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4CF06D-FEBD-4466-86F0-F12A9C451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1CBD7-856A-4065-8410-BF6BD92B7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9FE097-16E2-4124-ADDC-174D5A28C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7743B-E251-4730-A1C1-42E8A78D7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A0508A-BCCD-4D6A-9507-03827C5C2E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4EB80A-FDAD-4CF0-BA62-60346D936A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B3CF46-7AB1-421F-8D46-8FCF008D19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D3939-BDCF-4F5B-8011-6ED87A7FB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53C0A1-23CD-4094-820B-88B635F45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452F7-6D29-45D7-BBE7-7A61E09F9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83427-C81F-4A7B-88FC-8BAA71DC4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1220020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《加工贸易介绍》ppt课件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加工贸易概述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加工贸易的主要形式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加工贸易的优势与挑战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加工贸易政策与法规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加工贸易的未来发展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加工贸易概述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24" b="289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加工贸易是指企业进口原材料、零部件、元器件、包装物料等，利用本国的生产能力和技术，加工成成品后再出口的经营活动。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加工贸易的主要特点是“两头在外，中间在内”，即原材料、零部件的供应和成品的销售均在境外，加工环节在国内。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补充说明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加工贸易是国际贸易的一种重要形式，它有助于提高国家的出口创汇能力，促进产业结构调整和技术升级，增加就业机会。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加工贸易的重要性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促进出口创汇</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加工贸易能够充分利用我国的生产能力和劳动力优势，通过出口制成品来增加外汇收入。</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推动产业结构调整</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加工贸易的发展促使企业引进先进技术和设备，提高产品质量和附加值，进而推动产业结构由劳动密集型向技术密集型转变。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增加就业机会</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加工贸易涉及的产业链较长，能够创造大量的就业机会，缓解就业压力。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提升技术和管理水平</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加工贸易的发展促使企业不断引进、消化和吸收先进技术和管理经验，提高自身的技术和管理水平。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20世纪80年代初，我国开始发展加工贸易，主要集中在东南沿海地区。</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起步阶段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20世纪90年代，加工贸易成为我国对外贸易的主要方式之一，涉及的产业领域不断扩大。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快速发展阶段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进入21世纪，我国加工贸易开始转型升级，向高技术、高附加值方向发展。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转型升级阶段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近年来，我国加工贸易呈现新的发展态势，更加注重创新、绿色、协调、开放和共享发展。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新发展阶段</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加工贸易的历史与发展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加工贸易的主要形式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来料加工是指外商提供原材料、零部件、元器件，由我方按照外商提出的质量、规格、款式进行加工、装配，成品交外商销售，我方收取加工费的业务。</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料加工中，外商提供的原材料、零部件等（以下简称“来料”）记入我方的进口料件账户，加工单位向海关申报进口时需注明为来料加工，海关根据来料加工贸易进出口货物报关单、来料加工登记手册及其他相关单证办理相关手续。</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来料加工贸易的核销是指加工单位在规定期限内，根据进口料件耗用情况，将实际加工成品交由外商销售及进口料件损耗等情况如实向海关申报，海关经审核同意并注销登记手册。</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来料加工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l="220" r="220"/>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707" b="707"/>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5359" b="535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进料加工贸易的核销是指加工单位在规定期限内，根据进口料件耗用情况，将实际加工成品交由外商销售及进口料件损耗等情况如实向海关申报，海关经审核同意并注销登记手册。</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进料加工中，进口的原材料、零部件等记入我方的进口料件账户，加工单位向海关申报进口时需注明为进料加工，海关根据进料加工贸易进出口货物报关单、进料加工登记手册及其他相关单证办理相关手续。</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进料加工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装配业务是指外商提供关键件或技术，由我方按照外商的要求进行装配，成品交由外商销售，我方从中获得工缴费的业务。</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在装配业务中，外商提供的关键件或技术记入我方的进口料件账户，加工单位向海关申报进口时需注明为来料加工，海关根据来料加工贸易进出口货物报关单、来料加工登记手册及其他相关单证办理相关手续。</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装配业务的核销是指加工单位在规定期限内，根据进口料件耗用情况，将实际装配成品交由外商销售及进口料件损耗等情况如实向海关申报，海关经审核同意并注销登记手册。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装配业务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22049" y="1596676"/>
            <a:ext cx="1968723" cy="4629531"/>
            <a:chOff x="1422049" y="1596676"/>
            <a:chExt cx="1968723" cy="4629531"/>
          </a:xfrm>
        </p:grpSpPr>
        <p:sp>
          <p:nvSpPr>
            <p:cNvPr id="3" name="Freeform 3"/>
            <p:cNvSpPr/>
            <p:nvPr/>
          </p:nvSpPr>
          <p:spPr>
            <a:xfrm>
              <a:off x="2025363" y="4856702"/>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4667" y="5883307"/>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76276" y="5883307"/>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192622" y="3770662"/>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3122" y="3793998"/>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02636" y="3891344"/>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511013" y="4670393"/>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667604" y="3785521"/>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66726" y="3785521"/>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989358" y="3736848"/>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804413" y="4670393"/>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622295" y="3785521"/>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46654" y="3785521"/>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63049" y="3736848"/>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89772" y="1596676"/>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266726" y="2149221"/>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422049" y="2788444"/>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83781" y="2788444"/>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08822" y="2358771"/>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906872" y="3008662"/>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942781" y="3017139"/>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826386" y="2796921"/>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2677349" y="3008662"/>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709163" y="3017139"/>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596958" y="2796921"/>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349" y="3226689"/>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124899" y="3349466"/>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09017" y="3546348"/>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协作生产</a:t>
              </a:r>
            </a:p>
          </p:txBody>
        </p:sp>
      </p:grpSp>
      <p:sp>
        <p:nvSpPr>
          <p:cNvPr id="53" name="AutoShape 53"/>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6" name="Group 56"/>
          <p:cNvGrpSpPr/>
          <p:nvPr/>
        </p:nvGrpSpPr>
        <p:grpSpPr>
          <a:xfrm>
            <a:off x="5257991" y="1574521"/>
            <a:ext cx="859155" cy="624840"/>
            <a:chOff x="5257991" y="1574521"/>
            <a:chExt cx="859155" cy="624840"/>
          </a:xfrm>
        </p:grpSpPr>
        <p:sp>
          <p:nvSpPr>
            <p:cNvPr id="57" name="TextBox 57"/>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58" name="AutoShape 58"/>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1" name="Group 61"/>
          <p:cNvGrpSpPr/>
          <p:nvPr/>
        </p:nvGrpSpPr>
        <p:grpSpPr>
          <a:xfrm>
            <a:off x="5257991" y="3286601"/>
            <a:ext cx="935355" cy="624840"/>
            <a:chOff x="5257991" y="3286601"/>
            <a:chExt cx="935355" cy="624840"/>
          </a:xfrm>
        </p:grpSpPr>
        <p:sp>
          <p:nvSpPr>
            <p:cNvPr id="62" name="TextBox 62"/>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63" name="AutoShape 63"/>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6" name="Group 66"/>
          <p:cNvGrpSpPr/>
          <p:nvPr/>
        </p:nvGrpSpPr>
        <p:grpSpPr>
          <a:xfrm>
            <a:off x="5257991" y="5005674"/>
            <a:ext cx="935355" cy="624840"/>
            <a:chOff x="5257991" y="5005674"/>
            <a:chExt cx="935355" cy="624840"/>
          </a:xfrm>
        </p:grpSpPr>
        <p:sp>
          <p:nvSpPr>
            <p:cNvPr id="67" name="TextBox 67"/>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68" name="TextBox 68"/>
          <p:cNvSpPr txBox="1"/>
          <p:nvPr/>
        </p:nvSpPr>
        <p:spPr>
          <a:xfrm>
            <a:off x="6542983" y="1318593"/>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协作生产是指我方与外商分别提供一部分零部件、元器件等共同组装成成品出口的经营活动。</a:t>
            </a:r>
          </a:p>
        </p:txBody>
      </p:sp>
      <p:sp>
        <p:nvSpPr>
          <p:cNvPr id="69" name="TextBox 69"/>
          <p:cNvSpPr txBox="1"/>
          <p:nvPr/>
        </p:nvSpPr>
        <p:spPr>
          <a:xfrm>
            <a:off x="6542983" y="3081419"/>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在协作生产中，我方和外商分别提供的零部件、元器件等记入各自的进口料件账户，加工单位向海关申报进口时需注明为来料加工或进料加工，海关根据来料加工贸易进出口货物报关单、进料加工登记手册及其他相关单证办理相关手续。</a:t>
            </a:r>
          </a:p>
        </p:txBody>
      </p:sp>
      <p:sp>
        <p:nvSpPr>
          <p:cNvPr id="70" name="TextBox 70"/>
          <p:cNvSpPr txBox="1"/>
          <p:nvPr/>
        </p:nvSpPr>
        <p:spPr>
          <a:xfrm>
            <a:off x="6542983" y="4773978"/>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协作生产的核销是指加工单位在规定期限内，根据进口料件耗用情况，将实际协作组装成品交由外商销售及进口料件损耗等情况如实向海关申报，海关经审核同意并注销登记手册。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加工贸易的优势与挑战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https://d.book118.com/846212200201010032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2024-08-31T23:34:38.246</cp:lastPrinted>
  <dcterms:created xsi:type="dcterms:W3CDTF">2024-08-31T15:34:38Z</dcterms:created>
  <dcterms:modified xsi:type="dcterms:W3CDTF">2024-08-31T15:34:40Z</dcterms:modified>
</cp:coreProperties>
</file>