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DUUCTW+SEQPWV+ArialMT"/>
      <p:regular r:id="rId15"/>
    </p:embeddedFont>
    <p:embeddedFont>
      <p:font typeface="NPABLE+MS-UIGothic"/>
      <p:regular r:id="rId16"/>
    </p:embeddedFont>
    <p:embeddedFont>
      <p:font typeface="ANDEBF+RFPCBQ+MicrosoftYaHei-Bold"/>
      <p:regular r:id="rId17"/>
    </p:embeddedFont>
    <p:embeddedFont>
      <p:font typeface="AJVJGP+CFNAGB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9F6A28-ECC8-434B-91B6-2DE063482B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C1DF84-8714-4A31-A56C-AFF15157C0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91522A-7E78-4636-BD29-6E19010E3C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357CD0-D0ED-44FD-8460-6E12EF203C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6885146-1ED7-496A-B069-E300AA5F39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F7EB5DC-BAEC-4114-B35F-35CE6C41B8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3B52F87-EB2E-4CCF-BDE1-7D778A22D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E078A6-305C-4B47-BD7F-05F860C942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19F128-147F-4220-8949-18C3235C64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5C53A9-AC8B-41F0-B33A-8E5065A7E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896C4B-5B74-4354-88B1-5E65C384C9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6215225125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499859" y="1395920"/>
            <a:ext cx="1273123" cy="7858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DUUCTW+SEQPWV+ArialMT"/>
                <a:cs typeface="DUUCTW+SEQPWV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NPABLE+MS-UIGothic"/>
                <a:cs typeface="NPABLE+MS-UIGothic"/>
              </a:rPr>
              <a:t>引言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99859" y="1944560"/>
            <a:ext cx="3794904" cy="2979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DUUCTW+SEQPWV+ArialMT"/>
                <a:cs typeface="DUUCTW+SEQPWV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NPABLE+MS-UIGothic"/>
                <a:cs typeface="NPABLE+MS-UIGothic"/>
              </a:rPr>
              <a:t>成本分析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DUUCTW+SEQPWV+ArialMT"/>
                <a:cs typeface="DUUCTW+SEQPWV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NPABLE+MS-UIGothic"/>
                <a:cs typeface="NPABLE+MS-UIGothic"/>
              </a:rPr>
              <a:t>收益分析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DUUCTW+SEQPWV+ArialMT"/>
                <a:cs typeface="DUUCTW+SEQPWV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NPABLE+MS-UIGothic"/>
                <a:cs typeface="NPABLE+MS-UIGothic"/>
              </a:rPr>
              <a:t>成本</a:t>
            </a:r>
            <a:r>
              <a:rPr sz="2400">
                <a:solidFill>
                  <a:srgbClr val="00B6FF"/>
                </a:solidFill>
                <a:latin typeface="ANDEBF+RFPCBQ+MicrosoftYaHei-Bold"/>
                <a:cs typeface="ANDEBF+RFPCBQ+MicrosoftYaHei-Bold"/>
              </a:rPr>
              <a:t>——</a:t>
            </a:r>
            <a:r>
              <a:rPr sz="2400">
                <a:solidFill>
                  <a:srgbClr val="00B6FF"/>
                </a:solidFill>
                <a:latin typeface="NPABLE+MS-UIGothic"/>
                <a:cs typeface="NPABLE+MS-UIGothic"/>
              </a:rPr>
              <a:t>收益比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较</a:t>
            </a:r>
            <a:r>
              <a:rPr sz="2400">
                <a:solidFill>
                  <a:srgbClr val="00B6FF"/>
                </a:solidFill>
                <a:latin typeface="NPABLE+MS-UIGothic"/>
                <a:cs typeface="NPABLE+MS-UIGothic"/>
              </a:rPr>
              <a:t>方法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DUUCTW+SEQPWV+ArialMT"/>
                <a:cs typeface="DUUCTW+SEQPWV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NPABLE+MS-UIGothic"/>
                <a:cs typeface="NPABLE+MS-UIGothic"/>
              </a:rPr>
              <a:t>案例分析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DUUCTW+SEQPWV+ArialMT"/>
                <a:cs typeface="DUUCTW+SEQPWV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结论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56229" y="3066002"/>
            <a:ext cx="4092905" cy="292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200"/>
              </a:lnSpc>
              <a:spcBef>
                <a:spcPct val="0"/>
              </a:spcBef>
              <a:spcAft>
                <a:spcPct val="0"/>
              </a:spcAft>
            </a:pPr>
            <a:r>
              <a:rPr sz="9200" spc="28">
                <a:solidFill>
                  <a:srgbClr val="00B6FF"/>
                </a:solidFill>
                <a:latin typeface="NPABLE+MS-UIGothic"/>
                <a:cs typeface="NPABLE+MS-UIGothic"/>
              </a:rPr>
              <a:t>目</a:t>
            </a:r>
            <a:r>
              <a:rPr sz="9200">
                <a:solidFill>
                  <a:srgbClr val="00B6FF"/>
                </a:solidFill>
                <a:latin typeface="SimSun"/>
                <a:cs typeface="SimSun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NPABLE+MS-UIGothic"/>
                <a:cs typeface="NPABLE+MS-UIGothic"/>
              </a:rPr>
              <a:t>目的和背景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NPABLE+MS-UIGothic"/>
                <a:cs typeface="NPABLE+MS-UIGothic"/>
              </a:rPr>
              <a:t>目的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404494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NPABLE+MS-UIGothic"/>
                <a:cs typeface="NPABLE+MS-UIGothic"/>
              </a:rPr>
              <a:t>背景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451838"/>
            <a:ext cx="3088444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PABLE+MS-UIGothic"/>
                <a:cs typeface="NPABLE+MS-UIGothic"/>
              </a:rPr>
              <a:t>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FFFFFF"/>
                </a:solidFill>
                <a:latin typeface="NPABLE+MS-UIGothic"/>
                <a:cs typeface="NPABLE+MS-UIGothic"/>
              </a:rPr>
              <a:t>代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经济</a:t>
            </a:r>
            <a:r>
              <a:rPr sz="1350">
                <a:solidFill>
                  <a:srgbClr val="FFFFFF"/>
                </a:solidFill>
                <a:latin typeface="NPABLE+MS-UIGothic"/>
                <a:cs typeface="NPABLE+MS-UIGothic"/>
              </a:rPr>
              <a:t>社会中，成本与收益的比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较</a:t>
            </a:r>
            <a:r>
              <a:rPr sz="1350">
                <a:solidFill>
                  <a:srgbClr val="FFFFFF"/>
                </a:solidFill>
                <a:latin typeface="NPABLE+MS-UIGothic"/>
                <a:cs typeface="NPABLE+MS-UIGothic"/>
              </a:rPr>
              <a:t>是决策者必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须</a:t>
            </a:r>
            <a:r>
              <a:rPr sz="1350">
                <a:solidFill>
                  <a:srgbClr val="FFFFFF"/>
                </a:solidFill>
                <a:latin typeface="NPABLE+MS-UIGothic"/>
                <a:cs typeface="NPABLE+MS-UIGothic"/>
              </a:rPr>
              <a:t>面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NPABLE+MS-UIGothic"/>
                <a:cs typeface="NPABLE+MS-UIGothic"/>
              </a:rPr>
              <a:t>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FFFFFF"/>
                </a:solidFill>
                <a:latin typeface="NPABLE+MS-UIGothic"/>
                <a:cs typeface="NPABLE+MS-UIGothic"/>
              </a:rPr>
              <a:t>。无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论</a:t>
            </a:r>
            <a:r>
              <a:rPr sz="1350">
                <a:solidFill>
                  <a:srgbClr val="FFFFFF"/>
                </a:solidFill>
                <a:latin typeface="NPABLE+MS-UIGothic"/>
                <a:cs typeface="NPABLE+MS-UIGothic"/>
              </a:rPr>
              <a:t>是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PABLE+MS-UIGothic"/>
                <a:cs typeface="NPABLE+MS-UIGothic"/>
              </a:rPr>
              <a:t>个人、企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业还</a:t>
            </a:r>
            <a:r>
              <a:rPr sz="1350">
                <a:solidFill>
                  <a:srgbClr val="FFFFFF"/>
                </a:solidFill>
                <a:latin typeface="NPABLE+MS-UIGothic"/>
                <a:cs typeface="NPABLE+MS-UIGothic"/>
              </a:rPr>
              <a:t>是政府，都需要在行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PABLE+MS-UIGothic"/>
                <a:cs typeface="NPABLE+MS-UIGothic"/>
              </a:rPr>
              <a:t>或投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FFFFFF"/>
                </a:solidFill>
                <a:latin typeface="NPABLE+MS-UIGothic"/>
                <a:cs typeface="NPABLE+MS-UIGothic"/>
              </a:rPr>
              <a:t>之前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NPABLE+MS-UIGothic"/>
                <a:cs typeface="NPABLE+MS-UIGothic"/>
              </a:rPr>
              <a:t>行成本与收益的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权</a:t>
            </a:r>
            <a:r>
              <a:rPr sz="1350">
                <a:solidFill>
                  <a:srgbClr val="FFFFFF"/>
                </a:solidFill>
                <a:latin typeface="NPABLE+MS-UIGothic"/>
                <a:cs typeface="NPABLE+MS-UIGothic"/>
              </a:rPr>
              <a:t>衡。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NPABLE+MS-UIGothic"/>
                <a:cs typeface="NPABLE+MS-UIGothic"/>
              </a:rPr>
              <a:t>成本与收益的概念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NPABLE+MS-UIGothic"/>
                <a:cs typeface="NPABLE+MS-UIGothic"/>
              </a:rPr>
              <a:t>成本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NPABLE+MS-UIGothic"/>
                <a:cs typeface="NPABLE+MS-UIGothic"/>
              </a:rPr>
              <a:t>收益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NPABLE+MS-UIGothic"/>
                <a:cs typeface="NPABLE+MS-UIGothic"/>
              </a:rPr>
              <a:t>直接成本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3285" y="4651747"/>
            <a:ext cx="284797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直接成本是指与特定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目或活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直接相关的成本，例如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购买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原材料、支付工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和租金等。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09490" y="4651747"/>
            <a:ext cx="2847975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行成本</a:t>
            </a:r>
            <a:r>
              <a:rPr sz="1500">
                <a:solidFill>
                  <a:srgbClr val="FFFFFF"/>
                </a:solidFill>
                <a:latin typeface="AJVJGP+CFNAGB+MicrosoftYaHei"/>
                <a:cs typeface="AJVJGP+CFNAGB+MicrosoftYaHei"/>
              </a:rPr>
              <a:t>——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收益比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较时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直接成本是必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须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虑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的重要因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素之一，因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它直接影响到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项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目的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经济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效益。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3155" y="4651747"/>
            <a:ext cx="284797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直接成本可以通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计记录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、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合同和其他相关文件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行核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实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算。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间</a:t>
            </a:r>
            <a:r>
              <a:rPr sz="3000">
                <a:solidFill>
                  <a:srgbClr val="00B6FF"/>
                </a:solidFill>
                <a:latin typeface="NPABLE+MS-UIGothic"/>
                <a:cs typeface="NPABLE+MS-UIGothic"/>
              </a:rPr>
              <a:t>接成本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81400" y="1780278"/>
            <a:ext cx="773950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接成本是指与特定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目或活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动间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接相关的成本，例如管理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用、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销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售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用和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财务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用等。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58314" y="3434452"/>
            <a:ext cx="817765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虽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接成本不是直接与特定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目或活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相关，但它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通常会影响到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目的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经济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效益。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87115" y="5056243"/>
            <a:ext cx="7774595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行成本</a:t>
            </a:r>
            <a:r>
              <a:rPr sz="1500">
                <a:solidFill>
                  <a:srgbClr val="FFFFFF"/>
                </a:solidFill>
                <a:latin typeface="AJVJGP+CFNAGB+MicrosoftYaHei"/>
                <a:cs typeface="AJVJGP+CFNAGB+MicrosoftYaHei"/>
              </a:rPr>
              <a:t>——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收益比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较时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接成本也需要考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虑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在内，以确保全面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估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目的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经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济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效益。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NPABLE+MS-UIGothic"/>
                <a:cs typeface="NPABLE+MS-UIGothic"/>
              </a:rPr>
              <a:t>机会成本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8364" y="4348853"/>
            <a:ext cx="3067050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机会成本是指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了得到某种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东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西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而放弃的下一个最佳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的机会</a:t>
            </a:r>
          </a:p>
          <a:p>
            <a:pPr marL="38100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所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带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来的收益或成本。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618354" y="4348853"/>
            <a:ext cx="3212529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59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行成本</a:t>
            </a:r>
            <a:r>
              <a:rPr sz="1500">
                <a:solidFill>
                  <a:srgbClr val="FFFFFF"/>
                </a:solidFill>
                <a:latin typeface="AJVJGP+CFNAGB+MicrosoftYaHei"/>
                <a:cs typeface="AJVJGP+CFNAGB+MicrosoftYaHei"/>
              </a:rPr>
              <a:t>——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收益比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较时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机会成本是一个重要的考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虑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因素，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因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它涉及到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源的利用和分配。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394065" y="4348853"/>
            <a:ext cx="3212529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机会成本可以帮助决策者更好地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理解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目的真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成本和潜在收益，</a:t>
            </a:r>
          </a:p>
          <a:p>
            <a:pPr marL="38100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NPABLE+MS-UIGothic"/>
                <a:cs typeface="NPABLE+MS-UIGothic"/>
              </a:rPr>
              <a:t>从而做出更明智的决策。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https://d.book118.com/846215225125010102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DUUCTW+SEQPWV+ArialMT</vt:lpstr>
      <vt:lpstr>Times New Roman</vt:lpstr>
      <vt:lpstr>NPABLE+MS-UIGothic</vt:lpstr>
      <vt:lpstr>ANDEBF+RFPCBQ+MicrosoftYaHei-Bold</vt:lpstr>
      <vt:lpstr>SimSun</vt:lpstr>
      <vt:lpstr>AJVJGP+CFNAGB+MicrosoftYaHei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2024-09-27T10:03:51.052</cp:lastPrinted>
  <dcterms:created xsi:type="dcterms:W3CDTF">2024-09-27T02:03:51Z</dcterms:created>
  <dcterms:modified xsi:type="dcterms:W3CDTF">2024-09-27T02:03:52Z</dcterms:modified>
</cp:coreProperties>
</file>