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87B7C3C-E3E6-4122-9CC9-37FC21AABFD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D631FDD-0BB1-45E6-AFCC-E556FFFB0CC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5599560-AC9E-47C6-80ED-4B5E9273CA3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E8D1CB4-6F14-4061-82B9-CEAB03B86C6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8FD8F15-395C-492E-98CD-FA26C280616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C0D3B61-13FB-424C-A17D-A2C3886B8E4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25EBA06-6022-419A-9964-553D990AD13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6B90194-ACEF-4734-9D41-84E45DCE4C8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862C7B4-817B-49D7-81B2-8C3AE5EB022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E285616-FEF4-46FA-AF77-73EF6741AE7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435D7E2-35E7-4674-948D-EDCA1A90D6F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46220022210010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33230" y="2310725"/>
            <a:ext cx="10525539" cy="1104900"/>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dk1">
                    <a:alpha val="100000"/>
                  </a:schemeClr>
                </a:solidFill>
                <a:latin typeface="Microsoft Yahei"/>
                <a:ea typeface="Microsoft Yahei"/>
                <a:cs typeface="Microsoft Yahei"/>
              </a:rPr>
              <a:t>垃圾分类发展历程</a:t>
            </a:r>
          </a:p>
        </p:txBody>
      </p:sp>
      <p:sp>
        <p:nvSpPr>
          <p:cNvPr id="3" name="TextBox 3"/>
          <p:cNvSpPr txBox="1"/>
          <p:nvPr/>
        </p:nvSpPr>
        <p:spPr>
          <a:xfrm>
            <a:off x="3825995" y="6044090"/>
            <a:ext cx="4540009"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chemeClr val="dk1">
                    <a:alpha val="100000"/>
                  </a:schemeClr>
                </a:solidFill>
                <a:latin typeface="Microsoft Yahei"/>
                <a:ea typeface="Microsoft Yahei"/>
                <a:cs typeface="Microsoft Yahei"/>
              </a:rPr>
              <a:t>汇报人：AA</a:t>
            </a:r>
          </a:p>
        </p:txBody>
      </p:sp>
      <p:sp>
        <p:nvSpPr>
          <p:cNvPr id="4" name="TextBox 4"/>
          <p:cNvSpPr txBox="1"/>
          <p:nvPr/>
        </p:nvSpPr>
        <p:spPr>
          <a:xfrm>
            <a:off x="3825995" y="1676741"/>
            <a:ext cx="4540009"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chemeClr val="dk1">
                    <a:alpha val="100000"/>
                  </a:schemeClr>
                </a:solidFill>
                <a:latin typeface="Microsoft Yahei"/>
                <a:ea typeface="Microsoft Yahei"/>
                <a:cs typeface="Microsoft Yahei"/>
              </a:rPr>
              <a:t>2024-01-18</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垃圾分类背景与意义</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早期垃圾分类探索与实践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现阶段垃圾分类成果展示</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面临挑战及问题分析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未来发展趋势预测与建议</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总结回顾与展望未来</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01</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垃圾分类背景与意义</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750" r="1675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环境污染</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垃圾的不合理处理会对土壤、水源和空气造成严重污染，威胁人类健康和生态环境。</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垃圾数量激增</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随着人口增长和消费水平提高，垃圾产生量迅速增加，给环境带来巨大压力。</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资源浪费</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大量可回收资源被当作垃圾丢弃，造成资源浪费。</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垃圾问题严重性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资源回收利用</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通过垃圾分类，可将可回收资源进行有效回收利用，减少资源浪费。</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减少环境污染</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垃圾分类能够减少垃圾对环境的污染，保护生态环境。</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促进可持续发展</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垃圾分类是推动可持续发展的重要措施之一，有助于实现经济、社会和环境的协调发展。</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垃圾分类意义与价值</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国外垃圾分类现状</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许多发达国家已经实施了严格的垃圾分类制度，建立了完善的分类收集、运输和处理体系，实现了垃圾的资源化、减量化和无害化。</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国内垃圾分类现状</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我国垃圾分类起步较晚，但近年来政府加大了推广力度，一些城市开始试点实施垃圾分类制度，并取得了一定成效。然而，整体上我国垃圾分类仍存在许多问题，如分类标准不统一、居民参与度不高等。</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国内外垃圾分类现状对比</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02</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早期垃圾分类探索与实践</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起源及早期实践</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垃圾分类的起源</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早期的垃圾分类起源于人类对自然环境的保护意识，随着工业化和城市化的快速发展，垃圾问题逐渐凸显，促使人们开始思考如何有效管理和处理垃圾。</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早期的垃圾分类实践</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在20世纪70年代，一些发达国家如德国、日本等率先开展了垃圾分类的实践，通过源头分类、投放指导等方式，引导居民正确分类投放垃圾。</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国际上，联合国环境规划署等组织积极推动各国制定和实施垃圾分类政策法规，如《巴塞尔公约》等，对跨国垃圾转移和处理提出严格要求。</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国际政策法规</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我国政府在20世纪80年代开始关注垃圾分类问题，陆续出台了一系列政策法规，如《城市生活垃圾管理办法》等，推动各地开展垃圾分类工作。</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国内政策法规</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政策法规推动历程</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8167" r="18167"/>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垃圾分类需要全社会的共同参与，政府、企业、社区、学校等各方力量都在推动垃圾分类的实施。志愿者组织、环保人士等也积极投身其中，通过示范引导、宣传倡导等方式推动垃圾分类的普及。</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社会参与</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各国政府和社会组织都非常重视垃圾分类的宣传教育工作。通过媒体宣传、学校教育、社区活动等多种渠道，普及垃圾分类知识，提高公众的环保意识和分类投放的准确率。</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宣传教育</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社会参与和宣传教育</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03</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现阶段垃圾分类成果展示</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上海模式</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上海市通过政府引导、市场参与、社会协同的方式，成功构建了覆盖全市的垃圾分类体系，实现了源头减量、资源化和无害化处理。</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北京实践</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北京市以街道为单位，推行“撤桶并站”、“定时定点”投放等模式，有效提高了垃圾分类的准确率和参与率。</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深圳经验</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深圳市借助智能化手段，如垃圾分类APP、智能垃圾桶等，引导市民积极参与垃圾分类，取得了显著成效。</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各地成功案例分享</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智能化识别技术</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通过图像识别、语音识别等技术，实现垃圾自动分类和投放指导，提高分类效率和准确性。</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互联网+垃圾分类</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借助互联网平台，开展线上宣传、线下回收等活动，吸引更多市民参与垃圾分类。</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生物处理技术</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利用生物技术对厨余垃圾进行高效处理，减少环境污染和资源浪费。</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创新技术与方法应用</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https://d.book118.com/846220022210010042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72</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2024-09-10T09:58:28.917</cp:lastPrinted>
  <dcterms:created xsi:type="dcterms:W3CDTF">2024-09-10T01:58:28Z</dcterms:created>
  <dcterms:modified xsi:type="dcterms:W3CDTF">2024-09-10T01:58:31Z</dcterms:modified>
</cp:coreProperties>
</file>