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3" r:id="rId48"/>
  </p:sldIdLst>
  <p:sldSz cx="9144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tags" Target="tags/tag1.xml" /><Relationship Id="rId5" Type="http://schemas.openxmlformats.org/officeDocument/2006/relationships/slide" Target="slides/slide3.xml" /><Relationship Id="rId50" Type="http://schemas.openxmlformats.org/officeDocument/2006/relationships/presProps" Target="presProps.xml" /><Relationship Id="rId51" Type="http://schemas.openxmlformats.org/officeDocument/2006/relationships/viewProps" Target="viewProps.xml" /><Relationship Id="rId52" Type="http://schemas.openxmlformats.org/officeDocument/2006/relationships/theme" Target="theme/theme1.xml" /><Relationship Id="rId53"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9.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F974B6-393E-4C8A-A2E1-A8F6454D5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6CC519-A703-444E-AD6D-2CBC9ED33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BAF5C8-3C00-4201-A2DE-9413E4AB2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AC292E-B81E-4D81-B3E6-D3BBF4EEC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BEF193-F832-4744-AC9E-20D45C6FCF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CEFFFB-E276-4BE4-B68B-E9CFA204CC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36988F-7BD1-4EB3-81A4-6A9112478A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12C95-8E8A-4CF9-A576-0E9D7AEAE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147C13-961C-4DBD-AE2C-EBC907A013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90870-3C7F-4F61-A078-508492033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6E1C6F-BFA1-4809-8506-8473BADE3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6000"/>
            </a:lvl1pPr>
          </a:lstStyle>
          <a:p>
            <a:pPr fontAlgn="base"/>
            <a:r>
              <a:rPr lang="zh-CN" altLang="en-US" strike="noStrike" noProof="1"/>
              <a:t>单击此处编辑母版标题样式</a:t>
            </a:r>
          </a:p>
        </p:txBody>
      </p:sp>
      <p:sp>
        <p:nvSpPr>
          <p:cNvPr id="3"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a:t>单击此处编辑母版副标题样式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1"/>
        </a:solidFill>
      </p:bgPr>
    </p:bg>
    <p:spTree>
      <p:nvGrpSpPr>
        <p:cNvPr id="1" name=""/>
        <p:cNvGrpSpPr/>
        <p:nvPr/>
      </p:nvGrpSpPr>
      <p:grpSpPr/>
      <p:sp>
        <p:nvSpPr>
          <p:cNvPr id="2050" name="Rectangle 2"/>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defRPr>
            </a:lvl1pPr>
          </a:lstStyle>
          <a:p>
            <a:pPr lvl="0"/>
            <a:r>
              <a:t>单击此处编辑母版标题样式</a:t>
            </a:r>
          </a:p>
        </p:txBody>
      </p:sp>
      <p:sp>
        <p:nvSpPr>
          <p:cNvPr id="2051" name="Rectangle 3"/>
          <p:cNvSpPr/>
          <p:nvPr>
            <p:ph type="body"/>
          </p:nvPr>
        </p:nvSpPr>
        <p:spPr>
          <a:xfrm>
            <a:off x="457200" y="1600200"/>
            <a:ext cx="8229600" cy="4525962"/>
          </a:xfrm>
          <a:prstGeom prst="rect">
            <a:avLst/>
          </a:prstGeom>
          <a:noFill/>
          <a:ln>
            <a:noFill/>
            <a:miter lim="800000"/>
          </a:ln>
        </p:spPr>
        <p:txBody>
          <a:bodyPr anchor="t" anchorCtr="0"/>
          <a:lstStyle>
            <a:lvl1pPr marL="342900" indent="-342900" algn="l" defTabSz="914400" rtl="0" eaLnBrk="1" fontAlgn="base" hangingPunct="1">
              <a:lnSpc>
                <a:spcPct val="100000"/>
              </a:lnSpc>
              <a:spcBef>
                <a:spcPct val="20000"/>
              </a:spcBef>
              <a:spcAft>
                <a:spcPct val="0"/>
              </a:spcAft>
              <a:buClrTx/>
              <a:buSzTx/>
              <a:buFontTx/>
              <a:buChar char="•"/>
              <a:defRPr lang="zh-CN" altLang="en-US" sz="320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lang="zh-CN" altLang="en-US" sz="280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lang="zh-CN" altLang="en-US" sz="240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lang="zh-CN" altLang="en-US" sz="200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lang="zh-CN" altLang="en-US" sz="200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ctr" defTabSz="914400" rtl="0" eaLnBrk="1" fontAlgn="base" hangingPunct="1">
        <a:lnSpc>
          <a:spcPct val="100000"/>
        </a:lnSpc>
        <a:spcBef>
          <a:spcPct val="0"/>
        </a:spcBef>
        <a:spcAft>
          <a:spcPct val="0"/>
        </a:spcAft>
        <a:buClrTx/>
        <a:buSzTx/>
        <a:buFontTx/>
        <a:buNone/>
        <a:defRPr sz="440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sz="320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sz="280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sz="240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sz="200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sz="2000">
          <a:solidFill>
            <a:schemeClr val="tx1"/>
          </a:solidFill>
          <a:latin typeface="Arial" pitchFamily="34" charset="0"/>
          <a:ea typeface="宋体" pitchFamily="2" charset="-122"/>
        </a:defRPr>
      </a:lvl5pPr>
    </p:bodyStyle>
    <p:otherStyle>
      <a:lvl1pPr marL="0" indent="0" algn="l" defTabSz="914400" rtl="0" eaLnBrk="1" fontAlgn="base" hangingPunct="1">
        <a:lnSpc>
          <a:spcPct val="100000"/>
        </a:lnSpc>
        <a:spcBef>
          <a:spcPct val="0"/>
        </a:spcBef>
        <a:spcAft>
          <a:spcPct val="0"/>
        </a:spcAft>
        <a:buClrTx/>
        <a:buSzTx/>
        <a:buFontTx/>
        <a:buNone/>
        <a:defRPr sz="180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a:solidFill>
            <a:schemeClr val="tx1"/>
          </a:solidFill>
          <a:latin typeface="Arial" pitchFamily="34" charset="0"/>
          <a:ea typeface="宋体" pitchFamily="2" charset="-122"/>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3.wmf" /><Relationship Id="rId4" Type="http://schemas.openxmlformats.org/officeDocument/2006/relationships/image" Target="../media/image4.wmf" /><Relationship Id="rId5" Type="http://schemas.openxmlformats.org/officeDocument/2006/relationships/image" Target="../media/image5.wmf" /><Relationship Id="rId6" Type="http://schemas.openxmlformats.org/officeDocument/2006/relationships/image" Target="../media/image6.wmf" /><Relationship Id="rId7" Type="http://schemas.openxmlformats.org/officeDocument/2006/relationships/image" Target="../media/image7.wmf" /><Relationship Id="rId8"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wmf" /><Relationship Id="rId3" Type="http://schemas.openxmlformats.org/officeDocument/2006/relationships/image" Target="../media/image9.wmf"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wmf"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11.w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bin" TargetMode="Internal" /><Relationship Id="rId3" Type="http://schemas.openxmlformats.org/officeDocument/2006/relationships/image" Target="../media/image19.png" /><Relationship Id="rId4" Type="http://schemas.openxmlformats.org/officeDocument/2006/relationships/vmlDrawing" Target="../drawings/vmlDrawing1.v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1.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wmf"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012111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4482" name=""/>
          <p:cNvSpPr/>
          <p:nvPr>
            <p:ph type="ctrTitle"/>
          </p:nvPr>
        </p:nvSpPr>
        <p:spPr>
          <a:xfrm>
            <a:off x="827088" y="1989138"/>
            <a:ext cx="8012112" cy="14398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8800" b="1">
                <a:solidFill>
                  <a:srgbClr val="996600"/>
                </a:solidFill>
                <a:latin typeface="楷体_GB2312" pitchFamily="49" charset="-122"/>
                <a:ea typeface="楷体_GB2312" pitchFamily="49" charset="-122"/>
              </a:rPr>
              <a:t>物流概论</a:t>
            </a:r>
            <a:br>
              <a:rPr lang="en-US" altLang="zh-CN" b="1">
                <a:latin typeface="楷体_GB2312" pitchFamily="49" charset="-122"/>
                <a:ea typeface="楷体_GB2312" pitchFamily="49" charset="-122"/>
              </a:rPr>
            </a:br>
            <a:r>
              <a:rPr lang="en-US" altLang="zh-CN" b="1">
                <a:latin typeface="楷体_GB2312" pitchFamily="49" charset="-122"/>
                <a:ea typeface="楷体_GB2312" pitchFamily="49" charset="-122"/>
              </a:rPr>
              <a:t> </a:t>
            </a:r>
          </a:p>
        </p:txBody>
      </p:sp>
      <p:sp>
        <p:nvSpPr>
          <p:cNvPr id="404483" name=""/>
          <p:cNvSpPr/>
          <p:nvPr>
            <p:ph type="subTitle" idx="1"/>
          </p:nvPr>
        </p:nvSpPr>
        <p:spPr>
          <a:xfrm>
            <a:off x="1187450" y="3860800"/>
            <a:ext cx="7016750" cy="1752600"/>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en-US" altLang="en-US" sz="3200" b="0" i="0" u="none" baseline="0">
                <a:solidFill>
                  <a:schemeClr val="tx1"/>
                </a:solidFill>
                <a:latin typeface="Arial"/>
                <a:ea typeface="宋体" charset="-122"/>
              </a:defRPr>
            </a:lvl1pPr>
            <a:lvl2pPr marL="457200" indent="0" algn="ctr" defTabSz="914400" rtl="0" eaLnBrk="1" fontAlgn="base" hangingPunct="1">
              <a:lnSpc>
                <a:spcPct val="100000"/>
              </a:lnSpc>
              <a:spcBef>
                <a:spcPct val="20000"/>
              </a:spcBef>
              <a:spcAft>
                <a:spcPct val="0"/>
              </a:spcAft>
              <a:buClrTx/>
              <a:buSzTx/>
              <a:buFontTx/>
              <a:buNone/>
              <a:defRPr kumimoji="0" lang="en-US" altLang="en-US" sz="2800" b="0" i="0" u="none" baseline="0">
                <a:solidFill>
                  <a:schemeClr val="tx1"/>
                </a:solidFill>
                <a:latin typeface="Arial"/>
                <a:ea typeface="宋体" charset="-122"/>
              </a:defRPr>
            </a:lvl2pPr>
            <a:lvl3pPr marL="914400" indent="0" algn="ctr" defTabSz="914400" rtl="0" eaLnBrk="1" fontAlgn="base" hangingPunct="1">
              <a:lnSpc>
                <a:spcPct val="100000"/>
              </a:lnSpc>
              <a:spcBef>
                <a:spcPct val="20000"/>
              </a:spcBef>
              <a:spcAft>
                <a:spcPct val="0"/>
              </a:spcAft>
              <a:buClrTx/>
              <a:buSzTx/>
              <a:buFontTx/>
              <a:buNone/>
              <a:defRPr kumimoji="0" lang="en-US" altLang="en-US" sz="2400" b="0" i="0" u="none" baseline="0">
                <a:solidFill>
                  <a:schemeClr val="tx1"/>
                </a:solidFill>
                <a:latin typeface="Arial"/>
                <a:ea typeface="宋体" charset="-122"/>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4pPr>
            <a:lvl5pPr marL="18288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5pPr>
          </a:lstStyle>
          <a:p>
            <a:pPr lvl="0" algn="l"/>
            <a:r>
              <a:rPr lang="zh-CN" altLang="en-US" b="1">
                <a:latin typeface="楷体_GB2312" pitchFamily="49" charset="-122"/>
                <a:ea typeface="楷体_GB2312" pitchFamily="49" charset="-122"/>
              </a:rPr>
              <a:t>        讲课教师</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  朱  辉</a:t>
            </a:r>
          </a:p>
          <a:p>
            <a:pPr lvl="0" algn="l"/>
            <a:r>
              <a:rPr lang="en-US" altLang="zh-CN" b="1">
                <a:latin typeface="楷体_GB2312" pitchFamily="49" charset="-122"/>
                <a:ea typeface="楷体_GB2312" pitchFamily="49" charset="-122"/>
              </a:rPr>
              <a:t>      </a:t>
            </a:r>
            <a:endParaRPr lang="zh-CN" altLang="en-US">
              <a:latin typeface="Times New Roman" pitchFamily="18" charset="0"/>
              <a:ea typeface="楷体_GB2312" pitchFamily="49" charset="-122"/>
            </a:endParaRPr>
          </a:p>
        </p:txBody>
      </p:sp>
      <p:pic>
        <p:nvPicPr>
          <p:cNvPr id="404484" name=""/>
          <p:cNvPicPr/>
          <p:nvPr/>
        </p:nvPicPr>
        <p:blipFill>
          <a:blip r:embed="rId2"/>
          <a:stretch>
            <a:fillRect/>
          </a:stretch>
        </p:blipFill>
        <p:spPr>
          <a:xfrm>
            <a:off x="2881312" y="3038475"/>
            <a:ext cx="3249679" cy="750630"/>
          </a:xfrm>
          <a:prstGeom prst="rect">
            <a:avLst/>
          </a:prstGeom>
          <a:noFill/>
          <a:ln>
            <a:miter lim="800000"/>
          </a:ln>
        </p:spPr>
      </p:pic>
      <p:sp>
        <p:nvSpPr>
          <p:cNvPr id="404485"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zh-CN" altLang="en-US" sz="1400"/>
          </a:p>
        </p:txBody>
      </p:sp>
      <p:sp>
        <p:nvSpPr>
          <p:cNvPr id="404487" name="TextBox 40448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5506" name=""/>
          <p:cNvSpPr/>
          <p:nvPr>
            <p:ph type="body" idx="4294967295"/>
          </p:nvPr>
        </p:nvSpPr>
        <p:spPr>
          <a:xfrm>
            <a:off x="611188" y="1268412"/>
            <a:ext cx="7772400" cy="48990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lnSpc>
                <a:spcPct val="80000"/>
              </a:lnSpc>
              <a:buBlip>
                <a:blip r:embed="rId2"/>
              </a:buBlip>
            </a:pPr>
            <a:r>
              <a:rPr lang="zh-CN" altLang="en-US" b="1">
                <a:latin typeface="楷体_GB2312" pitchFamily="49" charset="-122"/>
                <a:ea typeface="楷体_GB2312" pitchFamily="49" charset="-122"/>
              </a:rPr>
              <a:t>教材</a:t>
            </a:r>
          </a:p>
          <a:p>
            <a:pPr lvl="0">
              <a:lnSpc>
                <a:spcPct val="80000"/>
              </a:lnSpc>
              <a:buBlip>
                <a:blip r:embed="rId2"/>
              </a:buBlip>
            </a:pPr>
            <a:r>
              <a:rPr lang="zh-CN" altLang="en-US" b="1">
                <a:latin typeface="楷体_GB2312" pitchFamily="49" charset="-122"/>
                <a:ea typeface="楷体_GB2312" pitchFamily="49" charset="-122"/>
              </a:rPr>
              <a:t>    《物流管理概论》，田源，机械工业出版社</a:t>
            </a:r>
          </a:p>
          <a:p>
            <a:pPr lvl="0">
              <a:lnSpc>
                <a:spcPct val="80000"/>
              </a:lnSpc>
              <a:buBlip>
                <a:blip r:embed="rId2"/>
              </a:buBlip>
            </a:pPr>
            <a:r>
              <a:rPr lang="zh-CN" altLang="en-US" b="1">
                <a:latin typeface="楷体_GB2312" pitchFamily="49" charset="-122"/>
                <a:ea typeface="楷体_GB2312" pitchFamily="49" charset="-122"/>
              </a:rPr>
              <a:t>      </a:t>
            </a:r>
          </a:p>
          <a:p>
            <a:pPr lvl="0">
              <a:lnSpc>
                <a:spcPct val="80000"/>
              </a:lnSpc>
              <a:buBlip>
                <a:blip r:embed="rId2"/>
              </a:buBlip>
            </a:pPr>
            <a:r>
              <a:rPr lang="zh-CN" altLang="en-US" b="1">
                <a:latin typeface="楷体_GB2312" pitchFamily="49" charset="-122"/>
                <a:ea typeface="楷体_GB2312" pitchFamily="49" charset="-122"/>
              </a:rPr>
              <a:t>        </a:t>
            </a:r>
          </a:p>
          <a:p>
            <a:pPr lvl="0">
              <a:lnSpc>
                <a:spcPct val="80000"/>
              </a:lnSpc>
              <a:buBlip>
                <a:blip r:embed="rId2"/>
              </a:buBlip>
            </a:pPr>
            <a:r>
              <a:rPr lang="zh-CN" altLang="en-US" b="1">
                <a:latin typeface="楷体_GB2312" pitchFamily="49" charset="-122"/>
                <a:ea typeface="楷体_GB2312" pitchFamily="49" charset="-122"/>
              </a:rPr>
              <a:t>参照资料</a:t>
            </a:r>
          </a:p>
          <a:p>
            <a:pPr lvl="0">
              <a:lnSpc>
                <a:spcPct val="80000"/>
              </a:lnSpc>
              <a:buBlip>
                <a:blip r:embed="rId2"/>
              </a:buBlip>
            </a:pPr>
            <a:r>
              <a:rPr lang="zh-CN" altLang="en-US" b="1">
                <a:latin typeface="楷体_GB2312" pitchFamily="49" charset="-122"/>
                <a:ea typeface="楷体_GB2312" pitchFamily="49" charset="-122"/>
              </a:rPr>
              <a:t>     《物流管理》，李严峰，东北师范大学出版社</a:t>
            </a:r>
          </a:p>
          <a:p>
            <a:pPr lvl="0">
              <a:lnSpc>
                <a:spcPct val="80000"/>
              </a:lnSpc>
              <a:buBlip>
                <a:blip r:embed="rId2"/>
              </a:buBlip>
            </a:pPr>
            <a:r>
              <a:rPr lang="zh-CN" altLang="en-US" b="1">
                <a:latin typeface="楷体_GB2312" pitchFamily="49" charset="-122"/>
                <a:ea typeface="楷体_GB2312" pitchFamily="49" charset="-122"/>
              </a:rPr>
              <a:t>     《现代物流管理》，王之泰，中国工人出版社</a:t>
            </a:r>
          </a:p>
          <a:p>
            <a:pPr lvl="0">
              <a:lnSpc>
                <a:spcPct val="80000"/>
              </a:lnSpc>
              <a:buBlip>
                <a:blip r:embed="rId2"/>
              </a:buBlip>
            </a:pPr>
            <a:endParaRPr lang="zh-CN" altLang="en-US" b="1">
              <a:latin typeface="楷体_GB2312" pitchFamily="49" charset="-122"/>
              <a:ea typeface="楷体_GB2312" pitchFamily="49" charset="-122"/>
            </a:endParaRPr>
          </a:p>
          <a:p>
            <a:pPr lvl="0">
              <a:lnSpc>
                <a:spcPct val="80000"/>
              </a:lnSpc>
              <a:buBlip>
                <a:blip r:embed="rId2"/>
              </a:buBlip>
            </a:pPr>
            <a:r>
              <a:rPr lang="zh-CN" altLang="en-US" b="1">
                <a:latin typeface="楷体_GB2312" pitchFamily="49" charset="-122"/>
                <a:ea typeface="楷体_GB2312" pitchFamily="49" charset="-122"/>
              </a:rPr>
              <a:t>总评形式</a:t>
            </a:r>
          </a:p>
          <a:p>
            <a:pPr lvl="0">
              <a:lnSpc>
                <a:spcPct val="80000"/>
              </a:lnSpc>
              <a:buBlip>
                <a:blip r:embed="rId2"/>
              </a:buBlip>
            </a:pPr>
            <a:r>
              <a:rPr lang="zh-CN" altLang="en-US" b="1">
                <a:latin typeface="楷体_GB2312" pitchFamily="49" charset="-122"/>
                <a:ea typeface="楷体_GB2312" pitchFamily="49" charset="-122"/>
              </a:rPr>
              <a:t>      平时&amp;论文&amp;期末考试</a:t>
            </a:r>
          </a:p>
        </p:txBody>
      </p:sp>
      <p:pic>
        <p:nvPicPr>
          <p:cNvPr id="405507" name=""/>
          <p:cNvPicPr/>
          <p:nvPr/>
        </p:nvPicPr>
        <p:blipFill>
          <a:blip r:embed="rId3"/>
          <a:stretch>
            <a:fillRect/>
          </a:stretch>
        </p:blipFill>
        <p:spPr>
          <a:xfrm>
            <a:off x="0" y="0"/>
            <a:ext cx="3264266" cy="753999"/>
          </a:xfrm>
          <a:prstGeom prst="rect">
            <a:avLst/>
          </a:prstGeom>
          <a:noFill/>
          <a:ln>
            <a:miter lim="800000"/>
          </a:ln>
        </p:spPr>
      </p:pic>
      <p:sp>
        <p:nvSpPr>
          <p:cNvPr id="40550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0550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7B23E0DF-D41E-4829-AA66-8237F4E19B2A}" type="slidenum">
              <a:rPr lang="zh-CN" altLang="en-US" sz="1400"/>
              <a:t>2</a:t>
            </a:fld>
            <a:endParaRPr lang="en-US"/>
          </a:p>
        </p:txBody>
      </p:sp>
      <p:sp>
        <p:nvSpPr>
          <p:cNvPr id="405511" name="TextBox 40551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6530" name=""/>
          <p:cNvSpPr/>
          <p:nvPr>
            <p:ph type="title" idx="4294967295"/>
          </p:nvPr>
        </p:nvSpPr>
        <p:spPr>
          <a:xfrm>
            <a:off x="539750" y="115888"/>
            <a:ext cx="7772400" cy="12160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5400" b="1">
                <a:solidFill>
                  <a:srgbClr val="996600"/>
                </a:solidFill>
                <a:latin typeface="楷体_GB2312" pitchFamily="49" charset="-122"/>
                <a:ea typeface="楷体_GB2312" pitchFamily="49" charset="-122"/>
              </a:rPr>
              <a:t>课程内容</a:t>
            </a:r>
          </a:p>
        </p:txBody>
      </p:sp>
      <p:sp>
        <p:nvSpPr>
          <p:cNvPr id="406531" name=""/>
          <p:cNvSpPr/>
          <p:nvPr>
            <p:ph type="body" idx="4294967295"/>
          </p:nvPr>
        </p:nvSpPr>
        <p:spPr>
          <a:xfrm>
            <a:off x="685800" y="1484312"/>
            <a:ext cx="4173538" cy="4895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物流基本概念</a:t>
            </a:r>
          </a:p>
          <a:p>
            <a:pPr lvl="0">
              <a:buBlip>
                <a:blip r:embed="rId2"/>
              </a:buBlip>
            </a:pPr>
            <a:r>
              <a:rPr lang="zh-CN" altLang="en-US" b="1">
                <a:latin typeface="楷体_GB2312" pitchFamily="49" charset="-122"/>
                <a:ea typeface="楷体_GB2312" pitchFamily="49" charset="-122"/>
              </a:rPr>
              <a:t>物流管理基本概念</a:t>
            </a:r>
          </a:p>
          <a:p>
            <a:pPr lvl="0">
              <a:buBlip>
                <a:blip r:embed="rId2"/>
              </a:buBlip>
            </a:pPr>
            <a:r>
              <a:rPr lang="zh-CN" altLang="en-US" b="1">
                <a:latin typeface="楷体_GB2312" pitchFamily="49" charset="-122"/>
                <a:ea typeface="楷体_GB2312" pitchFamily="49" charset="-122"/>
              </a:rPr>
              <a:t>物流成本管理</a:t>
            </a:r>
          </a:p>
          <a:p>
            <a:pPr lvl="0">
              <a:buBlip>
                <a:blip r:embed="rId2"/>
              </a:buBlip>
            </a:pPr>
            <a:r>
              <a:rPr lang="zh-CN" altLang="en-US" b="1">
                <a:latin typeface="楷体_GB2312" pitchFamily="49" charset="-122"/>
                <a:ea typeface="楷体_GB2312" pitchFamily="49" charset="-122"/>
              </a:rPr>
              <a:t>物流服务管理</a:t>
            </a:r>
          </a:p>
          <a:p>
            <a:pPr lvl="0">
              <a:buBlip>
                <a:blip r:embed="rId2"/>
              </a:buBlip>
            </a:pPr>
            <a:r>
              <a:rPr lang="zh-CN" altLang="en-US" b="1">
                <a:latin typeface="楷体_GB2312" pitchFamily="49" charset="-122"/>
                <a:ea typeface="楷体_GB2312" pitchFamily="49" charset="-122"/>
              </a:rPr>
              <a:t>物流质量管理</a:t>
            </a:r>
          </a:p>
          <a:p>
            <a:pPr lvl="0">
              <a:buBlip>
                <a:blip r:embed="rId2"/>
              </a:buBlip>
            </a:pPr>
            <a:r>
              <a:rPr lang="zh-CN" altLang="en-US" b="1">
                <a:latin typeface="楷体_GB2312" pitchFamily="49" charset="-122"/>
                <a:ea typeface="楷体_GB2312" pitchFamily="49" charset="-122"/>
              </a:rPr>
              <a:t>物流功能要素管理</a:t>
            </a:r>
          </a:p>
          <a:p>
            <a:pPr lvl="0">
              <a:buBlip>
                <a:blip r:embed="rId2"/>
              </a:buBlip>
            </a:pPr>
            <a:r>
              <a:rPr lang="zh-CN" altLang="en-US" b="1">
                <a:latin typeface="楷体_GB2312" pitchFamily="49" charset="-122"/>
                <a:ea typeface="楷体_GB2312" pitchFamily="49" charset="-122"/>
              </a:rPr>
              <a:t>企业物流</a:t>
            </a:r>
          </a:p>
          <a:p>
            <a:pPr lvl="0">
              <a:buBlip>
                <a:blip r:embed="rId2"/>
              </a:buBlip>
            </a:pPr>
            <a:r>
              <a:rPr lang="zh-CN" altLang="en-US" b="1">
                <a:latin typeface="楷体_GB2312" pitchFamily="49" charset="-122"/>
                <a:ea typeface="楷体_GB2312" pitchFamily="49" charset="-122"/>
              </a:rPr>
              <a:t>第三方物流</a:t>
            </a:r>
          </a:p>
          <a:p>
            <a:pPr lvl="0">
              <a:buBlip>
                <a:blip r:embed="rId2"/>
              </a:buBlip>
            </a:pPr>
            <a:endParaRPr lang="zh-CN" altLang="en-US" b="1">
              <a:latin typeface="楷体_GB2312" pitchFamily="49" charset="-122"/>
              <a:ea typeface="楷体_GB2312" pitchFamily="49" charset="-122"/>
            </a:endParaRPr>
          </a:p>
          <a:p>
            <a:pPr lvl="0">
              <a:buBlip>
                <a:blip r:embed="rId2"/>
              </a:buBlip>
            </a:pPr>
            <a:endParaRPr lang="zh-CN" altLang="en-US" b="1">
              <a:latin typeface="楷体_GB2312" pitchFamily="49" charset="-122"/>
              <a:ea typeface="楷体_GB2312" pitchFamily="49" charset="-122"/>
            </a:endParaRPr>
          </a:p>
          <a:p>
            <a:pPr lvl="0">
              <a:buBlip>
                <a:blip r:embed="rId2"/>
              </a:buBlip>
            </a:pPr>
            <a:endParaRPr lang="zh-CN" altLang="en-US" b="1">
              <a:latin typeface="楷体_GB2312" pitchFamily="49" charset="-122"/>
              <a:ea typeface="楷体_GB2312" pitchFamily="49" charset="-122"/>
            </a:endParaRPr>
          </a:p>
          <a:p>
            <a:pPr lvl="0">
              <a:buBlip>
                <a:blip r:embed="rId2"/>
              </a:buBlip>
            </a:pPr>
            <a:endParaRPr lang="zh-CN" altLang="en-US" b="1">
              <a:latin typeface="楷体_GB2312" pitchFamily="49" charset="-122"/>
              <a:ea typeface="楷体_GB2312" pitchFamily="49" charset="-122"/>
            </a:endParaRPr>
          </a:p>
        </p:txBody>
      </p:sp>
      <p:sp>
        <p:nvSpPr>
          <p:cNvPr id="406532" name=""/>
          <p:cNvSpPr/>
          <p:nvPr>
            <p:ph type="body" idx="4294967295"/>
          </p:nvPr>
        </p:nvSpPr>
        <p:spPr>
          <a:xfrm>
            <a:off x="5508625" y="2708275"/>
            <a:ext cx="3810000" cy="35655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a:ea typeface="宋体" charset="-122"/>
              </a:defRPr>
            </a:lvl5pPr>
          </a:lstStyle>
          <a:p>
            <a:pPr lvl="0">
              <a:lnSpc>
                <a:spcPct val="90000"/>
              </a:lnSpc>
              <a:buClr>
                <a:srgbClr val="FF0000"/>
              </a:buClr>
              <a:buFontTx/>
              <a:buChar char="•"/>
            </a:pPr>
            <a:r>
              <a:rPr lang="zh-CN" altLang="en-US" b="1">
                <a:latin typeface="楷体_GB2312" pitchFamily="49" charset="-122"/>
                <a:ea typeface="楷体_GB2312" pitchFamily="49" charset="-122"/>
              </a:rPr>
              <a:t>包装</a:t>
            </a:r>
          </a:p>
          <a:p>
            <a:pPr lvl="0">
              <a:lnSpc>
                <a:spcPct val="90000"/>
              </a:lnSpc>
              <a:buClr>
                <a:srgbClr val="FF0000"/>
              </a:buClr>
              <a:buFontTx/>
              <a:buChar char="•"/>
            </a:pPr>
            <a:r>
              <a:rPr lang="zh-CN" altLang="en-US" b="1">
                <a:latin typeface="楷体_GB2312" pitchFamily="49" charset="-122"/>
                <a:ea typeface="楷体_GB2312" pitchFamily="49" charset="-122"/>
              </a:rPr>
              <a:t>装卸与搬运</a:t>
            </a:r>
          </a:p>
          <a:p>
            <a:pPr lvl="0">
              <a:lnSpc>
                <a:spcPct val="90000"/>
              </a:lnSpc>
              <a:buClr>
                <a:srgbClr val="FF0000"/>
              </a:buClr>
              <a:buFontTx/>
              <a:buChar char="•"/>
            </a:pPr>
            <a:r>
              <a:rPr lang="zh-CN" altLang="en-US" b="1">
                <a:latin typeface="楷体_GB2312" pitchFamily="49" charset="-122"/>
                <a:ea typeface="楷体_GB2312" pitchFamily="49" charset="-122"/>
              </a:rPr>
              <a:t>储存</a:t>
            </a:r>
          </a:p>
          <a:p>
            <a:pPr lvl="0">
              <a:lnSpc>
                <a:spcPct val="90000"/>
              </a:lnSpc>
              <a:buClr>
                <a:srgbClr val="FF0000"/>
              </a:buClr>
              <a:buFontTx/>
              <a:buChar char="•"/>
            </a:pPr>
            <a:r>
              <a:rPr lang="zh-CN" altLang="en-US" b="1">
                <a:latin typeface="楷体_GB2312" pitchFamily="49" charset="-122"/>
                <a:ea typeface="楷体_GB2312" pitchFamily="49" charset="-122"/>
              </a:rPr>
              <a:t>运送</a:t>
            </a:r>
          </a:p>
          <a:p>
            <a:pPr lvl="0">
              <a:lnSpc>
                <a:spcPct val="90000"/>
              </a:lnSpc>
              <a:buClr>
                <a:srgbClr val="FF0000"/>
              </a:buClr>
              <a:buFontTx/>
              <a:buChar char="•"/>
            </a:pPr>
            <a:r>
              <a:rPr lang="zh-CN" altLang="en-US" b="1">
                <a:latin typeface="楷体_GB2312" pitchFamily="49" charset="-122"/>
                <a:ea typeface="楷体_GB2312" pitchFamily="49" charset="-122"/>
              </a:rPr>
              <a:t>流通加工</a:t>
            </a:r>
          </a:p>
          <a:p>
            <a:pPr lvl="0">
              <a:lnSpc>
                <a:spcPct val="90000"/>
              </a:lnSpc>
              <a:buClr>
                <a:srgbClr val="FF0000"/>
              </a:buClr>
              <a:buFontTx/>
              <a:buChar char="•"/>
            </a:pPr>
            <a:r>
              <a:rPr lang="zh-CN" altLang="en-US" b="1">
                <a:latin typeface="楷体_GB2312" pitchFamily="49" charset="-122"/>
                <a:ea typeface="楷体_GB2312" pitchFamily="49" charset="-122"/>
              </a:rPr>
              <a:t>配送</a:t>
            </a:r>
          </a:p>
          <a:p>
            <a:pPr lvl="0">
              <a:lnSpc>
                <a:spcPct val="90000"/>
              </a:lnSpc>
              <a:buClr>
                <a:srgbClr val="FF0000"/>
              </a:buClr>
              <a:buFontTx/>
              <a:buChar char="•"/>
            </a:pPr>
            <a:r>
              <a:rPr lang="zh-CN" altLang="en-US" b="1">
                <a:latin typeface="楷体_GB2312" pitchFamily="49" charset="-122"/>
                <a:ea typeface="楷体_GB2312" pitchFamily="49" charset="-122"/>
              </a:rPr>
              <a:t>物流信息系统</a:t>
            </a:r>
          </a:p>
        </p:txBody>
      </p:sp>
      <p:sp>
        <p:nvSpPr>
          <p:cNvPr id="406533" name=""/>
          <p:cNvSpPr/>
          <p:nvPr/>
        </p:nvSpPr>
        <p:spPr>
          <a:xfrm>
            <a:off x="5075238" y="2852738"/>
            <a:ext cx="431800" cy="2952750"/>
          </a:xfrm>
          <a:prstGeom prst="leftBrace">
            <a:avLst>
              <a:gd name="adj1" fmla="val 56985"/>
              <a:gd name="adj2" fmla="val 50000"/>
            </a:avLst>
          </a:prstGeom>
          <a:noFill/>
          <a:ln w="28575">
            <a:solidFill>
              <a:srgbClr val="000080"/>
            </a:solidFill>
            <a:round/>
          </a:ln>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p:txBody>
      </p:sp>
      <p:sp>
        <p:nvSpPr>
          <p:cNvPr id="406534" name=""/>
          <p:cNvSpPr/>
          <p:nvPr/>
        </p:nvSpPr>
        <p:spPr>
          <a:xfrm>
            <a:off x="4067175" y="4292600"/>
            <a:ext cx="865188" cy="71438"/>
          </a:xfrm>
          <a:prstGeom prst="rightArrow">
            <a:avLst>
              <a:gd name="adj1" fmla="val 50000"/>
              <a:gd name="adj2" fmla="val 302778"/>
            </a:avLst>
          </a:prstGeom>
          <a:solidFill>
            <a:schemeClr val="accent1"/>
          </a:solidFill>
          <a:ln>
            <a:solidFill>
              <a:schemeClr val="tx1"/>
            </a:solidFill>
            <a:miter lim="800000"/>
          </a:ln>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p:txBody>
      </p:sp>
      <p:sp>
        <p:nvSpPr>
          <p:cNvPr id="406535" name="Date Placeholder 4"/>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06536" name="Slide Number Placeholder 6"/>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24393052-B5BD-4005-95B7-7C740EC8F6FC}" type="slidenum">
              <a:rPr lang="zh-CN" altLang="en-US" sz="1400"/>
              <a:t>3</a:t>
            </a:fld>
            <a:endParaRPr lang="en-US"/>
          </a:p>
        </p:txBody>
      </p:sp>
      <p:sp>
        <p:nvSpPr>
          <p:cNvPr id="406538" name="TextBox 406537"/>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406531"/>
                                        </p:tgtEl>
                                        <p:attrNameLst>
                                          <p:attrName>style.visibility</p:attrName>
                                        </p:attrNameLst>
                                      </p:cBhvr>
                                      <p:to>
                                        <p:strVal val="visible"/>
                                      </p:to>
                                    </p:set>
                                    <p:animEffect transition="in" filter="blinds(horizontal)">
                                      <p:cBhvr additive="base">
                                        <p:cTn id="7" dur="500"/>
                                        <p:tgtEl>
                                          <p:spTgt spid="406531"/>
                                        </p:tgtEl>
                                      </p:cBhvr>
                                    </p:animEffect>
                                  </p:childTnLst>
                                </p:cTn>
                              </p:par>
                              <p:par>
                                <p:cTn id="8" presetID="3" presetClass="entr" presetSubtype="10" dur="500" fill="hold" nodeType="withEffect">
                                  <p:stCondLst>
                                    <p:cond delay="0"/>
                                  </p:stCondLst>
                                  <p:childTnLst>
                                    <p:set>
                                      <p:cBhvr additive="base">
                                        <p:cTn id="9" dur="1" fill="hold">
                                          <p:stCondLst>
                                            <p:cond delay="0"/>
                                          </p:stCondLst>
                                        </p:cTn>
                                        <p:tgtEl>
                                          <p:spTgt spid="406531"/>
                                        </p:tgtEl>
                                        <p:attrNameLst>
                                          <p:attrName>style.visibility</p:attrName>
                                        </p:attrNameLst>
                                      </p:cBhvr>
                                      <p:to>
                                        <p:strVal val="visible"/>
                                      </p:to>
                                    </p:set>
                                    <p:animEffect transition="in" filter="blinds(horizontal)">
                                      <p:cBhvr additive="base">
                                        <p:cTn id="10" dur="500"/>
                                        <p:tgtEl>
                                          <p:spTgt spid="406531"/>
                                        </p:tgtEl>
                                      </p:cBhvr>
                                    </p:animEffect>
                                  </p:childTnLst>
                                </p:cTn>
                              </p:par>
                              <p:par>
                                <p:cTn id="11" presetID="3" presetClass="entr" presetSubtype="10" dur="500" fill="hold" nodeType="withEffect">
                                  <p:stCondLst>
                                    <p:cond delay="0"/>
                                  </p:stCondLst>
                                  <p:childTnLst>
                                    <p:set>
                                      <p:cBhvr additive="base">
                                        <p:cTn id="12" dur="1" fill="hold">
                                          <p:stCondLst>
                                            <p:cond delay="0"/>
                                          </p:stCondLst>
                                        </p:cTn>
                                        <p:tgtEl>
                                          <p:spTgt spid="406531"/>
                                        </p:tgtEl>
                                        <p:attrNameLst>
                                          <p:attrName>style.visibility</p:attrName>
                                        </p:attrNameLst>
                                      </p:cBhvr>
                                      <p:to>
                                        <p:strVal val="visible"/>
                                      </p:to>
                                    </p:set>
                                    <p:animEffect transition="in" filter="blinds(horizontal)">
                                      <p:cBhvr additive="base">
                                        <p:cTn id="13" dur="500"/>
                                        <p:tgtEl>
                                          <p:spTgt spid="406531"/>
                                        </p:tgtEl>
                                      </p:cBhvr>
                                    </p:animEffect>
                                  </p:childTnLst>
                                </p:cTn>
                              </p:par>
                              <p:par>
                                <p:cTn id="14" presetID="3" presetClass="entr" presetSubtype="10" dur="500" fill="hold" nodeType="withEffect">
                                  <p:stCondLst>
                                    <p:cond delay="0"/>
                                  </p:stCondLst>
                                  <p:childTnLst>
                                    <p:set>
                                      <p:cBhvr additive="base">
                                        <p:cTn id="15" dur="1" fill="hold">
                                          <p:stCondLst>
                                            <p:cond delay="0"/>
                                          </p:stCondLst>
                                        </p:cTn>
                                        <p:tgtEl>
                                          <p:spTgt spid="406531"/>
                                        </p:tgtEl>
                                        <p:attrNameLst>
                                          <p:attrName>style.visibility</p:attrName>
                                        </p:attrNameLst>
                                      </p:cBhvr>
                                      <p:to>
                                        <p:strVal val="visible"/>
                                      </p:to>
                                    </p:set>
                                    <p:animEffect transition="in" filter="blinds(horizontal)">
                                      <p:cBhvr additive="base">
                                        <p:cTn id="16" dur="500"/>
                                        <p:tgtEl>
                                          <p:spTgt spid="406531"/>
                                        </p:tgtEl>
                                      </p:cBhvr>
                                    </p:animEffect>
                                  </p:childTnLst>
                                </p:cTn>
                              </p:par>
                              <p:par>
                                <p:cTn id="17" presetID="3" presetClass="entr" presetSubtype="10" dur="500" fill="hold" nodeType="withEffect">
                                  <p:stCondLst>
                                    <p:cond delay="0"/>
                                  </p:stCondLst>
                                  <p:childTnLst>
                                    <p:set>
                                      <p:cBhvr additive="base">
                                        <p:cTn id="18" dur="1" fill="hold">
                                          <p:stCondLst>
                                            <p:cond delay="0"/>
                                          </p:stCondLst>
                                        </p:cTn>
                                        <p:tgtEl>
                                          <p:spTgt spid="406531"/>
                                        </p:tgtEl>
                                        <p:attrNameLst>
                                          <p:attrName>style.visibility</p:attrName>
                                        </p:attrNameLst>
                                      </p:cBhvr>
                                      <p:to>
                                        <p:strVal val="visible"/>
                                      </p:to>
                                    </p:set>
                                    <p:animEffect transition="in" filter="blinds(horizontal)">
                                      <p:cBhvr additive="base">
                                        <p:cTn id="19" dur="500"/>
                                        <p:tgtEl>
                                          <p:spTgt spid="406531"/>
                                        </p:tgtEl>
                                      </p:cBhvr>
                                    </p:animEffect>
                                  </p:childTnLst>
                                </p:cTn>
                              </p:par>
                              <p:par>
                                <p:cTn id="20" presetID="3" presetClass="entr" presetSubtype="10" dur="500" fill="hold" nodeType="withEffect">
                                  <p:stCondLst>
                                    <p:cond delay="0"/>
                                  </p:stCondLst>
                                  <p:childTnLst>
                                    <p:set>
                                      <p:cBhvr additive="base">
                                        <p:cTn id="21" dur="1" fill="hold">
                                          <p:stCondLst>
                                            <p:cond delay="0"/>
                                          </p:stCondLst>
                                        </p:cTn>
                                        <p:tgtEl>
                                          <p:spTgt spid="406531"/>
                                        </p:tgtEl>
                                        <p:attrNameLst>
                                          <p:attrName>style.visibility</p:attrName>
                                        </p:attrNameLst>
                                      </p:cBhvr>
                                      <p:to>
                                        <p:strVal val="visible"/>
                                      </p:to>
                                    </p:set>
                                    <p:animEffect transition="in" filter="blinds(horizontal)">
                                      <p:cBhvr additive="base">
                                        <p:cTn id="22" dur="500"/>
                                        <p:tgtEl>
                                          <p:spTgt spid="406531"/>
                                        </p:tgtEl>
                                      </p:cBhvr>
                                    </p:animEffect>
                                  </p:childTnLst>
                                </p:cTn>
                              </p:par>
                              <p:par>
                                <p:cTn id="23" presetID="3" presetClass="entr" presetSubtype="10" dur="500" fill="hold" nodeType="withEffect">
                                  <p:stCondLst>
                                    <p:cond delay="0"/>
                                  </p:stCondLst>
                                  <p:childTnLst>
                                    <p:set>
                                      <p:cBhvr additive="base">
                                        <p:cTn id="24" dur="1" fill="hold">
                                          <p:stCondLst>
                                            <p:cond delay="0"/>
                                          </p:stCondLst>
                                        </p:cTn>
                                        <p:tgtEl>
                                          <p:spTgt spid="406531"/>
                                        </p:tgtEl>
                                        <p:attrNameLst>
                                          <p:attrName>style.visibility</p:attrName>
                                        </p:attrNameLst>
                                      </p:cBhvr>
                                      <p:to>
                                        <p:strVal val="visible"/>
                                      </p:to>
                                    </p:set>
                                    <p:animEffect transition="in" filter="blinds(horizontal)">
                                      <p:cBhvr additive="base">
                                        <p:cTn id="25" dur="500"/>
                                        <p:tgtEl>
                                          <p:spTgt spid="406531"/>
                                        </p:tgtEl>
                                      </p:cBhvr>
                                    </p:animEffect>
                                  </p:childTnLst>
                                </p:cTn>
                              </p:par>
                              <p:par>
                                <p:cTn id="26" presetID="3" presetClass="entr" presetSubtype="10" dur="500" fill="hold" nodeType="withEffect">
                                  <p:stCondLst>
                                    <p:cond delay="0"/>
                                  </p:stCondLst>
                                  <p:childTnLst>
                                    <p:set>
                                      <p:cBhvr additive="base">
                                        <p:cTn id="27" dur="1" fill="hold">
                                          <p:stCondLst>
                                            <p:cond delay="0"/>
                                          </p:stCondLst>
                                        </p:cTn>
                                        <p:tgtEl>
                                          <p:spTgt spid="406531"/>
                                        </p:tgtEl>
                                        <p:attrNameLst>
                                          <p:attrName>style.visibility</p:attrName>
                                        </p:attrNameLst>
                                      </p:cBhvr>
                                      <p:to>
                                        <p:strVal val="visible"/>
                                      </p:to>
                                    </p:set>
                                    <p:animEffect transition="in" filter="blinds(horizontal)">
                                      <p:cBhvr additive="base">
                                        <p:cTn id="28" dur="500"/>
                                        <p:tgtEl>
                                          <p:spTgt spid="406531"/>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3" presetClass="entr" presetSubtype="10" dur="500" fill="hold" nodeType="clickEffect">
                                  <p:stCondLst>
                                    <p:cond delay="0"/>
                                  </p:stCondLst>
                                  <p:childTnLst>
                                    <p:set>
                                      <p:cBhvr additive="base">
                                        <p:cTn id="32" dur="1" fill="hold">
                                          <p:stCondLst>
                                            <p:cond delay="0"/>
                                          </p:stCondLst>
                                        </p:cTn>
                                        <p:tgtEl>
                                          <p:spTgt spid="406534"/>
                                        </p:tgtEl>
                                        <p:attrNameLst>
                                          <p:attrName>style.visibility</p:attrName>
                                        </p:attrNameLst>
                                      </p:cBhvr>
                                      <p:to>
                                        <p:strVal val="visible"/>
                                      </p:to>
                                    </p:set>
                                    <p:animEffect transition="in" filter="blinds(horizontal)">
                                      <p:cBhvr additive="base">
                                        <p:cTn id="33" dur="500"/>
                                        <p:tgtEl>
                                          <p:spTgt spid="406534"/>
                                        </p:tgtEl>
                                      </p:cBhvr>
                                    </p:animEffect>
                                  </p:childTnLst>
                                </p:cTn>
                              </p:par>
                              <p:par>
                                <p:cTn id="34" presetID="3" presetClass="entr" presetSubtype="10" dur="500" fill="hold" nodeType="withEffect">
                                  <p:stCondLst>
                                    <p:cond delay="0"/>
                                  </p:stCondLst>
                                  <p:childTnLst>
                                    <p:set>
                                      <p:cBhvr additive="base">
                                        <p:cTn id="35" dur="1" fill="hold">
                                          <p:stCondLst>
                                            <p:cond delay="0"/>
                                          </p:stCondLst>
                                        </p:cTn>
                                        <p:tgtEl>
                                          <p:spTgt spid="406533"/>
                                        </p:tgtEl>
                                        <p:attrNameLst>
                                          <p:attrName>style.visibility</p:attrName>
                                        </p:attrNameLst>
                                      </p:cBhvr>
                                      <p:to>
                                        <p:strVal val="visible"/>
                                      </p:to>
                                    </p:set>
                                    <p:animEffect transition="in" filter="blinds(horizontal)">
                                      <p:cBhvr additive="base">
                                        <p:cTn id="36" dur="500"/>
                                        <p:tgtEl>
                                          <p:spTgt spid="406533"/>
                                        </p:tgtEl>
                                      </p:cBhvr>
                                    </p:animEffect>
                                  </p:childTnLst>
                                </p:cTn>
                              </p:par>
                            </p:childTnLst>
                          </p:cTn>
                        </p:par>
                      </p:childTnLst>
                    </p:cTn>
                  </p:par>
                  <p:par>
                    <p:cTn id="37" fill="hold" nodeType="clickPar">
                      <p:stCondLst>
                        <p:cond delay="indefinite"/>
                      </p:stCondLst>
                      <p:childTnLst>
                        <p:par>
                          <p:cTn id="38" fill="hold" nodeType="afterGroup">
                            <p:stCondLst>
                              <p:cond delay="0"/>
                            </p:stCondLst>
                            <p:childTnLst>
                              <p:par>
                                <p:cTn id="39" presetID="3" presetClass="entr" presetSubtype="10" dur="500" fill="hold" grpId="0" nodeType="clickEffect">
                                  <p:stCondLst>
                                    <p:cond delay="0"/>
                                  </p:stCondLst>
                                  <p:childTnLst>
                                    <p:set>
                                      <p:cBhvr additive="base">
                                        <p:cTn id="40" dur="1" fill="hold">
                                          <p:stCondLst>
                                            <p:cond delay="0"/>
                                          </p:stCondLst>
                                        </p:cTn>
                                        <p:tgtEl>
                                          <p:spTgt spid="406532"/>
                                        </p:tgtEl>
                                        <p:attrNameLst>
                                          <p:attrName>style.visibility</p:attrName>
                                        </p:attrNameLst>
                                      </p:cBhvr>
                                      <p:to>
                                        <p:strVal val="visible"/>
                                      </p:to>
                                    </p:set>
                                    <p:animEffect transition="in" filter="blinds(horizontal)">
                                      <p:cBhvr additive="base">
                                        <p:cTn id="41" dur="500"/>
                                        <p:tgtEl>
                                          <p:spTgt spid="406532"/>
                                        </p:tgtEl>
                                      </p:cBhvr>
                                    </p:animEffect>
                                  </p:childTnLst>
                                </p:cTn>
                              </p:par>
                            </p:childTnLst>
                          </p:cTn>
                        </p:par>
                      </p:childTnLst>
                    </p:cTn>
                  </p:par>
                  <p:par>
                    <p:cTn id="42" fill="hold" nodeType="clickPar">
                      <p:stCondLst>
                        <p:cond delay="indefinite"/>
                      </p:stCondLst>
                      <p:childTnLst>
                        <p:par>
                          <p:cTn id="43" fill="hold" nodeType="afterGroup">
                            <p:stCondLst>
                              <p:cond delay="0"/>
                            </p:stCondLst>
                            <p:childTnLst>
                              <p:par>
                                <p:cTn id="44" presetID="3" presetClass="entr" presetSubtype="10" dur="500" fill="hold" grpId="0" nodeType="clickEffect">
                                  <p:stCondLst>
                                    <p:cond delay="0"/>
                                  </p:stCondLst>
                                  <p:childTnLst>
                                    <p:set>
                                      <p:cBhvr additive="base">
                                        <p:cTn id="45" dur="1" fill="hold">
                                          <p:stCondLst>
                                            <p:cond delay="0"/>
                                          </p:stCondLst>
                                        </p:cTn>
                                        <p:tgtEl>
                                          <p:spTgt spid="406532"/>
                                        </p:tgtEl>
                                        <p:attrNameLst>
                                          <p:attrName>style.visibility</p:attrName>
                                        </p:attrNameLst>
                                      </p:cBhvr>
                                      <p:to>
                                        <p:strVal val="visible"/>
                                      </p:to>
                                    </p:set>
                                    <p:animEffect transition="in" filter="blinds(horizontal)">
                                      <p:cBhvr additive="base">
                                        <p:cTn id="46" dur="500"/>
                                        <p:tgtEl>
                                          <p:spTgt spid="406532"/>
                                        </p:tgtEl>
                                      </p:cBhvr>
                                    </p:animEffect>
                                  </p:childTnLst>
                                </p:cTn>
                              </p:par>
                            </p:childTnLst>
                          </p:cTn>
                        </p:par>
                      </p:childTnLst>
                    </p:cTn>
                  </p:par>
                  <p:par>
                    <p:cTn id="47" fill="hold" nodeType="clickPar">
                      <p:stCondLst>
                        <p:cond delay="indefinite"/>
                      </p:stCondLst>
                      <p:childTnLst>
                        <p:par>
                          <p:cTn id="48" fill="hold" nodeType="afterGroup">
                            <p:stCondLst>
                              <p:cond delay="0"/>
                            </p:stCondLst>
                            <p:childTnLst>
                              <p:par>
                                <p:cTn id="49" presetID="3" presetClass="entr" presetSubtype="10" dur="500" fill="hold" grpId="0" nodeType="clickEffect">
                                  <p:stCondLst>
                                    <p:cond delay="0"/>
                                  </p:stCondLst>
                                  <p:childTnLst>
                                    <p:set>
                                      <p:cBhvr additive="base">
                                        <p:cTn id="50" dur="1" fill="hold">
                                          <p:stCondLst>
                                            <p:cond delay="0"/>
                                          </p:stCondLst>
                                        </p:cTn>
                                        <p:tgtEl>
                                          <p:spTgt spid="406532"/>
                                        </p:tgtEl>
                                        <p:attrNameLst>
                                          <p:attrName>style.visibility</p:attrName>
                                        </p:attrNameLst>
                                      </p:cBhvr>
                                      <p:to>
                                        <p:strVal val="visible"/>
                                      </p:to>
                                    </p:set>
                                    <p:animEffect transition="in" filter="blinds(horizontal)">
                                      <p:cBhvr additive="base">
                                        <p:cTn id="51" dur="500"/>
                                        <p:tgtEl>
                                          <p:spTgt spid="406532"/>
                                        </p:tgtEl>
                                      </p:cBhvr>
                                    </p:animEffect>
                                  </p:childTnLst>
                                </p:cTn>
                              </p:par>
                            </p:childTnLst>
                          </p:cTn>
                        </p:par>
                      </p:childTnLst>
                    </p:cTn>
                  </p:par>
                  <p:par>
                    <p:cTn id="52" fill="hold" nodeType="clickPar">
                      <p:stCondLst>
                        <p:cond delay="indefinite"/>
                      </p:stCondLst>
                      <p:childTnLst>
                        <p:par>
                          <p:cTn id="53" fill="hold" nodeType="afterGroup">
                            <p:stCondLst>
                              <p:cond delay="0"/>
                            </p:stCondLst>
                            <p:childTnLst>
                              <p:par>
                                <p:cTn id="54" presetID="3" presetClass="entr" presetSubtype="10" dur="500" fill="hold" grpId="0" nodeType="clickEffect">
                                  <p:stCondLst>
                                    <p:cond delay="0"/>
                                  </p:stCondLst>
                                  <p:childTnLst>
                                    <p:set>
                                      <p:cBhvr additive="base">
                                        <p:cTn id="55" dur="1" fill="hold">
                                          <p:stCondLst>
                                            <p:cond delay="0"/>
                                          </p:stCondLst>
                                        </p:cTn>
                                        <p:tgtEl>
                                          <p:spTgt spid="406532"/>
                                        </p:tgtEl>
                                        <p:attrNameLst>
                                          <p:attrName>style.visibility</p:attrName>
                                        </p:attrNameLst>
                                      </p:cBhvr>
                                      <p:to>
                                        <p:strVal val="visible"/>
                                      </p:to>
                                    </p:set>
                                    <p:animEffect transition="in" filter="blinds(horizontal)">
                                      <p:cBhvr additive="base">
                                        <p:cTn id="56" dur="500"/>
                                        <p:tgtEl>
                                          <p:spTgt spid="406532"/>
                                        </p:tgtEl>
                                      </p:cBhvr>
                                    </p:animEffect>
                                  </p:childTnLst>
                                </p:cTn>
                              </p:par>
                            </p:childTnLst>
                          </p:cTn>
                        </p:par>
                      </p:childTnLst>
                    </p:cTn>
                  </p:par>
                  <p:par>
                    <p:cTn id="57" fill="hold" nodeType="clickPar">
                      <p:stCondLst>
                        <p:cond delay="indefinite"/>
                      </p:stCondLst>
                      <p:childTnLst>
                        <p:par>
                          <p:cTn id="58" fill="hold" nodeType="afterGroup">
                            <p:stCondLst>
                              <p:cond delay="0"/>
                            </p:stCondLst>
                            <p:childTnLst>
                              <p:par>
                                <p:cTn id="59" presetID="3" presetClass="entr" presetSubtype="10" dur="500" fill="hold" grpId="0" nodeType="clickEffect">
                                  <p:stCondLst>
                                    <p:cond delay="0"/>
                                  </p:stCondLst>
                                  <p:childTnLst>
                                    <p:set>
                                      <p:cBhvr additive="base">
                                        <p:cTn id="60" dur="1" fill="hold">
                                          <p:stCondLst>
                                            <p:cond delay="0"/>
                                          </p:stCondLst>
                                        </p:cTn>
                                        <p:tgtEl>
                                          <p:spTgt spid="406532"/>
                                        </p:tgtEl>
                                        <p:attrNameLst>
                                          <p:attrName>style.visibility</p:attrName>
                                        </p:attrNameLst>
                                      </p:cBhvr>
                                      <p:to>
                                        <p:strVal val="visible"/>
                                      </p:to>
                                    </p:set>
                                    <p:animEffect transition="in" filter="blinds(horizontal)">
                                      <p:cBhvr additive="base">
                                        <p:cTn id="61" dur="500"/>
                                        <p:tgtEl>
                                          <p:spTgt spid="406532"/>
                                        </p:tgtEl>
                                      </p:cBhvr>
                                    </p:animEffect>
                                  </p:childTnLst>
                                </p:cTn>
                              </p:par>
                            </p:childTnLst>
                          </p:cTn>
                        </p:par>
                      </p:childTnLst>
                    </p:cTn>
                  </p:par>
                  <p:par>
                    <p:cTn id="62" fill="hold" nodeType="clickPar">
                      <p:stCondLst>
                        <p:cond delay="indefinite"/>
                      </p:stCondLst>
                      <p:childTnLst>
                        <p:par>
                          <p:cTn id="63" fill="hold" nodeType="afterGroup">
                            <p:stCondLst>
                              <p:cond delay="0"/>
                            </p:stCondLst>
                            <p:childTnLst>
                              <p:par>
                                <p:cTn id="64" presetID="3" presetClass="entr" presetSubtype="10" dur="500" fill="hold" grpId="0" nodeType="clickEffect">
                                  <p:stCondLst>
                                    <p:cond delay="0"/>
                                  </p:stCondLst>
                                  <p:childTnLst>
                                    <p:set>
                                      <p:cBhvr additive="base">
                                        <p:cTn id="65" dur="1" fill="hold">
                                          <p:stCondLst>
                                            <p:cond delay="0"/>
                                          </p:stCondLst>
                                        </p:cTn>
                                        <p:tgtEl>
                                          <p:spTgt spid="406532"/>
                                        </p:tgtEl>
                                        <p:attrNameLst>
                                          <p:attrName>style.visibility</p:attrName>
                                        </p:attrNameLst>
                                      </p:cBhvr>
                                      <p:to>
                                        <p:strVal val="visible"/>
                                      </p:to>
                                    </p:set>
                                    <p:animEffect transition="in" filter="blinds(horizontal)">
                                      <p:cBhvr additive="base">
                                        <p:cTn id="66" dur="500"/>
                                        <p:tgtEl>
                                          <p:spTgt spid="406532"/>
                                        </p:tgtEl>
                                      </p:cBhvr>
                                    </p:animEffect>
                                  </p:childTnLst>
                                </p:cTn>
                              </p:par>
                            </p:childTnLst>
                          </p:cTn>
                        </p:par>
                      </p:childTnLst>
                    </p:cTn>
                  </p:par>
                  <p:par>
                    <p:cTn id="67" fill="hold" nodeType="clickPar">
                      <p:stCondLst>
                        <p:cond delay="indefinite"/>
                      </p:stCondLst>
                      <p:childTnLst>
                        <p:par>
                          <p:cTn id="68" fill="hold" nodeType="afterGroup">
                            <p:stCondLst>
                              <p:cond delay="0"/>
                            </p:stCondLst>
                            <p:childTnLst>
                              <p:par>
                                <p:cTn id="69" presetID="3" presetClass="entr" presetSubtype="10" dur="500" fill="hold" grpId="0" nodeType="clickEffect">
                                  <p:stCondLst>
                                    <p:cond delay="0"/>
                                  </p:stCondLst>
                                  <p:childTnLst>
                                    <p:set>
                                      <p:cBhvr additive="base">
                                        <p:cTn id="70" dur="1" fill="hold">
                                          <p:stCondLst>
                                            <p:cond delay="0"/>
                                          </p:stCondLst>
                                        </p:cTn>
                                        <p:tgtEl>
                                          <p:spTgt spid="406532"/>
                                        </p:tgtEl>
                                        <p:attrNameLst>
                                          <p:attrName>style.visibility</p:attrName>
                                        </p:attrNameLst>
                                      </p:cBhvr>
                                      <p:to>
                                        <p:strVal val="visible"/>
                                      </p:to>
                                    </p:set>
                                    <p:animEffect transition="in" filter="blinds(horizontal)">
                                      <p:cBhvr additive="base">
                                        <p:cTn id="71" dur="500"/>
                                        <p:tgtEl>
                                          <p:spTgt spid="406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6532"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7554" name=""/>
          <p:cNvSpPr/>
          <p:nvPr>
            <p:ph type="title" idx="4294967295"/>
          </p:nvPr>
        </p:nvSpPr>
        <p:spPr>
          <a:xfrm>
            <a:off x="468312" y="69215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sz="5400" b="1">
                <a:solidFill>
                  <a:srgbClr val="FF0000"/>
                </a:solidFill>
                <a:latin typeface="楷体_GB2312" pitchFamily="49" charset="-122"/>
                <a:ea typeface="楷体_GB2312" pitchFamily="49" charset="-122"/>
              </a:rPr>
              <a:t>学习措施</a:t>
            </a:r>
          </a:p>
        </p:txBody>
      </p:sp>
      <p:sp>
        <p:nvSpPr>
          <p:cNvPr id="407555" name=""/>
          <p:cNvSpPr/>
          <p:nvPr>
            <p:ph type="body" idx="4294967295"/>
          </p:nvPr>
        </p:nvSpPr>
        <p:spPr>
          <a:xfrm>
            <a:off x="609600" y="21336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掌握基本概念、理论</a:t>
            </a:r>
          </a:p>
          <a:p>
            <a:pPr lvl="0">
              <a:buBlip>
                <a:blip r:embed="rId2"/>
              </a:buBlip>
            </a:pPr>
            <a:r>
              <a:rPr lang="zh-CN" altLang="en-US" b="1">
                <a:latin typeface="楷体_GB2312" pitchFamily="49" charset="-122"/>
                <a:ea typeface="楷体_GB2312" pitchFamily="49" charset="-122"/>
              </a:rPr>
              <a:t>参照案例、补充材料，通过思索，对物流形成自己认识</a:t>
            </a:r>
          </a:p>
          <a:p>
            <a:pPr lvl="0">
              <a:buBlip>
                <a:blip r:embed="rId2"/>
              </a:buBlip>
            </a:pPr>
            <a:r>
              <a:rPr lang="zh-CN" altLang="en-US" b="1">
                <a:latin typeface="楷体_GB2312" pitchFamily="49" charset="-122"/>
                <a:ea typeface="楷体_GB2312" pitchFamily="49" charset="-122"/>
              </a:rPr>
              <a:t>案例研究法、实地调研法对于本门课程意义重大</a:t>
            </a:r>
          </a:p>
          <a:p>
            <a:pPr lvl="0">
              <a:buBlip>
                <a:blip r:embed="rId2"/>
              </a:buBlip>
            </a:pPr>
            <a:r>
              <a:rPr lang="zh-CN" altLang="en-US" b="1">
                <a:latin typeface="楷体_GB2312" pitchFamily="49" charset="-122"/>
                <a:ea typeface="楷体_GB2312" pitchFamily="49" charset="-122"/>
              </a:rPr>
              <a:t>理论联络实际，运用尽量多信息渠道获取更多物流知识</a:t>
            </a:r>
          </a:p>
        </p:txBody>
      </p:sp>
      <p:pic>
        <p:nvPicPr>
          <p:cNvPr id="407556" name=""/>
          <p:cNvPicPr/>
          <p:nvPr/>
        </p:nvPicPr>
        <p:blipFill>
          <a:blip r:embed="rId3"/>
          <a:stretch>
            <a:fillRect/>
          </a:stretch>
        </p:blipFill>
        <p:spPr>
          <a:xfrm>
            <a:off x="0" y="0"/>
            <a:ext cx="3295307" cy="761169"/>
          </a:xfrm>
          <a:prstGeom prst="rect">
            <a:avLst/>
          </a:prstGeom>
          <a:noFill/>
          <a:ln>
            <a:miter lim="800000"/>
          </a:ln>
        </p:spPr>
      </p:pic>
      <p:sp>
        <p:nvSpPr>
          <p:cNvPr id="407557"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07558"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45370D5F-6B06-4756-918A-A9AFB2BBEAEC}" type="slidenum">
              <a:rPr lang="zh-CN" altLang="en-US" sz="1400"/>
              <a:t>4</a:t>
            </a:fld>
            <a:endParaRPr lang="en-US"/>
          </a:p>
        </p:txBody>
      </p:sp>
      <p:sp>
        <p:nvSpPr>
          <p:cNvPr id="407560" name="TextBox 407559"/>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8578" name=""/>
          <p:cNvSpPr/>
          <p:nvPr>
            <p:ph type="title" idx="4294967295"/>
          </p:nvPr>
        </p:nvSpPr>
        <p:spPr>
          <a:xfrm>
            <a:off x="687388" y="69215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5400" b="1">
                <a:solidFill>
                  <a:srgbClr val="800000"/>
                </a:solidFill>
                <a:latin typeface="楷体_GB2312" pitchFamily="49" charset="-122"/>
                <a:ea typeface="楷体_GB2312" pitchFamily="49" charset="-122"/>
              </a:rPr>
              <a:t>物流概念、历史和理论</a:t>
            </a:r>
          </a:p>
        </p:txBody>
      </p:sp>
      <p:sp>
        <p:nvSpPr>
          <p:cNvPr id="408579" name=""/>
          <p:cNvSpPr/>
          <p:nvPr/>
        </p:nvSpPr>
        <p:spPr>
          <a:xfrm>
            <a:off x="1622425" y="2060575"/>
            <a:ext cx="6400800" cy="3095625"/>
          </a:xfrm>
          <a:prstGeom prst="rect">
            <a:avLst/>
          </a:prstGeom>
          <a:noFill/>
          <a:ln>
            <a:noFill/>
            <a:miter lim="800000"/>
          </a:ln>
        </p:spPr>
        <p:txBody>
          <a:bodyPr/>
          <a:lstStyle>
            <a:defPPr algn="l" rtl="0" eaLnBrk="1" hangingPunct="1">
              <a:defRPr kumimoji="1" lang="en-US" sz="4800">
                <a:latin typeface="Times New Roman" pitchFamily="18" charset="0"/>
                <a:ea typeface="Arial"/>
              </a:defRPr>
            </a:defPPr>
            <a:lvl1pPr marL="0" indent="0" algn="ctr" defTabSz="914400" rtl="0" eaLnBrk="1" fontAlgn="base" hangingPunct="1">
              <a:lnSpc>
                <a:spcPct val="100000"/>
              </a:lnSpc>
              <a:spcBef>
                <a:spcPct val="20000"/>
              </a:spcBef>
              <a:spcAft>
                <a:spcPct val="0"/>
              </a:spcAft>
              <a:buClrTx/>
              <a:buSzTx/>
              <a:buFontTx/>
              <a:buNone/>
              <a:defRPr kumimoji="0" lang="en-US" altLang="en-US" sz="3200" b="0" i="0" u="none" baseline="0">
                <a:solidFill>
                  <a:schemeClr val="tx1"/>
                </a:solidFill>
                <a:latin typeface="Arial"/>
                <a:ea typeface="宋体" charset="-122"/>
              </a:defRPr>
            </a:lvl1pPr>
            <a:lvl2pPr marL="457200" indent="0" algn="ctr" defTabSz="914400" rtl="0" eaLnBrk="1" fontAlgn="base" hangingPunct="1">
              <a:lnSpc>
                <a:spcPct val="100000"/>
              </a:lnSpc>
              <a:spcBef>
                <a:spcPct val="20000"/>
              </a:spcBef>
              <a:spcAft>
                <a:spcPct val="0"/>
              </a:spcAft>
              <a:buClrTx/>
              <a:buSzTx/>
              <a:buFontTx/>
              <a:buNone/>
              <a:defRPr kumimoji="0" lang="en-US" altLang="en-US" sz="2800" b="0" i="0" u="none" baseline="0">
                <a:solidFill>
                  <a:schemeClr val="tx1"/>
                </a:solidFill>
                <a:latin typeface="Arial"/>
                <a:ea typeface="宋体" charset="-122"/>
              </a:defRPr>
            </a:lvl2pPr>
            <a:lvl3pPr marL="914400" indent="0" algn="ctr" defTabSz="914400" rtl="0" eaLnBrk="1" fontAlgn="base" hangingPunct="1">
              <a:lnSpc>
                <a:spcPct val="100000"/>
              </a:lnSpc>
              <a:spcBef>
                <a:spcPct val="20000"/>
              </a:spcBef>
              <a:spcAft>
                <a:spcPct val="0"/>
              </a:spcAft>
              <a:buClrTx/>
              <a:buSzTx/>
              <a:buFontTx/>
              <a:buNone/>
              <a:defRPr kumimoji="0" lang="en-US" altLang="en-US" sz="2400" b="0" i="0" u="none" baseline="0">
                <a:solidFill>
                  <a:schemeClr val="tx1"/>
                </a:solidFill>
                <a:latin typeface="Arial"/>
                <a:ea typeface="宋体" charset="-122"/>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4pPr>
            <a:lvl5pPr marL="18288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5pPr>
          </a:lstStyle>
          <a:p>
            <a:pPr marL="342900" lvl="0" indent="-342900" algn="l">
              <a:buClr>
                <a:srgbClr val="FF0000"/>
              </a:buClr>
              <a:buFont typeface="Wingdings" pitchFamily="2" charset="2"/>
              <a:buBlip>
                <a:blip r:embed="rId2"/>
              </a:buBlip>
            </a:pPr>
            <a:r>
              <a:rPr lang="zh-CN" altLang="en-US">
                <a:solidFill>
                  <a:srgbClr val="000066"/>
                </a:solidFill>
              </a:rPr>
              <a:t> 物流概念</a:t>
            </a:r>
          </a:p>
          <a:p>
            <a:pPr marL="342900" lvl="0" indent="-342900" algn="l">
              <a:buClr>
                <a:srgbClr val="FF0000"/>
              </a:buClr>
              <a:buFont typeface="Wingdings" pitchFamily="2" charset="2"/>
              <a:buBlip>
                <a:blip r:embed="rId2"/>
              </a:buBlip>
            </a:pPr>
            <a:r>
              <a:rPr lang="zh-CN" altLang="en-US">
                <a:solidFill>
                  <a:srgbClr val="000066"/>
                </a:solidFill>
              </a:rPr>
              <a:t> 物流科学发展历史</a:t>
            </a:r>
          </a:p>
          <a:p>
            <a:pPr marL="342900" lvl="0" indent="-342900" algn="l">
              <a:buClr>
                <a:srgbClr val="FF0000"/>
              </a:buClr>
              <a:buFont typeface="Wingdings" pitchFamily="2" charset="2"/>
              <a:buBlip>
                <a:blip r:embed="rId2"/>
              </a:buBlip>
            </a:pPr>
            <a:r>
              <a:rPr lang="zh-CN" altLang="en-US">
                <a:solidFill>
                  <a:srgbClr val="000066"/>
                </a:solidFill>
              </a:rPr>
              <a:t> 物流活动构成</a:t>
            </a:r>
          </a:p>
          <a:p>
            <a:pPr marL="342900" lvl="0" indent="-342900" algn="l">
              <a:buClr>
                <a:srgbClr val="FF0000"/>
              </a:buClr>
              <a:buFont typeface="Wingdings" pitchFamily="2" charset="2"/>
              <a:buBlip>
                <a:blip r:embed="rId2"/>
              </a:buBlip>
            </a:pPr>
            <a:r>
              <a:rPr lang="zh-CN" altLang="en-US">
                <a:solidFill>
                  <a:srgbClr val="000066"/>
                </a:solidFill>
              </a:rPr>
              <a:t> 物流学说与热点问题</a:t>
            </a:r>
          </a:p>
          <a:p>
            <a:pPr marL="342900" lvl="0" indent="-342900" algn="l">
              <a:buClr>
                <a:srgbClr val="FF0000"/>
              </a:buClr>
              <a:buFont typeface="Wingdings" pitchFamily="2" charset="2"/>
              <a:buBlip>
                <a:blip r:embed="rId2"/>
              </a:buBlip>
            </a:pPr>
            <a:r>
              <a:rPr lang="zh-CN" altLang="en-US">
                <a:solidFill>
                  <a:srgbClr val="000066"/>
                </a:solidFill>
              </a:rPr>
              <a:t> 国外物流发展现实状况</a:t>
            </a:r>
          </a:p>
          <a:p>
            <a:pPr marL="342900" lvl="0" indent="-342900" algn="l">
              <a:buClr>
                <a:srgbClr val="FF0000"/>
              </a:buClr>
              <a:buFont typeface="Wingdings" pitchFamily="2" charset="2"/>
              <a:buBlip>
                <a:blip r:embed="rId2"/>
              </a:buBlip>
            </a:pPr>
            <a:r>
              <a:rPr lang="zh-CN" altLang="en-US">
                <a:solidFill>
                  <a:srgbClr val="000066"/>
                </a:solidFill>
              </a:rPr>
              <a:t> 我国物流发展现实状况</a:t>
            </a:r>
          </a:p>
          <a:p>
            <a:pPr marL="342900" lvl="0" indent="-342900" algn="l">
              <a:buClr>
                <a:srgbClr val="FF0000"/>
              </a:buClr>
              <a:buFont typeface="Wingdings" pitchFamily="2" charset="2"/>
              <a:buBlip>
                <a:blip r:embed="rId2"/>
              </a:buBlip>
            </a:pPr>
            <a:r>
              <a:rPr lang="zh-CN" altLang="en-US">
                <a:solidFill>
                  <a:srgbClr val="000066"/>
                </a:solidFill>
              </a:rPr>
              <a:t> 物流管理概述</a:t>
            </a:r>
          </a:p>
        </p:txBody>
      </p:sp>
      <p:sp>
        <p:nvSpPr>
          <p:cNvPr id="408580"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08581"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3CA4BB38-F759-4006-93D5-B2A843E587F6}" type="slidenum">
              <a:rPr lang="zh-CN" altLang="en-US" sz="1400"/>
              <a:t>5</a:t>
            </a:fld>
            <a:endParaRPr lang="en-US"/>
          </a:p>
        </p:txBody>
      </p:sp>
      <p:sp>
        <p:nvSpPr>
          <p:cNvPr id="408583" name="TextBox 408582"/>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02" name=""/>
          <p:cNvSpPr/>
          <p:nvPr>
            <p:ph type="ctrTitle"/>
          </p:nvPr>
        </p:nvSpPr>
        <p:spPr>
          <a:xfrm>
            <a:off x="611188" y="2420938"/>
            <a:ext cx="7772400" cy="14700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5400" b="1">
                <a:solidFill>
                  <a:srgbClr val="FF0000"/>
                </a:solidFill>
                <a:latin typeface="楷体_GB2312" pitchFamily="49" charset="-122"/>
                <a:ea typeface="楷体_GB2312" pitchFamily="49" charset="-122"/>
              </a:rPr>
              <a:t>物流概念</a:t>
            </a:r>
            <a:br>
              <a:rPr lang="zh-CN" altLang="en-US" sz="5400" b="1">
                <a:solidFill>
                  <a:srgbClr val="FF0000"/>
                </a:solidFill>
                <a:latin typeface="楷体_GB2312" pitchFamily="49" charset="-122"/>
                <a:ea typeface="楷体_GB2312" pitchFamily="49" charset="-122"/>
              </a:rPr>
            </a:br>
          </a:p>
        </p:txBody>
      </p:sp>
      <p:sp>
        <p:nvSpPr>
          <p:cNvPr id="409603"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09604"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F8493BB4-34A3-4D80-8C41-91735838FFA5}" type="slidenum">
              <a:rPr lang="zh-CN" altLang="en-US" sz="1400"/>
              <a:t>6</a:t>
            </a:fld>
            <a:endParaRPr lang="en-US"/>
          </a:p>
        </p:txBody>
      </p:sp>
      <p:sp>
        <p:nvSpPr>
          <p:cNvPr id="409606" name="TextBox 409605"/>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0626"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800000"/>
                </a:solidFill>
                <a:latin typeface="楷体_GB2312" pitchFamily="49" charset="-122"/>
                <a:ea typeface="楷体_GB2312" pitchFamily="49" charset="-122"/>
              </a:rPr>
              <a:t>物流是什么？？</a:t>
            </a:r>
          </a:p>
        </p:txBody>
      </p:sp>
      <p:sp>
        <p:nvSpPr>
          <p:cNvPr id="410627" name=""/>
          <p:cNvSpPr/>
          <p:nvPr>
            <p:ph type="body" idx="4294967295"/>
          </p:nvPr>
        </p:nvSpPr>
        <p:spPr>
          <a:xfrm>
            <a:off x="611188" y="1628775"/>
            <a:ext cx="8062912"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简朴来讲，我们先把物流理解成是：</a:t>
            </a:r>
          </a:p>
          <a:p>
            <a:pPr lvl="0">
              <a:buBlip>
                <a:blip r:embed="rId2"/>
              </a:buBlip>
            </a:pPr>
            <a:r>
              <a:rPr lang="zh-CN" altLang="en-US" b="1">
                <a:latin typeface="楷体_GB2312" pitchFamily="49" charset="-122"/>
                <a:ea typeface="楷体_GB2312" pitchFamily="49" charset="-122"/>
              </a:rPr>
              <a:t>实物流动</a:t>
            </a:r>
          </a:p>
        </p:txBody>
      </p:sp>
      <p:pic>
        <p:nvPicPr>
          <p:cNvPr id="410628" name=""/>
          <p:cNvPicPr/>
          <p:nvPr/>
        </p:nvPicPr>
        <p:blipFill>
          <a:blip r:embed="rId3"/>
          <a:stretch>
            <a:fillRect/>
          </a:stretch>
        </p:blipFill>
        <p:spPr>
          <a:xfrm>
            <a:off x="7115175" y="3271838"/>
            <a:ext cx="1158875" cy="1606550"/>
          </a:xfrm>
          <a:prstGeom prst="rect">
            <a:avLst/>
          </a:prstGeom>
          <a:noFill/>
          <a:ln>
            <a:miter lim="800000"/>
          </a:ln>
        </p:spPr>
      </p:pic>
      <p:pic>
        <p:nvPicPr>
          <p:cNvPr id="410629" name=""/>
          <p:cNvPicPr/>
          <p:nvPr/>
        </p:nvPicPr>
        <p:blipFill>
          <a:blip r:embed="rId4"/>
          <a:stretch>
            <a:fillRect/>
          </a:stretch>
        </p:blipFill>
        <p:spPr>
          <a:xfrm>
            <a:off x="2619375" y="4186238"/>
            <a:ext cx="1597025" cy="1830388"/>
          </a:xfrm>
          <a:prstGeom prst="rect">
            <a:avLst/>
          </a:prstGeom>
          <a:noFill/>
          <a:ln>
            <a:miter lim="800000"/>
          </a:ln>
        </p:spPr>
      </p:pic>
      <p:pic>
        <p:nvPicPr>
          <p:cNvPr id="410630" name=""/>
          <p:cNvPicPr/>
          <p:nvPr/>
        </p:nvPicPr>
        <p:blipFill>
          <a:blip r:embed="rId5"/>
          <a:stretch>
            <a:fillRect/>
          </a:stretch>
        </p:blipFill>
        <p:spPr>
          <a:xfrm>
            <a:off x="5591175" y="5024438"/>
            <a:ext cx="1765300" cy="854075"/>
          </a:xfrm>
          <a:prstGeom prst="rect">
            <a:avLst/>
          </a:prstGeom>
          <a:noFill/>
          <a:ln>
            <a:miter lim="800000"/>
          </a:ln>
        </p:spPr>
      </p:pic>
      <p:pic>
        <p:nvPicPr>
          <p:cNvPr id="410631" name=""/>
          <p:cNvPicPr/>
          <p:nvPr/>
        </p:nvPicPr>
        <p:blipFill>
          <a:blip r:embed="rId6"/>
          <a:stretch>
            <a:fillRect/>
          </a:stretch>
        </p:blipFill>
        <p:spPr>
          <a:xfrm>
            <a:off x="638175" y="4719638"/>
            <a:ext cx="1524000" cy="1295400"/>
          </a:xfrm>
          <a:prstGeom prst="rect">
            <a:avLst/>
          </a:prstGeom>
          <a:noFill/>
          <a:ln>
            <a:miter lim="800000"/>
          </a:ln>
        </p:spPr>
      </p:pic>
      <p:pic>
        <p:nvPicPr>
          <p:cNvPr id="410632" name=""/>
          <p:cNvPicPr/>
          <p:nvPr/>
        </p:nvPicPr>
        <p:blipFill>
          <a:blip r:embed="rId7"/>
          <a:stretch>
            <a:fillRect/>
          </a:stretch>
        </p:blipFill>
        <p:spPr>
          <a:xfrm>
            <a:off x="4067175" y="3500438"/>
            <a:ext cx="2447925" cy="1752600"/>
          </a:xfrm>
          <a:prstGeom prst="rect">
            <a:avLst/>
          </a:prstGeom>
          <a:noFill/>
          <a:ln>
            <a:miter lim="800000"/>
          </a:ln>
        </p:spPr>
      </p:pic>
      <p:pic>
        <p:nvPicPr>
          <p:cNvPr id="410633" name=""/>
          <p:cNvPicPr/>
          <p:nvPr/>
        </p:nvPicPr>
        <p:blipFill>
          <a:blip r:embed="rId8"/>
          <a:stretch>
            <a:fillRect/>
          </a:stretch>
        </p:blipFill>
        <p:spPr>
          <a:xfrm>
            <a:off x="5762625" y="6076950"/>
            <a:ext cx="3214268" cy="742450"/>
          </a:xfrm>
          <a:prstGeom prst="rect">
            <a:avLst/>
          </a:prstGeom>
          <a:noFill/>
          <a:ln>
            <a:miter lim="800000"/>
          </a:ln>
        </p:spPr>
      </p:pic>
      <p:sp>
        <p:nvSpPr>
          <p:cNvPr id="410634" name="Date Placeholder 1"/>
          <p:cNvSpPr>
            <a:spLocks noGrp="1"/>
          </p:cNvSpPr>
          <p:nvPr>
            <p:ph type="dt" sz="half" idx="4294967295"/>
          </p:nvPr>
        </p:nvSpPr>
        <p:spPr>
          <a:xfrm>
            <a:off x="1143000" y="1122363"/>
            <a:ext cx="6858000" cy="2387600"/>
          </a:xfrm>
        </p:spPr>
        <p:txBody>
          <a:bodyPr/>
          <a:lstStyle>
            <a:defPPr algn="l" eaLnBrk="1" hangingPunct="1">
              <a:defRPr lang="zh-CN">
                <a:latin typeface="Arial" pitchFamily="34" charset="0"/>
                <a:ea typeface="宋体" pitchFamily="2" charset="-122"/>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10635" name="Slide Number Placeholder 3"/>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1D69CDAB-B2B5-44A6-AB80-6569E5A9209A}" type="slidenum">
              <a:rPr lang="zh-CN" altLang="en-US" sz="1400"/>
              <a:t>7</a:t>
            </a:fld>
            <a:endParaRPr lang="en-US"/>
          </a:p>
        </p:txBody>
      </p:sp>
      <p:sp>
        <p:nvSpPr>
          <p:cNvPr id="410637" name="TextBox 41063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12674" name=""/>
          <p:cNvPicPr/>
          <p:nvPr/>
        </p:nvPicPr>
        <p:blipFill>
          <a:blip r:embed="rId2"/>
          <a:stretch>
            <a:fillRect/>
          </a:stretch>
        </p:blipFill>
        <p:spPr>
          <a:xfrm>
            <a:off x="6383338" y="4092575"/>
            <a:ext cx="2760662" cy="2765425"/>
          </a:xfrm>
          <a:prstGeom prst="rect">
            <a:avLst/>
          </a:prstGeom>
          <a:noFill/>
          <a:ln>
            <a:miter lim="800000"/>
          </a:ln>
        </p:spPr>
      </p:pic>
      <p:pic>
        <p:nvPicPr>
          <p:cNvPr id="412675" name=""/>
          <p:cNvPicPr/>
          <p:nvPr/>
        </p:nvPicPr>
        <p:blipFill>
          <a:blip r:embed="rId3"/>
          <a:stretch>
            <a:fillRect/>
          </a:stretch>
        </p:blipFill>
        <p:spPr>
          <a:xfrm>
            <a:off x="7308850" y="5248275"/>
            <a:ext cx="862012" cy="844550"/>
          </a:xfrm>
          <a:prstGeom prst="rect">
            <a:avLst/>
          </a:prstGeom>
          <a:noFill/>
          <a:ln>
            <a:miter lim="800000"/>
          </a:ln>
        </p:spPr>
      </p:pic>
      <p:sp>
        <p:nvSpPr>
          <p:cNvPr id="412676" name=""/>
          <p:cNvSpPr/>
          <p:nvPr>
            <p:ph type="title" idx="4294967295"/>
          </p:nvPr>
        </p:nvSpPr>
        <p:spPr>
          <a:xfrm>
            <a:off x="468312" y="765175"/>
            <a:ext cx="7772400" cy="3746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sz="3600" b="1">
                <a:solidFill>
                  <a:srgbClr val="800000"/>
                </a:solidFill>
                <a:latin typeface="仿宋_GB2312" pitchFamily="49" charset="-122"/>
                <a:ea typeface="仿宋_GB2312" pitchFamily="49" charset="-122"/>
              </a:rPr>
              <a:t>简朴例子反应了最实际物流：</a:t>
            </a:r>
          </a:p>
        </p:txBody>
      </p:sp>
      <p:sp>
        <p:nvSpPr>
          <p:cNvPr id="412677" name=""/>
          <p:cNvSpPr/>
          <p:nvPr>
            <p:ph type="body" idx="4294967295"/>
          </p:nvPr>
        </p:nvSpPr>
        <p:spPr>
          <a:xfrm>
            <a:off x="360362" y="1719262"/>
            <a:ext cx="8172450" cy="29527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4"/>
              </a:buBlip>
            </a:pPr>
            <a:r>
              <a:rPr lang="zh-CN" altLang="en-US" b="1">
                <a:latin typeface="楷体_GB2312" pitchFamily="49" charset="-122"/>
                <a:ea typeface="楷体_GB2312" pitchFamily="49" charset="-122"/>
              </a:rPr>
              <a:t> 从超市货架上随手取下一瓶洗发水，你能想到它是怎样才能到你手中呢？</a:t>
            </a:r>
          </a:p>
          <a:p>
            <a:pPr lvl="0">
              <a:buBlip>
                <a:blip r:embed="rId4"/>
              </a:buBlip>
            </a:pPr>
            <a:endParaRPr lang="zh-CN" altLang="en-US" b="1">
              <a:latin typeface="楷体_GB2312" pitchFamily="49" charset="-122"/>
              <a:ea typeface="楷体_GB2312" pitchFamily="49" charset="-122"/>
            </a:endParaRPr>
          </a:p>
          <a:p>
            <a:pPr lvl="0">
              <a:buBlip>
                <a:blip r:embed="rId4"/>
              </a:buBlip>
            </a:pPr>
            <a:r>
              <a:rPr lang="zh-CN" altLang="en-US" b="1">
                <a:latin typeface="楷体_GB2312" pitchFamily="49" charset="-122"/>
                <a:ea typeface="楷体_GB2312" pitchFamily="49" charset="-122"/>
              </a:rPr>
              <a:t> 更重要是，需要怎样做才可以更经济地将这瓶洗发水送到零售店里去？</a:t>
            </a:r>
          </a:p>
        </p:txBody>
      </p:sp>
      <p:sp>
        <p:nvSpPr>
          <p:cNvPr id="41267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1267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8C6496F-DAD0-4C85-B87E-8A4F639FBB02}" type="slidenum">
              <a:rPr lang="zh-CN" altLang="en-US" sz="1400"/>
              <a:t>8</a:t>
            </a:fld>
            <a:endParaRPr lang="en-US"/>
          </a:p>
        </p:txBody>
      </p:sp>
      <p:sp>
        <p:nvSpPr>
          <p:cNvPr id="412681" name="TextBox 41268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412677"/>
                                        </p:tgtEl>
                                        <p:attrNameLst>
                                          <p:attrName>style.visibility</p:attrName>
                                        </p:attrNameLst>
                                      </p:cBhvr>
                                      <p:to>
                                        <p:strVal val="visible"/>
                                      </p:to>
                                    </p:set>
                                    <p:animEffect transition="in" filter="blinds(horizontal)">
                                      <p:cBhvr additive="base">
                                        <p:cTn id="7" dur="500"/>
                                        <p:tgtEl>
                                          <p:spTgt spid="412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0674" name=""/>
          <p:cNvSpPr/>
          <p:nvPr>
            <p:ph type="title" idx="4294967295"/>
          </p:nvPr>
        </p:nvSpPr>
        <p:spPr>
          <a:xfrm>
            <a:off x="817562" y="228600"/>
            <a:ext cx="7793038" cy="9826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800000"/>
                </a:solidFill>
                <a:latin typeface="楷体_GB2312" pitchFamily="49" charset="-122"/>
                <a:ea typeface="楷体_GB2312" pitchFamily="49" charset="-122"/>
              </a:rPr>
              <a:t>例：生产企业物流过程</a:t>
            </a:r>
          </a:p>
        </p:txBody>
      </p:sp>
      <p:pic>
        <p:nvPicPr>
          <p:cNvPr id="540675" name=""/>
          <p:cNvPicPr/>
          <p:nvPr/>
        </p:nvPicPr>
        <p:blipFill>
          <a:blip r:embed="rId2"/>
          <a:stretch>
            <a:fillRect/>
          </a:stretch>
        </p:blipFill>
        <p:spPr>
          <a:xfrm>
            <a:off x="762000" y="1219200"/>
            <a:ext cx="7162800" cy="5410200"/>
          </a:xfrm>
          <a:prstGeom prst="rect">
            <a:avLst/>
          </a:prstGeom>
          <a:solidFill>
            <a:schemeClr val="accent1"/>
          </a:solidFill>
          <a:ln>
            <a:miter lim="800000"/>
          </a:ln>
        </p:spPr>
      </p:pic>
      <p:pic>
        <p:nvPicPr>
          <p:cNvPr id="540676" name=""/>
          <p:cNvPicPr/>
          <p:nvPr/>
        </p:nvPicPr>
        <p:blipFill>
          <a:blip r:embed="rId3"/>
          <a:stretch>
            <a:fillRect/>
          </a:stretch>
        </p:blipFill>
        <p:spPr>
          <a:xfrm>
            <a:off x="5762625" y="6076950"/>
            <a:ext cx="3272973" cy="756010"/>
          </a:xfrm>
          <a:prstGeom prst="rect">
            <a:avLst/>
          </a:prstGeom>
          <a:noFill/>
          <a:ln>
            <a:miter lim="800000"/>
          </a:ln>
        </p:spPr>
      </p:pic>
      <p:sp>
        <p:nvSpPr>
          <p:cNvPr id="540677"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40678"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22A12836-C2B2-4EEA-BC88-CC09FF0CB2EF}" type="slidenum">
              <a:rPr lang="zh-CN" altLang="en-US" sz="1400"/>
              <a:t>9</a:t>
            </a:fld>
            <a:endParaRPr lang="en-US"/>
          </a:p>
        </p:txBody>
      </p:sp>
      <p:sp>
        <p:nvSpPr>
          <p:cNvPr id="540680" name="TextBox 540679"/>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1458" name=""/>
          <p:cNvSpPr/>
          <p:nvPr>
            <p:ph type="title" idx="4294967295"/>
          </p:nvPr>
        </p:nvSpPr>
        <p:spPr>
          <a:xfrm>
            <a:off x="179388" y="26035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800000"/>
                </a:solidFill>
                <a:latin typeface="楷体_GB2312" pitchFamily="49" charset="-122"/>
                <a:ea typeface="楷体_GB2312" pitchFamily="49" charset="-122"/>
              </a:rPr>
              <a:t>   物流概念（</a:t>
            </a:r>
            <a:r>
              <a:rPr lang="en-US" altLang="zh-CN" b="1">
                <a:solidFill>
                  <a:srgbClr val="800000"/>
                </a:solidFill>
                <a:latin typeface="楷体_GB2312" pitchFamily="49" charset="-122"/>
                <a:ea typeface="楷体_GB2312" pitchFamily="49" charset="-122"/>
              </a:rPr>
              <a:t>P</a:t>
            </a:r>
            <a:r>
              <a:rPr lang="en-US" altLang="zh-CN" sz="3200" b="1">
                <a:solidFill>
                  <a:srgbClr val="800000"/>
                </a:solidFill>
                <a:latin typeface="楷体_GB2312" pitchFamily="49" charset="-122"/>
                <a:ea typeface="楷体_GB2312" pitchFamily="49" charset="-122"/>
              </a:rPr>
              <a:t>3-6</a:t>
            </a:r>
            <a:r>
              <a:rPr lang="zh-CN" altLang="en-US" b="1">
                <a:solidFill>
                  <a:srgbClr val="800000"/>
                </a:solidFill>
                <a:latin typeface="楷体_GB2312" pitchFamily="49" charset="-122"/>
                <a:ea typeface="楷体_GB2312" pitchFamily="49" charset="-122"/>
              </a:rPr>
              <a:t>）</a:t>
            </a:r>
          </a:p>
        </p:txBody>
      </p:sp>
      <p:sp>
        <p:nvSpPr>
          <p:cNvPr id="531459" name=""/>
          <p:cNvSpPr/>
          <p:nvPr>
            <p:ph type="body" idx="4294967295"/>
          </p:nvPr>
        </p:nvSpPr>
        <p:spPr>
          <a:xfrm>
            <a:off x="468312" y="1412875"/>
            <a:ext cx="7772400" cy="13684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 有关物流概念说法诸多</a:t>
            </a:r>
          </a:p>
          <a:p>
            <a:pPr lvl="0">
              <a:buBlip>
                <a:blip r:embed="rId2"/>
              </a:buBlip>
            </a:pPr>
            <a:r>
              <a:rPr lang="zh-CN" altLang="en-US" b="1">
                <a:latin typeface="楷体_GB2312" pitchFamily="49" charset="-122"/>
                <a:ea typeface="楷体_GB2312" pitchFamily="49" charset="-122"/>
              </a:rPr>
              <a:t> 国内外争议也诸多</a:t>
            </a:r>
          </a:p>
        </p:txBody>
      </p:sp>
      <p:sp>
        <p:nvSpPr>
          <p:cNvPr id="531460" name=""/>
          <p:cNvSpPr/>
          <p:nvPr/>
        </p:nvSpPr>
        <p:spPr>
          <a:xfrm>
            <a:off x="323850" y="2565400"/>
            <a:ext cx="8229600" cy="863600"/>
          </a:xfrm>
          <a:prstGeom prst="rect">
            <a:avLst/>
          </a:prstGeom>
          <a:noFill/>
          <a:ln>
            <a:noFill/>
            <a:miter lim="800000"/>
          </a:ln>
        </p:spPr>
        <p:txBody>
          <a:bodyPr anchor="ctr" anchorCtr="0"/>
          <a:lstStyle>
            <a:defPPr algn="l" rtl="0" eaLnBrk="1" hangingPunct="1">
              <a:defRPr kumimoji="1" lang="en-US" sz="4800">
                <a:latin typeface="Times New Roman" pitchFamily="18" charset="0"/>
                <a:ea typeface="Arial"/>
              </a:defRPr>
            </a:defPPr>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l"/>
            <a:r>
              <a:rPr lang="zh-CN" altLang="en-US" b="1">
                <a:solidFill>
                  <a:srgbClr val="800000"/>
                </a:solidFill>
                <a:latin typeface="楷体_GB2312" pitchFamily="49" charset="-122"/>
                <a:ea typeface="楷体_GB2312" pitchFamily="49" charset="-122"/>
              </a:rPr>
              <a:t>   思 考</a:t>
            </a:r>
          </a:p>
        </p:txBody>
      </p:sp>
      <p:sp>
        <p:nvSpPr>
          <p:cNvPr id="531461" name=""/>
          <p:cNvSpPr/>
          <p:nvPr/>
        </p:nvSpPr>
        <p:spPr>
          <a:xfrm>
            <a:off x="539750" y="3429000"/>
            <a:ext cx="8604250" cy="3095625"/>
          </a:xfrm>
          <a:prstGeom prst="rect">
            <a:avLst/>
          </a:prstGeom>
          <a:noFill/>
          <a:ln>
            <a:noFill/>
            <a:miter lim="800000"/>
          </a:ln>
        </p:spPr>
        <p:txBody>
          <a:bodyPr/>
          <a:lstStyle>
            <a:defPPr algn="l" rtl="0" eaLnBrk="1" hangingPunct="1">
              <a:defRPr kumimoji="1" lang="en-US" sz="4800">
                <a:latin typeface="Times New Roman" pitchFamily="18" charset="0"/>
                <a:ea typeface="Arial"/>
              </a:defRPr>
            </a:defPPr>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大家对这些概念怎样看？能否提出其中各个概念特点？甚至你认为错误地方？</a:t>
            </a:r>
          </a:p>
          <a:p>
            <a:pPr lvl="0">
              <a:buBlip>
                <a:blip r:embed="rId2"/>
              </a:buBlip>
            </a:pPr>
            <a:r>
              <a:rPr lang="zh-CN" altLang="en-US" b="1">
                <a:latin typeface="楷体_GB2312" pitchFamily="49" charset="-122"/>
                <a:ea typeface="楷体_GB2312" pitchFamily="49" charset="-122"/>
              </a:rPr>
              <a:t>你认为国内外物流概念最明显差异在哪里？</a:t>
            </a:r>
          </a:p>
          <a:p>
            <a:pPr lvl="0">
              <a:buBlip>
                <a:blip r:embed="rId2"/>
              </a:buBlip>
            </a:pPr>
            <a:r>
              <a:rPr lang="zh-CN" altLang="en-US" b="1">
                <a:latin typeface="楷体_GB2312" pitchFamily="49" charset="-122"/>
                <a:ea typeface="楷体_GB2312" pitchFamily="49" charset="-122"/>
              </a:rPr>
              <a:t>人流是物流吗？</a:t>
            </a:r>
          </a:p>
        </p:txBody>
      </p:sp>
      <p:pic>
        <p:nvPicPr>
          <p:cNvPr id="531462" name=""/>
          <p:cNvPicPr/>
          <p:nvPr/>
        </p:nvPicPr>
        <p:blipFill>
          <a:blip r:embed="rId3"/>
          <a:stretch>
            <a:fillRect/>
          </a:stretch>
        </p:blipFill>
        <p:spPr>
          <a:xfrm>
            <a:off x="7092950" y="5084762"/>
            <a:ext cx="1808162" cy="1535112"/>
          </a:xfrm>
          <a:prstGeom prst="rect">
            <a:avLst/>
          </a:prstGeom>
          <a:noFill/>
          <a:ln>
            <a:miter lim="800000"/>
          </a:ln>
        </p:spPr>
      </p:pic>
      <p:sp>
        <p:nvSpPr>
          <p:cNvPr id="531463"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31464"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6BB0BBF0-FFF8-4ED0-B067-1326F2BB11CD}" type="slidenum">
              <a:rPr lang="zh-CN" altLang="en-US" sz="1400"/>
              <a:t>10</a:t>
            </a:fld>
            <a:endParaRPr lang="en-US"/>
          </a:p>
        </p:txBody>
      </p:sp>
      <p:sp>
        <p:nvSpPr>
          <p:cNvPr id="531466" name="TextBox 531465"/>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531459"/>
                                        </p:tgtEl>
                                        <p:attrNameLst>
                                          <p:attrName>style.visibility</p:attrName>
                                        </p:attrNameLst>
                                      </p:cBhvr>
                                      <p:to>
                                        <p:strVal val="visible"/>
                                      </p:to>
                                    </p:set>
                                    <p:animEffect transition="in" filter="blinds(horizontal)">
                                      <p:cBhvr additive="base">
                                        <p:cTn id="7" dur="500"/>
                                        <p:tgtEl>
                                          <p:spTgt spid="53145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531459"/>
                                        </p:tgtEl>
                                        <p:attrNameLst>
                                          <p:attrName>style.visibility</p:attrName>
                                        </p:attrNameLst>
                                      </p:cBhvr>
                                      <p:to>
                                        <p:strVal val="visible"/>
                                      </p:to>
                                    </p:set>
                                    <p:animEffect transition="in" filter="blinds(horizontal)">
                                      <p:cBhvr additive="base">
                                        <p:cTn id="12" dur="500"/>
                                        <p:tgtEl>
                                          <p:spTgt spid="53145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1" nodeType="clickEffect">
                                  <p:stCondLst>
                                    <p:cond delay="0"/>
                                  </p:stCondLst>
                                  <p:childTnLst>
                                    <p:set>
                                      <p:cBhvr additive="base">
                                        <p:cTn id="16" dur="1" fill="hold">
                                          <p:stCondLst>
                                            <p:cond delay="0"/>
                                          </p:stCondLst>
                                        </p:cTn>
                                        <p:tgtEl>
                                          <p:spTgt spid="531460"/>
                                        </p:tgtEl>
                                        <p:attrNameLst>
                                          <p:attrName>style.visibility</p:attrName>
                                        </p:attrNameLst>
                                      </p:cBhvr>
                                      <p:to>
                                        <p:strVal val="visible"/>
                                      </p:to>
                                    </p:set>
                                    <p:animEffect transition="in" filter="blinds(horizontal)">
                                      <p:cBhvr additive="base">
                                        <p:cTn id="17" dur="500"/>
                                        <p:tgtEl>
                                          <p:spTgt spid="531460"/>
                                        </p:tgtEl>
                                      </p:cBhvr>
                                    </p:animEffect>
                                  </p:childTnLst>
                                </p:cTn>
                              </p:par>
                              <p:par>
                                <p:cTn id="18" presetID="3" presetClass="entr" presetSubtype="10" dur="500" fill="hold" grpId="2" nodeType="withEffect">
                                  <p:stCondLst>
                                    <p:cond delay="0"/>
                                  </p:stCondLst>
                                  <p:childTnLst>
                                    <p:set>
                                      <p:cBhvr additive="base">
                                        <p:cTn id="19" dur="1" fill="hold">
                                          <p:stCondLst>
                                            <p:cond delay="0"/>
                                          </p:stCondLst>
                                        </p:cTn>
                                        <p:tgtEl>
                                          <p:spTgt spid="531461"/>
                                        </p:tgtEl>
                                        <p:attrNameLst>
                                          <p:attrName>style.visibility</p:attrName>
                                        </p:attrNameLst>
                                      </p:cBhvr>
                                      <p:to>
                                        <p:strVal val="visible"/>
                                      </p:to>
                                    </p:set>
                                    <p:animEffect transition="in" filter="blinds(horizontal)">
                                      <p:cBhvr additive="base">
                                        <p:cTn id="20" dur="500"/>
                                        <p:tgtEl>
                                          <p:spTgt spid="5314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1459" grpId="0" uiExpand="1" build="p"/>
      <p:bldP spid="531460" grpId="1"/>
      <p:bldP spid="531461" grpId="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
          <p:cNvSpPr/>
          <p:nvPr>
            <p:ph type="body" idx="4294967295"/>
          </p:nvPr>
        </p:nvSpPr>
        <p:spPr>
          <a:xfrm>
            <a:off x="725488" y="1752600"/>
            <a:ext cx="77724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Clr>
                <a:srgbClr val="800000"/>
              </a:buClr>
              <a:buFont typeface="Wingdings" pitchFamily="2" charset="2"/>
              <a:buBlip>
                <a:blip r:embed="rId2"/>
              </a:buBlip>
            </a:pPr>
            <a:r>
              <a:rPr lang="zh-CN" altLang="en-US" b="1">
                <a:latin typeface="楷体_GB2312" pitchFamily="49" charset="-122"/>
                <a:ea typeface="楷体_GB2312" pitchFamily="49" charset="-122"/>
              </a:rPr>
              <a:t>商品在两地之间运送</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货品在仓库储存</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原材料在工厂内装卸搬运</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对商品包装</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扔掉垃圾运送</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将整鸡分切成不一样样部位，并送到超市</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多种商品配送</a:t>
            </a:r>
          </a:p>
        </p:txBody>
      </p:sp>
      <p:sp>
        <p:nvSpPr>
          <p:cNvPr id="47107" name=""/>
          <p:cNvSpPr/>
          <p:nvPr>
            <p:ph type="title" idx="4294967295"/>
          </p:nvPr>
        </p:nvSpPr>
        <p:spPr>
          <a:xfrm>
            <a:off x="539750" y="47625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chemeClr val="accent2"/>
                </a:solidFill>
                <a:latin typeface="楷体_GB2312" pitchFamily="49" charset="-122"/>
                <a:ea typeface="楷体_GB2312" pitchFamily="49" charset="-122"/>
              </a:rPr>
              <a:t>如下活动与否为物流活动？</a:t>
            </a:r>
          </a:p>
        </p:txBody>
      </p:sp>
      <p:sp>
        <p:nvSpPr>
          <p:cNvPr id="4710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710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21BF10C4-4294-4E2B-832A-22777714BA70}" type="slidenum">
              <a:rPr lang="zh-CN" altLang="en-US" sz="1400"/>
              <a:t>11</a:t>
            </a:fld>
            <a:endParaRPr lang="en-US"/>
          </a:p>
        </p:txBody>
      </p:sp>
      <p:sp>
        <p:nvSpPr>
          <p:cNvPr id="47111" name="TextBox 4711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1" name=""/>
          <p:cNvSpPr/>
          <p:nvPr>
            <p:ph type="body" idx="4294967295"/>
          </p:nvPr>
        </p:nvSpPr>
        <p:spPr>
          <a:xfrm>
            <a:off x="611188" y="2286000"/>
            <a:ext cx="7772400" cy="4572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Clr>
                <a:srgbClr val="800000"/>
              </a:buClr>
              <a:buFont typeface="Wingdings" pitchFamily="2" charset="2"/>
              <a:buBlip>
                <a:blip r:embed="rId2"/>
              </a:buBlip>
            </a:pPr>
            <a:r>
              <a:rPr lang="zh-CN" altLang="en-US" b="1">
                <a:latin typeface="楷体_GB2312" pitchFamily="49" charset="-122"/>
                <a:ea typeface="楷体_GB2312" pitchFamily="49" charset="-122"/>
              </a:rPr>
              <a:t>搬家</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快递</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邮包、信件分拣与投递</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天然气管道输送</a:t>
            </a:r>
          </a:p>
          <a:p>
            <a:pPr lvl="0">
              <a:buClr>
                <a:srgbClr val="800000"/>
              </a:buClr>
              <a:buFont typeface="Wingdings" pitchFamily="2" charset="2"/>
              <a:buBlip>
                <a:blip r:embed="rId2"/>
              </a:buBlip>
            </a:pPr>
            <a:endParaRPr lang="zh-CN" altLang="en-US" b="1">
              <a:latin typeface="楷体_GB2312" pitchFamily="49" charset="-122"/>
              <a:ea typeface="楷体_GB2312" pitchFamily="49" charset="-122"/>
            </a:endParaRPr>
          </a:p>
        </p:txBody>
      </p:sp>
      <p:sp>
        <p:nvSpPr>
          <p:cNvPr id="48133" name=""/>
          <p:cNvSpPr/>
          <p:nvPr>
            <p:ph type="title" idx="4294967295"/>
          </p:nvPr>
        </p:nvSpPr>
        <p:spPr>
          <a:xfrm>
            <a:off x="495300" y="1219200"/>
            <a:ext cx="7772400" cy="1143000"/>
          </a:xfrm>
          <a:prstGeom prst="rect">
            <a:avLst/>
          </a:prstGeom>
          <a:noFill/>
          <a:ln>
            <a:noFill/>
            <a:miter lim="800000"/>
          </a:ln>
        </p:spPr>
        <p:txBody>
          <a:bodyPr rot="0" vert="horz" wrap="square" lIns="91440" tIns="45720" rIns="91440" bIns="45720"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333399"/>
                </a:solidFill>
                <a:latin typeface="楷体_GB2312" pitchFamily="49" charset="-122"/>
                <a:ea typeface="楷体_GB2312" pitchFamily="49" charset="-122"/>
              </a:rPr>
              <a:t>如下活动与否为物流活动？</a:t>
            </a:r>
          </a:p>
        </p:txBody>
      </p:sp>
      <p:sp>
        <p:nvSpPr>
          <p:cNvPr id="4813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813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8DEAC283-8D16-4626-8CA6-EAB98E3DC87E}" type="slidenum">
              <a:rPr lang="zh-CN" altLang="en-US" sz="1400"/>
              <a:t>12</a:t>
            </a:fld>
            <a:endParaRPr lang="en-US"/>
          </a:p>
        </p:txBody>
      </p:sp>
      <p:sp>
        <p:nvSpPr>
          <p:cNvPr id="48137" name="TextBox 4813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4962" name=""/>
          <p:cNvSpPr/>
          <p:nvPr>
            <p:ph type="title" idx="4294967295"/>
          </p:nvPr>
        </p:nvSpPr>
        <p:spPr>
          <a:xfrm>
            <a:off x="4572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FF0000"/>
                </a:solidFill>
                <a:latin typeface="楷体_GB2312" pitchFamily="49" charset="-122"/>
                <a:ea typeface="楷体_GB2312" pitchFamily="49" charset="-122"/>
              </a:rPr>
              <a:t>美国物流管理协会</a:t>
            </a:r>
          </a:p>
        </p:txBody>
      </p:sp>
      <p:sp>
        <p:nvSpPr>
          <p:cNvPr id="424963" name=""/>
          <p:cNvSpPr/>
          <p:nvPr>
            <p:ph type="body" idx="4294967295"/>
          </p:nvPr>
        </p:nvSpPr>
        <p:spPr>
          <a:xfrm>
            <a:off x="4572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物流是供应链运作中，以满足客户规定为目旳，对货品、服务和有关信息在产出地和销售地之间实现高效率和低成本正向和反向流动和储存所进行计划、执行和控制过程。</a:t>
            </a:r>
          </a:p>
        </p:txBody>
      </p:sp>
      <p:sp>
        <p:nvSpPr>
          <p:cNvPr id="42496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2496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C277649A-4702-42E9-92B7-AD9C8B1E5497}" type="slidenum">
              <a:rPr lang="zh-CN" altLang="en-US" sz="1400"/>
              <a:t>13</a:t>
            </a:fld>
            <a:endParaRPr lang="en-US"/>
          </a:p>
        </p:txBody>
      </p:sp>
      <p:sp>
        <p:nvSpPr>
          <p:cNvPr id="424967" name="TextBox 42496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5986" name=""/>
          <p:cNvSpPr/>
          <p:nvPr>
            <p:ph type="title" idx="4294967295"/>
          </p:nvPr>
        </p:nvSpPr>
        <p:spPr>
          <a:xfrm>
            <a:off x="4572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FF0000"/>
                </a:solidFill>
                <a:latin typeface="楷体_GB2312" pitchFamily="49" charset="-122"/>
                <a:ea typeface="楷体_GB2312" pitchFamily="49" charset="-122"/>
              </a:rPr>
              <a:t>日本行政管理厅记录审议会</a:t>
            </a:r>
          </a:p>
        </p:txBody>
      </p:sp>
      <p:sp>
        <p:nvSpPr>
          <p:cNvPr id="425987" name=""/>
          <p:cNvSpPr/>
          <p:nvPr>
            <p:ph type="body" idx="4294967295"/>
          </p:nvPr>
        </p:nvSpPr>
        <p:spPr>
          <a:xfrm>
            <a:off x="4572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物流通是与商品物理性流动有关联经济活动，包括物资流通和情报流通。物资流通由运送、保管、装卸搬运、包装、流通加工以及运送基础设施活动构成。</a:t>
            </a:r>
          </a:p>
        </p:txBody>
      </p:sp>
      <p:sp>
        <p:nvSpPr>
          <p:cNvPr id="42598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2598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66D2ECE-A66D-487C-9898-82242F403B88}" type="slidenum">
              <a:rPr lang="zh-CN" altLang="en-US" sz="1400"/>
              <a:t>14</a:t>
            </a:fld>
            <a:endParaRPr lang="en-US"/>
          </a:p>
        </p:txBody>
      </p:sp>
      <p:sp>
        <p:nvSpPr>
          <p:cNvPr id="425991" name="TextBox 42599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7010" name=""/>
          <p:cNvSpPr/>
          <p:nvPr>
            <p:ph type="title" idx="4294967295"/>
          </p:nvPr>
        </p:nvSpPr>
        <p:spPr>
          <a:xfrm>
            <a:off x="4572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FF0000"/>
                </a:solidFill>
                <a:latin typeface="楷体_GB2312" pitchFamily="49" charset="-122"/>
                <a:ea typeface="楷体_GB2312" pitchFamily="49" charset="-122"/>
              </a:rPr>
              <a:t>英国约翰</a:t>
            </a:r>
            <a:r>
              <a:rPr lang="en-US" altLang="zh-CN" b="1">
                <a:solidFill>
                  <a:srgbClr val="FF0000"/>
                </a:solidFill>
                <a:latin typeface="楷体_GB2312" pitchFamily="49" charset="-122"/>
                <a:ea typeface="楷体_GB2312" pitchFamily="49" charset="-122"/>
              </a:rPr>
              <a:t>·</a:t>
            </a:r>
            <a:r>
              <a:rPr lang="zh-CN" altLang="en-US" b="1">
                <a:solidFill>
                  <a:srgbClr val="FF0000"/>
                </a:solidFill>
                <a:latin typeface="楷体_GB2312" pitchFamily="49" charset="-122"/>
                <a:ea typeface="楷体_GB2312" pitchFamily="49" charset="-122"/>
              </a:rPr>
              <a:t>盖特纳</a:t>
            </a:r>
          </a:p>
        </p:txBody>
      </p:sp>
      <p:sp>
        <p:nvSpPr>
          <p:cNvPr id="427011" name=""/>
          <p:cNvSpPr/>
          <p:nvPr>
            <p:ph type="body" idx="4294967295"/>
          </p:nvPr>
        </p:nvSpPr>
        <p:spPr>
          <a:xfrm>
            <a:off x="4572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物流是通过市场机制和销售渠道，战略性地管理原材料、零部件、产成品采购、运送和储存及有关信息流，以提高成本效益，实现利润最大化过程。</a:t>
            </a:r>
          </a:p>
        </p:txBody>
      </p:sp>
      <p:sp>
        <p:nvSpPr>
          <p:cNvPr id="427012"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27013"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49789AFD-E053-4D6B-964C-CABBACDE0435}" type="slidenum">
              <a:rPr lang="zh-CN" altLang="en-US" sz="1400"/>
              <a:t>15</a:t>
            </a:fld>
            <a:endParaRPr lang="en-US"/>
          </a:p>
        </p:txBody>
      </p:sp>
      <p:sp>
        <p:nvSpPr>
          <p:cNvPr id="427015" name="TextBox 427014"/>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8034" name=""/>
          <p:cNvSpPr/>
          <p:nvPr>
            <p:ph type="title" idx="4294967295"/>
          </p:nvPr>
        </p:nvSpPr>
        <p:spPr>
          <a:xfrm>
            <a:off x="4572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FF0000"/>
                </a:solidFill>
                <a:latin typeface="楷体_GB2312" pitchFamily="49" charset="-122"/>
                <a:ea typeface="楷体_GB2312" pitchFamily="49" charset="-122"/>
              </a:rPr>
              <a:t>物流术语国标</a:t>
            </a:r>
          </a:p>
        </p:txBody>
      </p:sp>
      <p:sp>
        <p:nvSpPr>
          <p:cNvPr id="428035" name=""/>
          <p:cNvSpPr/>
          <p:nvPr>
            <p:ph type="body" idx="4294967295"/>
          </p:nvPr>
        </p:nvSpPr>
        <p:spPr>
          <a:xfrm>
            <a:off x="4572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spcBef>
                <a:spcPct val="0"/>
              </a:spcBef>
              <a:buBlip>
                <a:blip r:embed="rId2"/>
              </a:buBlip>
            </a:pPr>
            <a:r>
              <a:rPr lang="zh-CN" altLang="en-US" sz="2800" b="1">
                <a:solidFill>
                  <a:srgbClr val="800000"/>
                </a:solidFill>
                <a:latin typeface="楷体_GB2312" pitchFamily="49" charset="-122"/>
                <a:ea typeface="楷体_GB2312" pitchFamily="49" charset="-122"/>
              </a:rPr>
              <a:t>物流（logistics）：物品从供应地向接受地实体流动过程。根据实际需要，将运送、储存、装卸、搬运、包装、流通加工、配送、信息处理等基本功能实行有机结合。</a:t>
            </a:r>
          </a:p>
          <a:p>
            <a:pPr lvl="0">
              <a:spcBef>
                <a:spcPct val="0"/>
              </a:spcBef>
              <a:buBlip>
                <a:blip r:embed="rId2"/>
              </a:buBlip>
            </a:pPr>
            <a:endParaRPr lang="zh-CN" altLang="en-US" sz="2800" b="1">
              <a:solidFill>
                <a:srgbClr val="800000"/>
              </a:solidFill>
              <a:latin typeface="楷体_GB2312" pitchFamily="49" charset="-122"/>
              <a:ea typeface="楷体_GB2312" pitchFamily="49" charset="-122"/>
            </a:endParaRPr>
          </a:p>
          <a:p>
            <a:pPr lvl="0">
              <a:spcBef>
                <a:spcPct val="0"/>
              </a:spcBef>
              <a:buBlip>
                <a:blip r:embed="rId2"/>
              </a:buBlip>
            </a:pPr>
            <a:r>
              <a:rPr lang="zh-CN" altLang="en-US" sz="2800" b="1">
                <a:solidFill>
                  <a:srgbClr val="800000"/>
                </a:solidFill>
                <a:latin typeface="楷体_GB2312" pitchFamily="49" charset="-122"/>
                <a:ea typeface="楷体_GB2312" pitchFamily="49" charset="-122"/>
              </a:rPr>
              <a:t>——摘自《中华人民共和国国标 物流术语》       </a:t>
            </a:r>
          </a:p>
          <a:p>
            <a:pPr lvl="0">
              <a:spcBef>
                <a:spcPct val="0"/>
              </a:spcBef>
              <a:buBlip>
                <a:blip r:embed="rId2"/>
              </a:buBlip>
            </a:pPr>
            <a:r>
              <a:rPr lang="zh-CN" altLang="en-US" sz="2800" b="1">
                <a:solidFill>
                  <a:srgbClr val="800000"/>
                </a:solidFill>
                <a:latin typeface="楷体_GB2312" pitchFamily="49" charset="-122"/>
                <a:ea typeface="楷体_GB2312" pitchFamily="49" charset="-122"/>
              </a:rPr>
              <a:t>                             （GB/T 18354-）</a:t>
            </a:r>
          </a:p>
        </p:txBody>
      </p:sp>
      <p:sp>
        <p:nvSpPr>
          <p:cNvPr id="428036"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28037"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4135FAC2-4ABA-4071-B7F9-DA7EF7D1AB2B}" type="slidenum">
              <a:rPr lang="zh-CN" altLang="en-US" sz="1400"/>
              <a:t>16</a:t>
            </a:fld>
            <a:endParaRPr lang="en-US"/>
          </a:p>
        </p:txBody>
      </p:sp>
      <p:sp>
        <p:nvSpPr>
          <p:cNvPr id="428039" name="TextBox 428038"/>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9058" name=""/>
          <p:cNvSpPr/>
          <p:nvPr>
            <p:ph type="title" idx="4294967295"/>
          </p:nvPr>
        </p:nvSpPr>
        <p:spPr>
          <a:xfrm>
            <a:off x="304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FF0000"/>
                </a:solidFill>
                <a:latin typeface="楷体_GB2312" pitchFamily="49" charset="-122"/>
                <a:ea typeface="楷体_GB2312" pitchFamily="49" charset="-122"/>
              </a:rPr>
              <a:t>结论</a:t>
            </a:r>
            <a:r>
              <a:rPr lang="en-US" altLang="zh-CN" b="1">
                <a:solidFill>
                  <a:srgbClr val="FF0000"/>
                </a:solidFill>
                <a:latin typeface="楷体_GB2312" pitchFamily="49" charset="-122"/>
                <a:ea typeface="楷体_GB2312" pitchFamily="49" charset="-122"/>
              </a:rPr>
              <a:t>:</a:t>
            </a:r>
          </a:p>
        </p:txBody>
      </p:sp>
      <p:sp>
        <p:nvSpPr>
          <p:cNvPr id="429059" name=""/>
          <p:cNvSpPr/>
          <p:nvPr>
            <p:ph type="body" idx="4294967295"/>
          </p:nvPr>
        </p:nvSpPr>
        <p:spPr>
          <a:xfrm>
            <a:off x="428625" y="1905000"/>
            <a:ext cx="7958138" cy="4191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物流是一种过程，是一种具有对象、流向，静动结合活动过程；同步又是一种集多种功能要素于一体集成管理过程。</a:t>
            </a:r>
          </a:p>
          <a:p>
            <a:pPr lvl="0">
              <a:buBlip>
                <a:blip r:embed="rId2"/>
              </a:buBlip>
            </a:pPr>
            <a:r>
              <a:rPr lang="zh-CN" altLang="en-US" b="1">
                <a:latin typeface="楷体_GB2312" pitchFamily="49" charset="-122"/>
                <a:ea typeface="楷体_GB2312" pitchFamily="49" charset="-122"/>
              </a:rPr>
              <a:t>物流出发点是满足顾客需求；物流立足点是提供综合服务。</a:t>
            </a:r>
          </a:p>
          <a:p>
            <a:pPr lvl="0">
              <a:buBlip>
                <a:blip r:embed="rId2"/>
              </a:buBlip>
            </a:pPr>
            <a:r>
              <a:rPr lang="zh-CN" altLang="en-US" b="1">
                <a:latin typeface="楷体_GB2312" pitchFamily="49" charset="-122"/>
                <a:ea typeface="楷体_GB2312" pitchFamily="49" charset="-122"/>
              </a:rPr>
              <a:t>物流强调功能整合，强调要素集成。</a:t>
            </a:r>
          </a:p>
        </p:txBody>
      </p:sp>
      <p:sp>
        <p:nvSpPr>
          <p:cNvPr id="429060"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29061"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4BB1BB5A-8D20-4DCF-9AB8-7FA25FAF7A18}" type="slidenum">
              <a:rPr lang="zh-CN" altLang="en-US" sz="1400"/>
              <a:t>17</a:t>
            </a:fld>
            <a:endParaRPr lang="en-US"/>
          </a:p>
        </p:txBody>
      </p:sp>
      <p:sp>
        <p:nvSpPr>
          <p:cNvPr id="429063" name="TextBox 429062"/>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8386" name=""/>
          <p:cNvSpPr/>
          <p:nvPr>
            <p:ph type="title" idx="4294967295"/>
          </p:nvPr>
        </p:nvSpPr>
        <p:spPr>
          <a:xfrm>
            <a:off x="395288" y="404812"/>
            <a:ext cx="7653338"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b="1">
                <a:solidFill>
                  <a:srgbClr val="FF0000"/>
                </a:solidFill>
                <a:latin typeface="楷体_GB2312" pitchFamily="49" charset="-122"/>
                <a:ea typeface="楷体_GB2312" pitchFamily="49" charset="-122"/>
              </a:rPr>
              <a:t>物流作用</a:t>
            </a:r>
            <a:r>
              <a:rPr lang="zh-CN" altLang="en-US"/>
              <a:t> </a:t>
            </a:r>
          </a:p>
        </p:txBody>
      </p:sp>
      <p:sp>
        <p:nvSpPr>
          <p:cNvPr id="528387"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Clr>
                <a:srgbClr val="800000"/>
              </a:buClr>
              <a:buFont typeface="Wingdings" pitchFamily="2" charset="2"/>
              <a:buBlip>
                <a:blip r:embed="rId2"/>
              </a:buBlip>
            </a:pPr>
            <a:r>
              <a:rPr lang="zh-CN" altLang="en-US" b="1">
                <a:latin typeface="楷体_GB2312" pitchFamily="49" charset="-122"/>
                <a:ea typeface="楷体_GB2312" pitchFamily="49" charset="-122"/>
              </a:rPr>
              <a:t>使有形商品交易最终完毕</a:t>
            </a:r>
          </a:p>
          <a:p>
            <a:pPr lvl="0">
              <a:buClr>
                <a:srgbClr val="800000"/>
              </a:buClr>
              <a:buFont typeface="Wingdings" pitchFamily="2" charset="2"/>
              <a:buBlip>
                <a:blip r:embed="rId2"/>
              </a:buBlip>
            </a:pPr>
            <a:r>
              <a:rPr lang="zh-CN" altLang="en-US" b="1">
                <a:latin typeface="楷体_GB2312" pitchFamily="49" charset="-122"/>
                <a:ea typeface="楷体_GB2312" pitchFamily="49" charset="-122"/>
              </a:rPr>
              <a:t>包括一般交易与电子商务</a:t>
            </a:r>
          </a:p>
        </p:txBody>
      </p:sp>
      <p:grpSp>
        <p:nvGrpSpPr>
          <p:cNvPr id="528388" name=""/>
          <p:cNvGrpSpPr/>
          <p:nvPr/>
        </p:nvGrpSpPr>
        <p:grpSpPr>
          <a:xfrm>
            <a:off x="1116012" y="2636838"/>
            <a:ext cx="6913562" cy="3457575"/>
            <a:chOff x="1800" y="11268"/>
            <a:chExt cx="4680" cy="2340"/>
          </a:xfrm>
        </p:grpSpPr>
        <p:sp>
          <p:nvSpPr>
            <p:cNvPr id="528389" name=""/>
            <p:cNvSpPr/>
            <p:nvPr/>
          </p:nvSpPr>
          <p:spPr>
            <a:xfrm>
              <a:off x="1800" y="12204"/>
              <a:ext cx="1260" cy="468"/>
            </a:xfrm>
            <a:prstGeom prst="rect">
              <a:avLst/>
            </a:prstGeom>
            <a:solidFill>
              <a:srgbClr val="CCFFCC"/>
            </a:solidFill>
            <a:ln>
              <a:solidFill>
                <a:srgbClr val="0000FF"/>
              </a:solidFill>
              <a:miter lim="800000"/>
            </a:ln>
          </p:spPr>
          <p:txBody>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lgn="ctr" eaLnBrk="0" hangingPunct="0"/>
              <a:r>
                <a:rPr kumimoji="0" lang="zh-CN" altLang="en-US" sz="2800" b="1">
                  <a:solidFill>
                    <a:srgbClr val="FF0000"/>
                  </a:solidFill>
                  <a:latin typeface="Times New Roman" pitchFamily="18" charset="0"/>
                </a:rPr>
                <a:t>商品流通</a:t>
              </a:r>
            </a:p>
          </p:txBody>
        </p:sp>
        <p:sp>
          <p:nvSpPr>
            <p:cNvPr id="528390" name=""/>
            <p:cNvSpPr/>
            <p:nvPr/>
          </p:nvSpPr>
          <p:spPr>
            <a:xfrm>
              <a:off x="5220" y="11268"/>
              <a:ext cx="1260" cy="468"/>
            </a:xfrm>
            <a:prstGeom prst="rect">
              <a:avLst/>
            </a:prstGeom>
            <a:solidFill>
              <a:srgbClr val="FFFFCC"/>
            </a:solidFill>
            <a:ln>
              <a:solidFill>
                <a:srgbClr val="0000FF"/>
              </a:solidFill>
              <a:miter lim="800000"/>
            </a:ln>
          </p:spPr>
          <p:txBody>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lgn="ctr" eaLnBrk="0" hangingPunct="0"/>
              <a:r>
                <a:rPr kumimoji="0" lang="zh-CN" altLang="en-US" sz="2800" b="1">
                  <a:solidFill>
                    <a:schemeClr val="hlink"/>
                  </a:solidFill>
                  <a:latin typeface="Times New Roman" pitchFamily="18" charset="0"/>
                </a:rPr>
                <a:t>物  流</a:t>
              </a:r>
            </a:p>
          </p:txBody>
        </p:sp>
        <p:sp>
          <p:nvSpPr>
            <p:cNvPr id="528391" name=""/>
            <p:cNvSpPr/>
            <p:nvPr/>
          </p:nvSpPr>
          <p:spPr>
            <a:xfrm>
              <a:off x="5220" y="11892"/>
              <a:ext cx="1260" cy="468"/>
            </a:xfrm>
            <a:prstGeom prst="rect">
              <a:avLst/>
            </a:prstGeom>
            <a:solidFill>
              <a:srgbClr val="FFFFCC"/>
            </a:solidFill>
            <a:ln>
              <a:solidFill>
                <a:srgbClr val="0000FF"/>
              </a:solidFill>
              <a:miter lim="800000"/>
            </a:ln>
          </p:spPr>
          <p:txBody>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lgn="ctr" eaLnBrk="0" hangingPunct="0"/>
              <a:r>
                <a:rPr kumimoji="0" lang="zh-CN" altLang="en-US" sz="2800" b="1">
                  <a:solidFill>
                    <a:srgbClr val="0000FF"/>
                  </a:solidFill>
                  <a:latin typeface="Times New Roman" pitchFamily="18" charset="0"/>
                </a:rPr>
                <a:t>商  流</a:t>
              </a:r>
            </a:p>
          </p:txBody>
        </p:sp>
        <p:sp>
          <p:nvSpPr>
            <p:cNvPr id="528392" name=""/>
            <p:cNvSpPr/>
            <p:nvPr/>
          </p:nvSpPr>
          <p:spPr>
            <a:xfrm>
              <a:off x="5220" y="12516"/>
              <a:ext cx="1260" cy="468"/>
            </a:xfrm>
            <a:prstGeom prst="rect">
              <a:avLst/>
            </a:prstGeom>
            <a:solidFill>
              <a:srgbClr val="FFFFCC"/>
            </a:solidFill>
            <a:ln>
              <a:solidFill>
                <a:srgbClr val="0000FF"/>
              </a:solidFill>
              <a:miter lim="800000"/>
            </a:ln>
          </p:spPr>
          <p:txBody>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lgn="ctr" eaLnBrk="0" hangingPunct="0"/>
              <a:r>
                <a:rPr kumimoji="0" lang="zh-CN" altLang="en-US" sz="2800" b="1">
                  <a:solidFill>
                    <a:srgbClr val="0000FF"/>
                  </a:solidFill>
                  <a:latin typeface="Times New Roman" pitchFamily="18" charset="0"/>
                </a:rPr>
                <a:t>信息流</a:t>
              </a:r>
            </a:p>
          </p:txBody>
        </p:sp>
        <p:sp>
          <p:nvSpPr>
            <p:cNvPr id="528393" name=""/>
            <p:cNvSpPr/>
            <p:nvPr/>
          </p:nvSpPr>
          <p:spPr>
            <a:xfrm>
              <a:off x="5220" y="13140"/>
              <a:ext cx="1260" cy="468"/>
            </a:xfrm>
            <a:prstGeom prst="rect">
              <a:avLst/>
            </a:prstGeom>
            <a:solidFill>
              <a:srgbClr val="FFFFCC"/>
            </a:solidFill>
            <a:ln>
              <a:solidFill>
                <a:srgbClr val="0000FF"/>
              </a:solidFill>
              <a:miter lim="800000"/>
            </a:ln>
          </p:spPr>
          <p:txBody>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lgn="ctr" eaLnBrk="0" hangingPunct="0"/>
              <a:r>
                <a:rPr kumimoji="0" lang="zh-CN" altLang="en-US" sz="2800" b="1">
                  <a:solidFill>
                    <a:srgbClr val="0000FF"/>
                  </a:solidFill>
                  <a:latin typeface="Times New Roman" pitchFamily="18" charset="0"/>
                </a:rPr>
                <a:t>资金流</a:t>
              </a:r>
            </a:p>
          </p:txBody>
        </p:sp>
        <p:cxnSp>
          <p:nvCxnSpPr>
            <p:cNvPr id="528394" name=""/>
            <p:cNvCxnSpPr/>
            <p:nvPr/>
          </p:nvCxnSpPr>
          <p:spPr>
            <a:xfrm>
              <a:off x="3060" y="12360"/>
              <a:ext cx="1080" cy="0"/>
            </a:xfrm>
            <a:prstGeom prst="line">
              <a:avLst/>
            </a:prstGeom>
            <a:noFill/>
            <a:ln w="28575">
              <a:solidFill>
                <a:srgbClr val="00CCFF"/>
              </a:solidFill>
              <a:miter lim="800000"/>
            </a:ln>
          </p:spPr>
        </p:cxnSp>
        <p:cxnSp>
          <p:nvCxnSpPr>
            <p:cNvPr id="528395" name=""/>
            <p:cNvCxnSpPr/>
            <p:nvPr/>
          </p:nvCxnSpPr>
          <p:spPr>
            <a:xfrm flipH="1">
              <a:off x="4140" y="11580"/>
              <a:ext cx="0" cy="1872"/>
            </a:xfrm>
            <a:prstGeom prst="line">
              <a:avLst/>
            </a:prstGeom>
            <a:noFill/>
            <a:ln w="28575">
              <a:solidFill>
                <a:srgbClr val="00CCFF"/>
              </a:solidFill>
              <a:miter lim="800000"/>
            </a:ln>
          </p:spPr>
        </p:cxnSp>
        <p:cxnSp>
          <p:nvCxnSpPr>
            <p:cNvPr id="528396" name=""/>
            <p:cNvCxnSpPr/>
            <p:nvPr/>
          </p:nvCxnSpPr>
          <p:spPr>
            <a:xfrm>
              <a:off x="4140" y="11580"/>
              <a:ext cx="1080" cy="0"/>
            </a:xfrm>
            <a:prstGeom prst="line">
              <a:avLst/>
            </a:prstGeom>
            <a:noFill/>
            <a:ln w="28575">
              <a:solidFill>
                <a:srgbClr val="00CCFF"/>
              </a:solidFill>
              <a:miter lim="800000"/>
            </a:ln>
          </p:spPr>
        </p:cxnSp>
        <p:cxnSp>
          <p:nvCxnSpPr>
            <p:cNvPr id="528397" name=""/>
            <p:cNvCxnSpPr/>
            <p:nvPr/>
          </p:nvCxnSpPr>
          <p:spPr>
            <a:xfrm>
              <a:off x="4140" y="12204"/>
              <a:ext cx="1080" cy="0"/>
            </a:xfrm>
            <a:prstGeom prst="line">
              <a:avLst/>
            </a:prstGeom>
            <a:noFill/>
            <a:ln w="28575">
              <a:solidFill>
                <a:srgbClr val="00CCFF"/>
              </a:solidFill>
              <a:miter lim="800000"/>
            </a:ln>
          </p:spPr>
        </p:cxnSp>
        <p:cxnSp>
          <p:nvCxnSpPr>
            <p:cNvPr id="528398" name=""/>
            <p:cNvCxnSpPr/>
            <p:nvPr/>
          </p:nvCxnSpPr>
          <p:spPr>
            <a:xfrm>
              <a:off x="4140" y="12828"/>
              <a:ext cx="1080" cy="0"/>
            </a:xfrm>
            <a:prstGeom prst="line">
              <a:avLst/>
            </a:prstGeom>
            <a:noFill/>
            <a:ln w="28575">
              <a:solidFill>
                <a:srgbClr val="00CCFF"/>
              </a:solidFill>
              <a:miter lim="800000"/>
            </a:ln>
          </p:spPr>
        </p:cxnSp>
        <p:cxnSp>
          <p:nvCxnSpPr>
            <p:cNvPr id="528399" name=""/>
            <p:cNvCxnSpPr/>
            <p:nvPr/>
          </p:nvCxnSpPr>
          <p:spPr>
            <a:xfrm>
              <a:off x="4140" y="13452"/>
              <a:ext cx="1080" cy="0"/>
            </a:xfrm>
            <a:prstGeom prst="line">
              <a:avLst/>
            </a:prstGeom>
            <a:noFill/>
            <a:ln w="28575">
              <a:solidFill>
                <a:srgbClr val="00CCFF"/>
              </a:solidFill>
              <a:miter lim="800000"/>
            </a:ln>
          </p:spPr>
        </p:cxnSp>
      </p:grpSp>
      <p:sp>
        <p:nvSpPr>
          <p:cNvPr id="528400"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28401"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F8AFB027-3A2C-4E18-9C8C-297A106475EA}" type="slidenum">
              <a:rPr lang="zh-CN" altLang="en-US" sz="1400"/>
              <a:t>18</a:t>
            </a:fld>
            <a:endParaRPr lang="en-US"/>
          </a:p>
        </p:txBody>
      </p:sp>
      <p:sp>
        <p:nvSpPr>
          <p:cNvPr id="528403" name="TextBox 528402"/>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9410" name=""/>
          <p:cNvSpPr/>
          <p:nvPr>
            <p:ph type="title" idx="4294967295"/>
          </p:nvPr>
        </p:nvSpPr>
        <p:spPr>
          <a:xfrm>
            <a:off x="468312" y="8334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b="1">
                <a:solidFill>
                  <a:srgbClr val="FF0000"/>
                </a:solidFill>
                <a:latin typeface="楷体_GB2312" pitchFamily="49" charset="-122"/>
                <a:ea typeface="楷体_GB2312" pitchFamily="49" charset="-122"/>
              </a:rPr>
              <a:t>物流价值</a:t>
            </a:r>
          </a:p>
        </p:txBody>
      </p:sp>
      <p:sp>
        <p:nvSpPr>
          <p:cNvPr id="529411" name=""/>
          <p:cNvSpPr/>
          <p:nvPr>
            <p:ph type="body" idx="4294967295"/>
          </p:nvPr>
        </p:nvSpPr>
        <p:spPr>
          <a:xfrm>
            <a:off x="1198562" y="2332038"/>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时间价值</a:t>
            </a:r>
          </a:p>
          <a:p>
            <a:pPr lvl="0">
              <a:buBlip>
                <a:blip r:embed="rId2"/>
              </a:buBlip>
            </a:pPr>
            <a:endParaRPr lang="zh-CN" altLang="en-US" b="1">
              <a:latin typeface="楷体_GB2312" pitchFamily="49" charset="-122"/>
              <a:ea typeface="楷体_GB2312" pitchFamily="49" charset="-122"/>
            </a:endParaRPr>
          </a:p>
          <a:p>
            <a:pPr lvl="0">
              <a:buBlip>
                <a:blip r:embed="rId2"/>
              </a:buBlip>
            </a:pPr>
            <a:r>
              <a:rPr lang="zh-CN" altLang="en-US" b="1">
                <a:latin typeface="楷体_GB2312" pitchFamily="49" charset="-122"/>
                <a:ea typeface="楷体_GB2312" pitchFamily="49" charset="-122"/>
              </a:rPr>
              <a:t>场所价值</a:t>
            </a:r>
          </a:p>
          <a:p>
            <a:pPr lvl="0">
              <a:buBlip>
                <a:blip r:embed="rId2"/>
              </a:buBlip>
            </a:pPr>
            <a:endParaRPr lang="zh-CN" altLang="en-US" b="1">
              <a:latin typeface="楷体_GB2312" pitchFamily="49" charset="-122"/>
              <a:ea typeface="楷体_GB2312" pitchFamily="49" charset="-122"/>
            </a:endParaRPr>
          </a:p>
          <a:p>
            <a:pPr lvl="0">
              <a:buBlip>
                <a:blip r:embed="rId2"/>
              </a:buBlip>
            </a:pPr>
            <a:r>
              <a:rPr lang="zh-CN" altLang="en-US" b="1">
                <a:latin typeface="楷体_GB2312" pitchFamily="49" charset="-122"/>
                <a:ea typeface="楷体_GB2312" pitchFamily="49" charset="-122"/>
              </a:rPr>
              <a:t>流通加工价值</a:t>
            </a:r>
          </a:p>
          <a:p>
            <a:pPr lvl="0">
              <a:buBlip>
                <a:blip r:embed="rId2"/>
              </a:buBlip>
            </a:pPr>
            <a:endParaRPr lang="zh-CN" altLang="en-US" b="1">
              <a:latin typeface="楷体_GB2312" pitchFamily="49" charset="-122"/>
              <a:ea typeface="楷体_GB2312" pitchFamily="49" charset="-122"/>
            </a:endParaRPr>
          </a:p>
        </p:txBody>
      </p:sp>
      <p:sp>
        <p:nvSpPr>
          <p:cNvPr id="529412"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29413"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E0545ABD-F034-482E-A9E9-B62827C5245F}" type="slidenum">
              <a:rPr lang="zh-CN" altLang="en-US" sz="1400"/>
              <a:t>19</a:t>
            </a:fld>
            <a:endParaRPr lang="en-US"/>
          </a:p>
        </p:txBody>
      </p:sp>
      <p:sp>
        <p:nvSpPr>
          <p:cNvPr id="529415" name="TextBox 529414"/>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0434" name=""/>
          <p:cNvSpPr/>
          <p:nvPr>
            <p:ph type="title" idx="4294967295"/>
          </p:nvPr>
        </p:nvSpPr>
        <p:spPr>
          <a:xfrm>
            <a:off x="3810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FF0000"/>
                </a:solidFill>
                <a:latin typeface="楷体_GB2312" pitchFamily="49" charset="-122"/>
                <a:ea typeface="楷体_GB2312" pitchFamily="49" charset="-122"/>
              </a:rPr>
              <a:t>物流活动双重性</a:t>
            </a:r>
          </a:p>
        </p:txBody>
      </p:sp>
      <p:sp>
        <p:nvSpPr>
          <p:cNvPr id="530435" name=""/>
          <p:cNvSpPr/>
          <p:nvPr>
            <p:ph type="body" idx="4294967295"/>
          </p:nvPr>
        </p:nvSpPr>
        <p:spPr>
          <a:xfrm>
            <a:off x="3810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双重性：物流是增值性经济活动；物流又是增长成本、增长环境承担经济活动</a:t>
            </a:r>
          </a:p>
          <a:p>
            <a:pPr lvl="0">
              <a:buBlip>
                <a:blip r:embed="rId2"/>
              </a:buBlip>
            </a:pPr>
            <a:endParaRPr lang="zh-CN" altLang="en-US" b="1">
              <a:latin typeface="楷体_GB2312" pitchFamily="49" charset="-122"/>
              <a:ea typeface="楷体_GB2312" pitchFamily="49" charset="-122"/>
            </a:endParaRPr>
          </a:p>
          <a:p>
            <a:pPr lvl="0">
              <a:buBlip>
                <a:blip r:embed="rId2"/>
              </a:buBlip>
            </a:pPr>
            <a:r>
              <a:rPr lang="zh-CN" altLang="en-US" b="1">
                <a:latin typeface="楷体_GB2312" pitchFamily="49" charset="-122"/>
                <a:ea typeface="楷体_GB2312" pitchFamily="49" charset="-122"/>
              </a:rPr>
              <a:t>我们研究目旳是在尽量减少物流成本占用、减轻物流导致环境承担基础上，使物流活动可以增值</a:t>
            </a:r>
          </a:p>
        </p:txBody>
      </p:sp>
      <p:sp>
        <p:nvSpPr>
          <p:cNvPr id="530436"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30437"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8201139-02A9-4003-914F-CB526C59C2EA}" type="slidenum">
              <a:rPr lang="zh-CN" altLang="en-US" sz="1400"/>
              <a:t>20</a:t>
            </a:fld>
            <a:endParaRPr lang="en-US"/>
          </a:p>
        </p:txBody>
      </p:sp>
      <p:sp>
        <p:nvSpPr>
          <p:cNvPr id="530439" name="TextBox 530438"/>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7796" name=""/>
          <p:cNvSpPr/>
          <p:nvPr>
            <p:ph type="ctrTitle"/>
          </p:nvPr>
        </p:nvSpPr>
        <p:spPr>
          <a:xfrm>
            <a:off x="685800" y="2130425"/>
            <a:ext cx="7772400" cy="14700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800" b="1">
                <a:solidFill>
                  <a:srgbClr val="FF0000"/>
                </a:solidFill>
                <a:latin typeface="楷体_GB2312" pitchFamily="49" charset="-122"/>
                <a:ea typeface="楷体_GB2312" pitchFamily="49" charset="-122"/>
              </a:rPr>
              <a:t>物流科学发展历史</a:t>
            </a:r>
          </a:p>
        </p:txBody>
      </p:sp>
      <p:sp>
        <p:nvSpPr>
          <p:cNvPr id="417797"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17798"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7BAB18A9-B342-4A6F-8CE4-BED591F6201C}" type="slidenum">
              <a:rPr lang="zh-CN" altLang="en-US" sz="1400"/>
              <a:t>21</a:t>
            </a:fld>
            <a:endParaRPr lang="en-US"/>
          </a:p>
        </p:txBody>
      </p:sp>
      <p:sp>
        <p:nvSpPr>
          <p:cNvPr id="417800" name="TextBox 417799"/>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4722" name=""/>
          <p:cNvSpPr/>
          <p:nvPr>
            <p:ph type="title" idx="4294967295"/>
          </p:nvPr>
        </p:nvSpPr>
        <p:spPr>
          <a:xfrm>
            <a:off x="1042988" y="608012"/>
            <a:ext cx="6913562" cy="1143000"/>
          </a:xfrm>
          <a:prstGeom prst="rect">
            <a:avLst/>
          </a:prstGeom>
          <a:noFill/>
          <a:ln>
            <a:solidFill>
              <a:prstClr val="black"/>
            </a:solid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b="1">
                <a:solidFill>
                  <a:srgbClr val="800000"/>
                </a:solidFill>
                <a:latin typeface="楷体_GB2312" pitchFamily="49" charset="-122"/>
                <a:ea typeface="楷体_GB2312" pitchFamily="49" charset="-122"/>
              </a:rPr>
              <a:t>现代物流概念产生</a:t>
            </a:r>
          </a:p>
        </p:txBody>
      </p:sp>
      <p:sp>
        <p:nvSpPr>
          <p:cNvPr id="414723" name=""/>
          <p:cNvSpPr/>
          <p:nvPr>
            <p:ph type="body" idx="4294967295"/>
          </p:nvPr>
        </p:nvSpPr>
        <p:spPr>
          <a:xfrm>
            <a:off x="323850" y="2051050"/>
            <a:ext cx="8070850" cy="4114800"/>
          </a:xfrm>
          <a:prstGeom prst="rect">
            <a:avLst/>
          </a:prstGeom>
          <a:noFill/>
          <a:ln>
            <a:solidFill>
              <a:prstClr val="black"/>
            </a:solidFill>
            <a:miter lim="800000"/>
          </a:ln>
        </p:spPr>
        <p:txBody>
          <a:bodyPr/>
          <a:lstStyle>
            <a:lvl1pPr marL="609600" indent="-609600" algn="l"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990600" indent="-533400" algn="l"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371600" indent="-457200" algn="l"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752600" indent="-38100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209800" indent="-381000" algn="l"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r>
              <a:t>       最早由美国提出，有两种说法，多 数人偏向于第一种说法：</a:t>
            </a:r>
          </a:p>
          <a:p/>
          <a:p>
            <a:r>
              <a:t>19琼西·贝克在《军队和军需品运送》一书中提出Logistics概念；</a:t>
            </a:r>
          </a:p>
          <a:p>
            <a:r>
              <a:t>19阿奇·萧在《市场流通中若干问题》一书中提出Physical Distribution（P.D）概念。</a:t>
            </a:r>
          </a:p>
        </p:txBody>
      </p:sp>
      <p:sp>
        <p:nvSpPr>
          <p:cNvPr id="41472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1472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AFEDBC5-74F4-46CB-8A10-3BC253744982}" type="slidenum">
              <a:rPr lang="zh-CN" altLang="en-US" sz="1400"/>
              <a:t>22</a:t>
            </a:fld>
            <a:endParaRPr lang="en-US"/>
          </a:p>
        </p:txBody>
      </p:sp>
      <p:sp>
        <p:nvSpPr>
          <p:cNvPr id="414727" name="TextBox 41472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1698" name=""/>
          <p:cNvSpPr/>
          <p:nvPr>
            <p:ph type="title" idx="4294967295"/>
          </p:nvPr>
        </p:nvSpPr>
        <p:spPr>
          <a:xfrm>
            <a:off x="457200" y="385762"/>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b="1">
                <a:solidFill>
                  <a:srgbClr val="800000"/>
                </a:solidFill>
                <a:latin typeface="楷体_GB2312" pitchFamily="49" charset="-122"/>
                <a:ea typeface="楷体_GB2312" pitchFamily="49" charset="-122"/>
              </a:rPr>
              <a:t>物流概念产生和发展</a:t>
            </a:r>
          </a:p>
        </p:txBody>
      </p:sp>
      <p:sp>
        <p:nvSpPr>
          <p:cNvPr id="541699" name=""/>
          <p:cNvSpPr/>
          <p:nvPr>
            <p:ph type="body" idx="4294967295"/>
          </p:nvPr>
        </p:nvSpPr>
        <p:spPr>
          <a:xfrm>
            <a:off x="457200" y="1711325"/>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None/>
            </a:pPr>
            <a:r>
              <a:rPr lang="zh-CN" altLang="en-US" sz="3600">
                <a:solidFill>
                  <a:srgbClr val="FF0000"/>
                </a:solidFill>
                <a:latin typeface="楷体_GB2312" pitchFamily="49" charset="-122"/>
                <a:ea typeface="楷体_GB2312" pitchFamily="49" charset="-122"/>
              </a:rPr>
              <a:t>  史前：  P.D. 和Logistics 词汇存在，</a:t>
            </a:r>
          </a:p>
          <a:p>
            <a:pPr lvl="0">
              <a:buNone/>
            </a:pPr>
            <a:r>
              <a:rPr lang="zh-CN" altLang="en-US" sz="3600">
                <a:solidFill>
                  <a:srgbClr val="FF0000"/>
                </a:solidFill>
                <a:latin typeface="楷体_GB2312" pitchFamily="49" charset="-122"/>
                <a:ea typeface="楷体_GB2312" pitchFamily="49" charset="-122"/>
              </a:rPr>
              <a:t>           但无物流概念。</a:t>
            </a:r>
          </a:p>
          <a:p>
            <a:pPr lvl="0">
              <a:buNone/>
            </a:pPr>
            <a:r>
              <a:rPr lang="zh-CN" altLang="en-US" sz="3600">
                <a:solidFill>
                  <a:srgbClr val="FF0000"/>
                </a:solidFill>
                <a:latin typeface="楷体_GB2312" pitchFamily="49" charset="-122"/>
                <a:ea typeface="楷体_GB2312" pitchFamily="49" charset="-122"/>
              </a:rPr>
              <a:t>0 萌芽：  系统观念和措施研究军事后勤</a:t>
            </a:r>
          </a:p>
          <a:p>
            <a:pPr lvl="0">
              <a:buNone/>
            </a:pPr>
            <a:r>
              <a:rPr lang="zh-CN" altLang="en-US" sz="3600">
                <a:solidFill>
                  <a:srgbClr val="FF0000"/>
                </a:solidFill>
                <a:latin typeface="楷体_GB2312" pitchFamily="49" charset="-122"/>
                <a:ea typeface="楷体_GB2312" pitchFamily="49" charset="-122"/>
              </a:rPr>
              <a:t>1 形成：  Physical Distribution</a:t>
            </a:r>
          </a:p>
          <a:p>
            <a:pPr lvl="0">
              <a:buNone/>
            </a:pPr>
            <a:r>
              <a:rPr lang="zh-CN" altLang="en-US" sz="3600">
                <a:solidFill>
                  <a:srgbClr val="FF0000"/>
                </a:solidFill>
                <a:latin typeface="楷体_GB2312" pitchFamily="49" charset="-122"/>
                <a:ea typeface="楷体_GB2312" pitchFamily="49" charset="-122"/>
              </a:rPr>
              <a:t>2 发展：  Logistics</a:t>
            </a:r>
          </a:p>
          <a:p>
            <a:pPr lvl="0">
              <a:buNone/>
            </a:pPr>
            <a:r>
              <a:rPr lang="zh-CN" altLang="en-US" sz="3600">
                <a:solidFill>
                  <a:srgbClr val="FF0000"/>
                </a:solidFill>
                <a:latin typeface="楷体_GB2312" pitchFamily="49" charset="-122"/>
                <a:ea typeface="楷体_GB2312" pitchFamily="49" charset="-122"/>
              </a:rPr>
              <a:t>3 供应链：系统范围扩大到企业之间 SCM</a:t>
            </a:r>
          </a:p>
          <a:p>
            <a:pPr lvl="0">
              <a:buNone/>
            </a:pPr>
            <a:r>
              <a:rPr lang="zh-CN" altLang="en-US" sz="3600">
                <a:solidFill>
                  <a:srgbClr val="FF0000"/>
                </a:solidFill>
                <a:latin typeface="楷体_GB2312" pitchFamily="49" charset="-122"/>
                <a:ea typeface="楷体_GB2312" pitchFamily="49" charset="-122"/>
              </a:rPr>
              <a:t>4 Green Logistics</a:t>
            </a:r>
          </a:p>
        </p:txBody>
      </p:sp>
      <p:sp>
        <p:nvSpPr>
          <p:cNvPr id="541700"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41701"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2ACB8F5D-AA14-41ED-9CA1-A9A41C7710FF}" type="slidenum">
              <a:rPr lang="zh-CN" altLang="en-US" sz="1400"/>
              <a:t>23</a:t>
            </a:fld>
            <a:endParaRPr lang="en-US"/>
          </a:p>
        </p:txBody>
      </p:sp>
      <p:sp>
        <p:nvSpPr>
          <p:cNvPr id="541703" name="TextBox 541702"/>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82" name=""/>
          <p:cNvSpPr/>
          <p:nvPr>
            <p:ph type="title" idx="4294967295"/>
          </p:nvPr>
        </p:nvSpPr>
        <p:spPr>
          <a:xfrm>
            <a:off x="34925" y="908050"/>
            <a:ext cx="7881938" cy="762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800000"/>
                </a:solidFill>
                <a:latin typeface="楷体_GB2312" pitchFamily="49" charset="-122"/>
                <a:ea typeface="楷体_GB2312" pitchFamily="49" charset="-122"/>
              </a:rPr>
              <a:t>    美国物流管理协会名称变化</a:t>
            </a:r>
          </a:p>
        </p:txBody>
      </p:sp>
      <p:sp>
        <p:nvSpPr>
          <p:cNvPr id="122883" name=""/>
          <p:cNvSpPr/>
          <p:nvPr/>
        </p:nvSpPr>
        <p:spPr>
          <a:xfrm>
            <a:off x="935038" y="2071688"/>
            <a:ext cx="7243061" cy="2654412"/>
          </a:xfrm>
          <a:prstGeom prst="rect">
            <a:avLst/>
          </a:prstGeom>
          <a:noFill/>
          <a:ln>
            <a:noFill/>
            <a:miter lim="800000"/>
          </a:ln>
          <a:effectLst/>
          <a:scene3d>
            <a:camera prst="legacyObliqueTopRight">
              <a:rot lat="0" lon="0" rev="0"/>
            </a:camera>
            <a:lightRig rig="legacyFlat3" dir="b"/>
          </a:scene3d>
          <a:sp3d extrusionH="430200" prstMaterial="legacyMatte">
            <a:bevelT w="13500" h="13500" prst="angle"/>
            <a:bevelB w="13500" h="13500" prst="angle"/>
            <a:extrusionClr>
              <a:srgbClr val="000000"/>
            </a:extrusionClr>
          </a:sp3d>
        </p:spPr>
        <p:txBody>
          <a:bodyPr>
            <a:spAutoFit/>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r>
              <a:t> 1963年成立时名称为“National Council of Physical Distribution Management  (NCPDM)”。 </a:t>
            </a:r>
          </a:p>
          <a:p>
            <a:r>
              <a:t> 1985年下六个月协会名称改为“The Council of Logistics Management (CLM)”。</a:t>
            </a:r>
          </a:p>
          <a:p>
            <a:r>
              <a:t> 起更名为“The Council of Supply Chain Management Professionals (CSCMP)”，即：美国供应链管理专业协会</a:t>
            </a:r>
          </a:p>
        </p:txBody>
      </p:sp>
      <p:sp>
        <p:nvSpPr>
          <p:cNvPr id="12288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12288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483296B4-4FD1-496A-BDA7-30343FD35EE8}" type="slidenum">
              <a:rPr lang="zh-CN" altLang="en-US" sz="1400"/>
              <a:t>24</a:t>
            </a:fld>
            <a:endParaRPr lang="en-US"/>
          </a:p>
        </p:txBody>
      </p:sp>
      <p:sp>
        <p:nvSpPr>
          <p:cNvPr id="122887" name="TextBox 12288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5746" name=""/>
          <p:cNvSpPr/>
          <p:nvPr>
            <p:ph type="body" idx="4294967295"/>
          </p:nvPr>
        </p:nvSpPr>
        <p:spPr>
          <a:xfrm>
            <a:off x="323850" y="1628775"/>
            <a:ext cx="8351838" cy="4681538"/>
          </a:xfrm>
          <a:prstGeom prst="rect">
            <a:avLst/>
          </a:prstGeom>
          <a:noFill/>
          <a:ln>
            <a:solidFill>
              <a:prstClr val="black"/>
            </a:solid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
            <a:r>
              <a:t>日本1956年从美国考察回国后，将当时美国人讲P.D，翻译成日文“物流”。</a:t>
            </a:r>
          </a:p>
          <a:p/>
          <a:p>
            <a:r>
              <a:t>1979年5月中国物资学会代表团赴日本参与国际物流会议，带回了物流概念。中国从日本引进“物流”词语及对应于P.D对应概念。</a:t>
            </a:r>
          </a:p>
          <a:p>
            <a:r>
              <a:t>1989年决定将 Logistics 译为“物流”。</a:t>
            </a:r>
          </a:p>
          <a:p>
            <a:r>
              <a:t>即：此前“物流”= P.D.；此后“物流”= Logistics</a:t>
            </a:r>
          </a:p>
          <a:p>
            <a:r>
              <a:t>，国标规定“物流”英文对应Logistics。</a:t>
            </a:r>
          </a:p>
        </p:txBody>
      </p:sp>
      <p:sp>
        <p:nvSpPr>
          <p:cNvPr id="415747" name=""/>
          <p:cNvSpPr/>
          <p:nvPr/>
        </p:nvSpPr>
        <p:spPr>
          <a:xfrm>
            <a:off x="1187450" y="549275"/>
            <a:ext cx="5976938" cy="762000"/>
          </a:xfrm>
          <a:prstGeom prst="rect">
            <a:avLst/>
          </a:prstGeom>
          <a:noFill/>
          <a:ln>
            <a:noFill/>
            <a:miter lim="800000"/>
          </a:ln>
        </p:spPr>
        <p:txBody>
          <a:bodyPr>
            <a:spAutoFit/>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r>
              <a:rPr kumimoji="0" lang="zh-CN" altLang="en-US" sz="4400" b="1">
                <a:solidFill>
                  <a:srgbClr val="800000"/>
                </a:solidFill>
                <a:latin typeface="楷体_GB2312" pitchFamily="49" charset="-122"/>
                <a:ea typeface="楷体_GB2312" pitchFamily="49" charset="-122"/>
              </a:rPr>
              <a:t>物流理论在我国由来</a:t>
            </a:r>
          </a:p>
        </p:txBody>
      </p:sp>
      <p:sp>
        <p:nvSpPr>
          <p:cNvPr id="41574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41574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8F65FB7D-415C-4689-A0AF-29F4E379315D}" type="slidenum">
              <a:rPr lang="zh-CN" altLang="en-US" sz="1400"/>
              <a:t>25</a:t>
            </a:fld>
            <a:endParaRPr lang="en-US"/>
          </a:p>
        </p:txBody>
      </p:sp>
      <p:sp>
        <p:nvSpPr>
          <p:cNvPr id="415751" name="TextBox 41575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additive="base">
                                        <p:cTn id="6" dur="1" fill="hold">
                                          <p:stCondLst>
                                            <p:cond delay="0"/>
                                          </p:stCondLst>
                                        </p:cTn>
                                        <p:tgtEl>
                                          <p:spTgt spid="415747"/>
                                        </p:tgtEl>
                                        <p:attrNameLst>
                                          <p:attrName>style.visibility</p:attrName>
                                        </p:attrNameLst>
                                      </p:cBhvr>
                                      <p:to>
                                        <p:strVal val="visible"/>
                                      </p:to>
                                    </p:set>
                                    <p:animEffect transition="in" filter="blinds(horizontal)">
                                      <p:cBhvr additive="base">
                                        <p:cTn id="7" dur="500"/>
                                        <p:tgtEl>
                                          <p:spTgt spid="41574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415746"/>
                                        </p:tgtEl>
                                        <p:attrNameLst>
                                          <p:attrName>style.visibility</p:attrName>
                                        </p:attrNameLst>
                                      </p:cBhvr>
                                      <p:to>
                                        <p:strVal val="visible"/>
                                      </p:to>
                                    </p:set>
                                    <p:animEffect transition="in" filter="blinds(horizontal)">
                                      <p:cBhvr additive="base">
                                        <p:cTn id="12" dur="500"/>
                                        <p:tgtEl>
                                          <p:spTgt spid="415746"/>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additive="base">
                                        <p:cTn id="16" dur="1" fill="hold">
                                          <p:stCondLst>
                                            <p:cond delay="0"/>
                                          </p:stCondLst>
                                        </p:cTn>
                                        <p:tgtEl>
                                          <p:spTgt spid="415746"/>
                                        </p:tgtEl>
                                        <p:attrNameLst>
                                          <p:attrName>style.visibility</p:attrName>
                                        </p:attrNameLst>
                                      </p:cBhvr>
                                      <p:to>
                                        <p:strVal val="visible"/>
                                      </p:to>
                                    </p:set>
                                    <p:animEffect transition="in" filter="blinds(horizontal)">
                                      <p:cBhvr additive="base">
                                        <p:cTn id="17" dur="500"/>
                                        <p:tgtEl>
                                          <p:spTgt spid="41574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0" nodeType="clickEffect">
                                  <p:stCondLst>
                                    <p:cond delay="0"/>
                                  </p:stCondLst>
                                  <p:childTnLst>
                                    <p:set>
                                      <p:cBhvr additive="base">
                                        <p:cTn id="21" dur="1" fill="hold">
                                          <p:stCondLst>
                                            <p:cond delay="0"/>
                                          </p:stCondLst>
                                        </p:cTn>
                                        <p:tgtEl>
                                          <p:spTgt spid="415746"/>
                                        </p:tgtEl>
                                        <p:attrNameLst>
                                          <p:attrName>style.visibility</p:attrName>
                                        </p:attrNameLst>
                                      </p:cBhvr>
                                      <p:to>
                                        <p:strVal val="visible"/>
                                      </p:to>
                                    </p:set>
                                    <p:animEffect transition="in" filter="blinds(horizontal)">
                                      <p:cBhvr additive="base">
                                        <p:cTn id="22" dur="500"/>
                                        <p:tgtEl>
                                          <p:spTgt spid="415746"/>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grpId="0" nodeType="clickEffect">
                                  <p:stCondLst>
                                    <p:cond delay="0"/>
                                  </p:stCondLst>
                                  <p:childTnLst>
                                    <p:set>
                                      <p:cBhvr additive="base">
                                        <p:cTn id="26" dur="1" fill="hold">
                                          <p:stCondLst>
                                            <p:cond delay="0"/>
                                          </p:stCondLst>
                                        </p:cTn>
                                        <p:tgtEl>
                                          <p:spTgt spid="415746"/>
                                        </p:tgtEl>
                                        <p:attrNameLst>
                                          <p:attrName>style.visibility</p:attrName>
                                        </p:attrNameLst>
                                      </p:cBhvr>
                                      <p:to>
                                        <p:strVal val="visible"/>
                                      </p:to>
                                    </p:set>
                                    <p:animEffect transition="in" filter="blinds(horizontal)">
                                      <p:cBhvr additive="base">
                                        <p:cTn id="27" dur="500"/>
                                        <p:tgtEl>
                                          <p:spTgt spid="415746"/>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10" dur="500" fill="hold" grpId="0" nodeType="clickEffect">
                                  <p:stCondLst>
                                    <p:cond delay="0"/>
                                  </p:stCondLst>
                                  <p:childTnLst>
                                    <p:set>
                                      <p:cBhvr additive="base">
                                        <p:cTn id="31" dur="1" fill="hold">
                                          <p:stCondLst>
                                            <p:cond delay="0"/>
                                          </p:stCondLst>
                                        </p:cTn>
                                        <p:tgtEl>
                                          <p:spTgt spid="415746"/>
                                        </p:tgtEl>
                                        <p:attrNameLst>
                                          <p:attrName>style.visibility</p:attrName>
                                        </p:attrNameLst>
                                      </p:cBhvr>
                                      <p:to>
                                        <p:strVal val="visible"/>
                                      </p:to>
                                    </p:set>
                                    <p:animEffect transition="in" filter="blinds(horizontal)">
                                      <p:cBhvr additive="base">
                                        <p:cTn id="32" dur="500"/>
                                        <p:tgtEl>
                                          <p:spTgt spid="415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5746" grpId="0" uiExpand="1" build="p"/>
      <p:bldP spid="415747" grpId="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7122" name=""/>
          <p:cNvSpPr/>
          <p:nvPr>
            <p:ph type="title" idx="4294967295"/>
          </p:nvPr>
        </p:nvSpPr>
        <p:spPr>
          <a:xfrm>
            <a:off x="615950" y="895350"/>
            <a:ext cx="7772400" cy="1143000"/>
          </a:xfrm>
          <a:prstGeom prst="rect">
            <a:avLst/>
          </a:prstGeom>
          <a:noFill/>
          <a:ln>
            <a:solidFill>
              <a:prstClr val="black"/>
            </a:solid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b="1">
                <a:solidFill>
                  <a:srgbClr val="FF0000"/>
                </a:solidFill>
                <a:latin typeface="楷体_GB2312" pitchFamily="49" charset="-122"/>
                <a:ea typeface="楷体_GB2312" pitchFamily="49" charset="-122"/>
              </a:rPr>
              <a:t>物流发展趋势</a:t>
            </a:r>
          </a:p>
        </p:txBody>
      </p:sp>
      <p:sp>
        <p:nvSpPr>
          <p:cNvPr id="517123" name=""/>
          <p:cNvSpPr/>
          <p:nvPr>
            <p:ph type="body" idx="4294967295"/>
          </p:nvPr>
        </p:nvSpPr>
        <p:spPr>
          <a:xfrm>
            <a:off x="615950" y="2266950"/>
            <a:ext cx="7772400" cy="4114800"/>
          </a:xfrm>
          <a:prstGeom prst="rect">
            <a:avLst/>
          </a:prstGeom>
          <a:noFill/>
          <a:ln>
            <a:solidFill>
              <a:prstClr val="black"/>
            </a:solid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latin typeface="楷体_GB2312" pitchFamily="49" charset="-122"/>
                <a:ea typeface="楷体_GB2312" pitchFamily="49" charset="-122"/>
              </a:rPr>
              <a:t>信息化、自动化、网络化、智能化和柔性化</a:t>
            </a:r>
          </a:p>
          <a:p>
            <a:pPr lvl="0">
              <a:buBlip>
                <a:blip r:embed="rId2"/>
              </a:buBlip>
            </a:pPr>
            <a:r>
              <a:rPr lang="zh-CN" altLang="en-US" b="1">
                <a:latin typeface="楷体_GB2312" pitchFamily="49" charset="-122"/>
                <a:ea typeface="楷体_GB2312" pitchFamily="49" charset="-122"/>
              </a:rPr>
              <a:t>物流设施、设备及商品包装原则化</a:t>
            </a:r>
          </a:p>
          <a:p>
            <a:pPr lvl="0">
              <a:buBlip>
                <a:blip r:embed="rId2"/>
              </a:buBlip>
            </a:pPr>
            <a:r>
              <a:rPr lang="zh-CN" altLang="en-US" b="1">
                <a:latin typeface="楷体_GB2312" pitchFamily="49" charset="-122"/>
                <a:ea typeface="楷体_GB2312" pitchFamily="49" charset="-122"/>
              </a:rPr>
              <a:t>物流社会化和共同化 </a:t>
            </a:r>
          </a:p>
        </p:txBody>
      </p:sp>
      <p:sp>
        <p:nvSpPr>
          <p:cNvPr id="51712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51712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32A245FB-CB5F-4A14-8400-FF1219D81844}" type="slidenum">
              <a:rPr lang="zh-CN" altLang="en-US" sz="1400"/>
              <a:t>26</a:t>
            </a:fld>
            <a:endParaRPr lang="en-US"/>
          </a:p>
        </p:txBody>
      </p:sp>
      <p:sp>
        <p:nvSpPr>
          <p:cNvPr id="517127" name="TextBox 51712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4787" name=""/>
          <p:cNvSpPr/>
          <p:nvPr>
            <p:ph type="subTitle" idx="1"/>
          </p:nvPr>
        </p:nvSpPr>
        <p:spPr>
          <a:xfrm>
            <a:off x="1258888" y="2349500"/>
            <a:ext cx="6400800" cy="1752600"/>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en-US" altLang="en-US" sz="3200" b="0" i="0" u="none" baseline="0">
                <a:solidFill>
                  <a:schemeClr val="tx1"/>
                </a:solidFill>
                <a:latin typeface="Arial"/>
                <a:ea typeface="宋体" charset="-122"/>
              </a:defRPr>
            </a:lvl1pPr>
            <a:lvl2pPr marL="457200" indent="0" algn="ctr" defTabSz="914400" rtl="0" eaLnBrk="1" fontAlgn="base" hangingPunct="1">
              <a:lnSpc>
                <a:spcPct val="100000"/>
              </a:lnSpc>
              <a:spcBef>
                <a:spcPct val="20000"/>
              </a:spcBef>
              <a:spcAft>
                <a:spcPct val="0"/>
              </a:spcAft>
              <a:buClrTx/>
              <a:buSzTx/>
              <a:buFontTx/>
              <a:buNone/>
              <a:defRPr kumimoji="0" lang="en-US" altLang="en-US" sz="2800" b="0" i="0" u="none" baseline="0">
                <a:solidFill>
                  <a:schemeClr val="tx1"/>
                </a:solidFill>
                <a:latin typeface="Arial"/>
                <a:ea typeface="宋体" charset="-122"/>
              </a:defRPr>
            </a:lvl2pPr>
            <a:lvl3pPr marL="914400" indent="0" algn="ctr" defTabSz="914400" rtl="0" eaLnBrk="1" fontAlgn="base" hangingPunct="1">
              <a:lnSpc>
                <a:spcPct val="100000"/>
              </a:lnSpc>
              <a:spcBef>
                <a:spcPct val="20000"/>
              </a:spcBef>
              <a:spcAft>
                <a:spcPct val="0"/>
              </a:spcAft>
              <a:buClrTx/>
              <a:buSzTx/>
              <a:buFontTx/>
              <a:buNone/>
              <a:defRPr kumimoji="0" lang="en-US" altLang="en-US" sz="2400" b="0" i="0" u="none" baseline="0">
                <a:solidFill>
                  <a:schemeClr val="tx1"/>
                </a:solidFill>
                <a:latin typeface="Arial"/>
                <a:ea typeface="宋体" charset="-122"/>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4pPr>
            <a:lvl5pPr marL="18288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5pPr>
          </a:lstStyle>
          <a:p>
            <a:pPr lvl="0"/>
            <a:r>
              <a:rPr lang="zh-CN" altLang="en-US" sz="4800" b="1">
                <a:solidFill>
                  <a:srgbClr val="FF0000"/>
                </a:solidFill>
                <a:latin typeface="楷体_GB2312" pitchFamily="49" charset="-122"/>
                <a:ea typeface="楷体_GB2312" pitchFamily="49" charset="-122"/>
              </a:rPr>
              <a:t>物流活动构成</a:t>
            </a:r>
          </a:p>
        </p:txBody>
      </p:sp>
      <p:sp>
        <p:nvSpPr>
          <p:cNvPr id="37478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7478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1AF5322D-EAFE-4A52-960B-6A475607313C}" type="slidenum">
              <a:rPr lang="zh-CN" altLang="en-US" sz="1400"/>
              <a:t>27</a:t>
            </a:fld>
            <a:endParaRPr lang="en-US"/>
          </a:p>
        </p:txBody>
      </p:sp>
      <p:sp>
        <p:nvSpPr>
          <p:cNvPr id="374791" name="TextBox 37479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5810"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b="1">
                <a:solidFill>
                  <a:srgbClr val="333399"/>
                </a:solidFill>
                <a:latin typeface="楷体_GB2312" pitchFamily="49" charset="-122"/>
                <a:ea typeface="楷体_GB2312" pitchFamily="49" charset="-122"/>
              </a:rPr>
              <a:t>物流活动构成</a:t>
            </a:r>
          </a:p>
        </p:txBody>
      </p:sp>
      <p:sp>
        <p:nvSpPr>
          <p:cNvPr id="375811"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solidFill>
                  <a:srgbClr val="000000"/>
                </a:solidFill>
                <a:latin typeface="楷体_GB2312" pitchFamily="49" charset="-122"/>
                <a:ea typeface="楷体_GB2312" pitchFamily="49" charset="-122"/>
              </a:rPr>
              <a:t>运送</a:t>
            </a:r>
          </a:p>
          <a:p>
            <a:pPr lvl="0">
              <a:buBlip>
                <a:blip r:embed="rId2"/>
              </a:buBlip>
            </a:pPr>
            <a:r>
              <a:rPr lang="zh-CN" altLang="en-US" b="1">
                <a:solidFill>
                  <a:srgbClr val="000000"/>
                </a:solidFill>
                <a:latin typeface="楷体_GB2312" pitchFamily="49" charset="-122"/>
                <a:ea typeface="楷体_GB2312" pitchFamily="49" charset="-122"/>
              </a:rPr>
              <a:t>储存</a:t>
            </a:r>
          </a:p>
          <a:p>
            <a:pPr lvl="0">
              <a:buBlip>
                <a:blip r:embed="rId2"/>
              </a:buBlip>
            </a:pPr>
            <a:r>
              <a:rPr lang="zh-CN" altLang="en-US" b="1">
                <a:solidFill>
                  <a:srgbClr val="000000"/>
                </a:solidFill>
                <a:latin typeface="楷体_GB2312" pitchFamily="49" charset="-122"/>
                <a:ea typeface="楷体_GB2312" pitchFamily="49" charset="-122"/>
              </a:rPr>
              <a:t>包装</a:t>
            </a:r>
          </a:p>
          <a:p>
            <a:pPr lvl="0">
              <a:buBlip>
                <a:blip r:embed="rId2"/>
              </a:buBlip>
            </a:pPr>
            <a:r>
              <a:rPr lang="zh-CN" altLang="en-US" b="1">
                <a:solidFill>
                  <a:srgbClr val="000000"/>
                </a:solidFill>
                <a:latin typeface="楷体_GB2312" pitchFamily="49" charset="-122"/>
                <a:ea typeface="楷体_GB2312" pitchFamily="49" charset="-122"/>
              </a:rPr>
              <a:t>装卸搬运</a:t>
            </a:r>
          </a:p>
          <a:p>
            <a:pPr lvl="0">
              <a:buBlip>
                <a:blip r:embed="rId2"/>
              </a:buBlip>
            </a:pPr>
            <a:r>
              <a:rPr lang="zh-CN" altLang="en-US" b="1">
                <a:solidFill>
                  <a:srgbClr val="000000"/>
                </a:solidFill>
                <a:latin typeface="楷体_GB2312" pitchFamily="49" charset="-122"/>
                <a:ea typeface="楷体_GB2312" pitchFamily="49" charset="-122"/>
              </a:rPr>
              <a:t>流通加工</a:t>
            </a:r>
          </a:p>
          <a:p>
            <a:pPr lvl="0">
              <a:buBlip>
                <a:blip r:embed="rId2"/>
              </a:buBlip>
            </a:pPr>
            <a:r>
              <a:rPr lang="zh-CN" altLang="en-US" b="1">
                <a:solidFill>
                  <a:srgbClr val="000000"/>
                </a:solidFill>
                <a:latin typeface="楷体_GB2312" pitchFamily="49" charset="-122"/>
                <a:ea typeface="楷体_GB2312" pitchFamily="49" charset="-122"/>
              </a:rPr>
              <a:t>配送</a:t>
            </a:r>
          </a:p>
          <a:p>
            <a:pPr lvl="0">
              <a:buBlip>
                <a:blip r:embed="rId2"/>
              </a:buBlip>
            </a:pPr>
            <a:r>
              <a:rPr lang="zh-CN" altLang="en-US" b="1">
                <a:solidFill>
                  <a:srgbClr val="000000"/>
                </a:solidFill>
                <a:latin typeface="楷体_GB2312" pitchFamily="49" charset="-122"/>
                <a:ea typeface="楷体_GB2312" pitchFamily="49" charset="-122"/>
              </a:rPr>
              <a:t>物流信息系统</a:t>
            </a:r>
          </a:p>
        </p:txBody>
      </p:sp>
      <p:sp>
        <p:nvSpPr>
          <p:cNvPr id="375812" name=""/>
          <p:cNvSpPr/>
          <p:nvPr/>
        </p:nvSpPr>
        <p:spPr>
          <a:xfrm>
            <a:off x="2268538" y="1844675"/>
            <a:ext cx="142875" cy="914400"/>
          </a:xfrm>
          <a:prstGeom prst="rightBrace">
            <a:avLst>
              <a:gd name="adj1" fmla="val 53333"/>
              <a:gd name="adj2" fmla="val 50000"/>
            </a:avLst>
          </a:prstGeom>
          <a:noFill/>
          <a:ln>
            <a:solidFill>
              <a:schemeClr val="tx1"/>
            </a:solidFill>
            <a:round/>
          </a:ln>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p:txBody>
      </p:sp>
      <p:sp>
        <p:nvSpPr>
          <p:cNvPr id="375813" name=""/>
          <p:cNvSpPr/>
          <p:nvPr/>
        </p:nvSpPr>
        <p:spPr>
          <a:xfrm>
            <a:off x="2555875" y="1989138"/>
            <a:ext cx="2376488" cy="579438"/>
          </a:xfrm>
          <a:prstGeom prst="rect">
            <a:avLst/>
          </a:prstGeom>
          <a:noFill/>
          <a:ln>
            <a:noFill/>
            <a:miter lim="800000"/>
          </a:ln>
        </p:spPr>
        <p:txBody>
          <a:bodyPr>
            <a:spAutoFit/>
          </a:bodyPr>
          <a:lstStyle>
            <a:defPPr algn="l" rtl="0" eaLnBrk="1" hangingPunct="1">
              <a:defRPr kumimoji="1" lang="en-US" sz="4800">
                <a:latin typeface="Times New Roman" pitchFamily="18" charset="0"/>
                <a:ea typeface="Arial"/>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Arial"/>
                <a:ea typeface="宋体"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1800" b="0" i="0" u="none" baseline="0">
                <a:solidFill>
                  <a:schemeClr val="tx1"/>
                </a:solidFill>
                <a:latin typeface="Arial"/>
                <a:ea typeface="宋体" charset="-122"/>
              </a:defRPr>
            </a:lvl5pPr>
          </a:lstStyle>
          <a:p>
            <a:pPr lvl="0"/>
            <a:r>
              <a:rPr lang="zh-CN" altLang="en-US" sz="3200" b="1">
                <a:solidFill>
                  <a:srgbClr val="FF0000"/>
                </a:solidFill>
                <a:latin typeface="Times New Roman" pitchFamily="18" charset="0"/>
              </a:rPr>
              <a:t>关键内容</a:t>
            </a:r>
          </a:p>
        </p:txBody>
      </p:sp>
      <p:sp>
        <p:nvSpPr>
          <p:cNvPr id="37581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7581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8BCF06B5-E431-4E56-94A4-B6F5F98AB9B5}" type="slidenum">
              <a:rPr lang="zh-CN" altLang="en-US" sz="1400"/>
              <a:t>28</a:t>
            </a:fld>
            <a:endParaRPr lang="en-US"/>
          </a:p>
        </p:txBody>
      </p:sp>
      <p:sp>
        <p:nvSpPr>
          <p:cNvPr id="375817" name="TextBox 37581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375812"/>
                                        </p:tgtEl>
                                        <p:attrNameLst>
                                          <p:attrName>style.visibility</p:attrName>
                                        </p:attrNameLst>
                                      </p:cBhvr>
                                      <p:to>
                                        <p:strVal val="visible"/>
                                      </p:to>
                                    </p:set>
                                    <p:animEffect transition="in" filter="blinds(horizontal)">
                                      <p:cBhvr additive="base">
                                        <p:cTn id="7" dur="500"/>
                                        <p:tgtEl>
                                          <p:spTgt spid="3758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375813"/>
                                        </p:tgtEl>
                                        <p:attrNameLst>
                                          <p:attrName>style.visibility</p:attrName>
                                        </p:attrNameLst>
                                      </p:cBhvr>
                                      <p:to>
                                        <p:strVal val="visible"/>
                                      </p:to>
                                    </p:set>
                                    <p:animEffect transition="in" filter="blinds(horizontal)">
                                      <p:cBhvr additive="base">
                                        <p:cTn id="12" dur="500"/>
                                        <p:tgtEl>
                                          <p:spTgt spid="3758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3"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6834" name=""/>
          <p:cNvSpPr/>
          <p:nvPr>
            <p:ph type="body" idx="4294967295"/>
          </p:nvPr>
        </p:nvSpPr>
        <p:spPr>
          <a:xfrm>
            <a:off x="539750" y="1412875"/>
            <a:ext cx="79248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None/>
            </a:pPr>
            <a:r>
              <a:rPr lang="zh-CN" altLang="en-US" sz="4100" b="1">
                <a:solidFill>
                  <a:srgbClr val="CC3300"/>
                </a:solidFill>
                <a:latin typeface="楷体_GB2312" pitchFamily="49" charset="-122"/>
                <a:ea typeface="楷体_GB2312" pitchFamily="49" charset="-122"/>
              </a:rPr>
              <a:t>运送（transportation）</a:t>
            </a:r>
          </a:p>
          <a:p>
            <a:pPr lvl="0">
              <a:buNone/>
            </a:pPr>
            <a:r>
              <a:rPr lang="zh-CN" altLang="en-US" sz="4100" b="1">
                <a:solidFill>
                  <a:srgbClr val="CC3300"/>
                </a:solidFill>
                <a:latin typeface="楷体_GB2312" pitchFamily="49" charset="-122"/>
                <a:ea typeface="楷体_GB2312" pitchFamily="49" charset="-122"/>
              </a:rPr>
              <a:t>      用设备和工具，将物品从一地点向另一地点运送物流活动。其中包括集货、分派、搬运、中转、装入、卸下、分散等一系列操作。</a:t>
            </a:r>
          </a:p>
          <a:p>
            <a:pPr lvl="0">
              <a:buNone/>
            </a:pPr>
            <a:r>
              <a:rPr lang="zh-CN" altLang="en-US" sz="4100" b="1">
                <a:solidFill>
                  <a:srgbClr val="CC3300"/>
                </a:solidFill>
                <a:latin typeface="楷体_GB2312" pitchFamily="49" charset="-122"/>
                <a:ea typeface="楷体_GB2312" pitchFamily="49" charset="-122"/>
              </a:rPr>
              <a:t>    ——摘自《中华人民共和国国标 物流术语》 </a:t>
            </a:r>
          </a:p>
          <a:p>
            <a:pPr lvl="0">
              <a:buNone/>
            </a:pPr>
            <a:r>
              <a:rPr lang="zh-CN" altLang="en-US" sz="4100" b="1">
                <a:solidFill>
                  <a:srgbClr val="CC3300"/>
                </a:solidFill>
                <a:latin typeface="楷体_GB2312" pitchFamily="49" charset="-122"/>
                <a:ea typeface="楷体_GB2312" pitchFamily="49" charset="-122"/>
              </a:rPr>
              <a:t>                （GB/T 18354-）</a:t>
            </a:r>
          </a:p>
        </p:txBody>
      </p:sp>
      <p:sp>
        <p:nvSpPr>
          <p:cNvPr id="376835"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76836"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6F6B7445-C309-4537-9448-AB5097AC146C}" type="slidenum">
              <a:rPr lang="zh-CN" altLang="en-US" sz="1400"/>
              <a:t>29</a:t>
            </a:fld>
            <a:endParaRPr lang="en-US"/>
          </a:p>
        </p:txBody>
      </p:sp>
      <p:sp>
        <p:nvSpPr>
          <p:cNvPr id="376838" name="TextBox 376837"/>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第29页</a:t>
            </a:r>
          </a:p>
        </p:txBody>
      </p:sp>
    </p:spTree>
  </p:cSld>
  <p:clrMapOvr>
    <a:masterClrMapping/>
  </p:clrMapOvr>
  <p:transition spd="med">
    <p:random/>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7858" name=""/>
          <p:cNvSpPr/>
          <p:nvPr>
            <p:ph type="body" idx="4294967295"/>
          </p:nvPr>
        </p:nvSpPr>
        <p:spPr>
          <a:xfrm>
            <a:off x="611188" y="1412875"/>
            <a:ext cx="7924800" cy="4572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储存（storing）</a:t>
            </a:r>
          </a:p>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      保护、管理、贮藏物品。</a:t>
            </a:r>
          </a:p>
          <a:p>
            <a:pPr lvl="0">
              <a:lnSpc>
                <a:spcPct val="90000"/>
              </a:lnSpc>
              <a:buClr>
                <a:schemeClr val="tx1"/>
              </a:buClr>
              <a:buFont typeface="Wingdings" pitchFamily="2" charset="2"/>
              <a:buNone/>
            </a:pPr>
            <a:endParaRPr lang="zh-CN" altLang="en-US" sz="4400" b="1">
              <a:solidFill>
                <a:srgbClr val="CC3300"/>
              </a:solidFill>
              <a:latin typeface="楷体_GB2312" pitchFamily="49" charset="-122"/>
              <a:ea typeface="楷体_GB2312" pitchFamily="49" charset="-122"/>
            </a:endParaRPr>
          </a:p>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  ——摘自《中华人民共和国国标 物流术语》 </a:t>
            </a:r>
          </a:p>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                （GB/T 18354-）</a:t>
            </a:r>
          </a:p>
          <a:p>
            <a:pPr lvl="0">
              <a:lnSpc>
                <a:spcPct val="90000"/>
              </a:lnSpc>
              <a:buClr>
                <a:schemeClr val="tx1"/>
              </a:buClr>
              <a:buFont typeface="Wingdings" pitchFamily="2" charset="2"/>
              <a:buNone/>
            </a:pPr>
            <a:endParaRPr lang="zh-CN" altLang="en-US" sz="4400" b="1">
              <a:solidFill>
                <a:srgbClr val="CC3300"/>
              </a:solidFill>
              <a:latin typeface="楷体_GB2312" pitchFamily="49" charset="-122"/>
              <a:ea typeface="楷体_GB2312" pitchFamily="49" charset="-122"/>
            </a:endParaRPr>
          </a:p>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概念涵义：</a:t>
            </a:r>
          </a:p>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按照一定原则，将物品寄存在合适场所和位置。</a:t>
            </a:r>
          </a:p>
          <a:p>
            <a:pPr lvl="0">
              <a:lnSpc>
                <a:spcPct val="90000"/>
              </a:lnSpc>
              <a:buClr>
                <a:schemeClr val="tx1"/>
              </a:buClr>
              <a:buFont typeface="Wingdings" pitchFamily="2" charset="2"/>
              <a:buNone/>
            </a:pPr>
            <a:r>
              <a:rPr lang="zh-CN" altLang="en-US" sz="4400" b="1">
                <a:solidFill>
                  <a:srgbClr val="CC3300"/>
                </a:solidFill>
                <a:latin typeface="楷体_GB2312" pitchFamily="49" charset="-122"/>
                <a:ea typeface="楷体_GB2312" pitchFamily="49" charset="-122"/>
              </a:rPr>
              <a:t>按照一定规定，对物品进行必要保养和维护。</a:t>
            </a:r>
          </a:p>
        </p:txBody>
      </p:sp>
      <p:sp>
        <p:nvSpPr>
          <p:cNvPr id="377859"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77860"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3AE3813-D172-447B-A207-09BEF38C0FBD}" type="slidenum">
              <a:rPr lang="zh-CN" altLang="en-US" sz="1400"/>
              <a:t>30</a:t>
            </a:fld>
            <a:endParaRPr lang="en-US"/>
          </a:p>
        </p:txBody>
      </p:sp>
      <p:sp>
        <p:nvSpPr>
          <p:cNvPr id="377862" name="TextBox 377861"/>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第30页</a:t>
            </a:r>
          </a:p>
        </p:txBody>
      </p:sp>
    </p:spTree>
  </p:cSld>
  <p:clrMapOvr>
    <a:masterClrMapping/>
  </p:clrMapOvr>
  <p:transition spd="med">
    <p:random/>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882" name=""/>
          <p:cNvSpPr/>
          <p:nvPr>
            <p:ph type="title" idx="4294967295"/>
          </p:nvPr>
        </p:nvSpPr>
        <p:spPr>
          <a:xfrm>
            <a:off x="611188" y="26035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例：储存装置</a:t>
            </a:r>
          </a:p>
        </p:txBody>
      </p:sp>
      <p:pic>
        <p:nvPicPr>
          <p:cNvPr id="378883" name=""/>
          <p:cNvPicPr/>
          <p:nvPr/>
        </p:nvPicPr>
        <p:blipFill>
          <a:blip r:embed="rId2"/>
          <a:stretch>
            <a:fillRect/>
          </a:stretch>
        </p:blipFill>
        <p:spPr>
          <a:xfrm>
            <a:off x="71438" y="1295400"/>
            <a:ext cx="8702338" cy="5335607"/>
          </a:xfrm>
          <a:prstGeom prst="rect">
            <a:avLst/>
          </a:prstGeom>
          <a:noFill/>
          <a:ln>
            <a:miter lim="800000"/>
          </a:ln>
        </p:spPr>
      </p:pic>
      <p:sp>
        <p:nvSpPr>
          <p:cNvPr id="37888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7888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E46D40C7-7B75-414B-9155-82EFD9FBEC95}" type="slidenum">
              <a:rPr lang="zh-CN" altLang="en-US" sz="1400"/>
              <a:t>31</a:t>
            </a:fld>
            <a:endParaRPr lang="en-US"/>
          </a:p>
        </p:txBody>
      </p:sp>
      <p:sp>
        <p:nvSpPr>
          <p:cNvPr id="378887" name="TextBox 37888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第31页</a:t>
            </a:r>
          </a:p>
        </p:txBody>
      </p:sp>
    </p:spTree>
  </p:cSld>
  <p:clrMapOvr>
    <a:masterClrMapping/>
  </p:clrMapOvr>
  <p:transition spd="med">
    <p:random/>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9906"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例：储存设施内部</a:t>
            </a:r>
          </a:p>
        </p:txBody>
      </p:sp>
      <p:pic>
        <p:nvPicPr>
          <p:cNvPr id="379907" name=""/>
          <p:cNvPicPr/>
          <p:nvPr/>
        </p:nvPicPr>
        <p:blipFill>
          <a:blip r:embed="rId2"/>
          <a:stretch>
            <a:fillRect/>
          </a:stretch>
        </p:blipFill>
        <p:spPr>
          <a:xfrm>
            <a:off x="457200" y="1341438"/>
            <a:ext cx="8329854" cy="5114822"/>
          </a:xfrm>
          <a:prstGeom prst="rect">
            <a:avLst/>
          </a:prstGeom>
          <a:noFill/>
          <a:ln>
            <a:miter lim="800000"/>
          </a:ln>
        </p:spPr>
      </p:pic>
      <p:sp>
        <p:nvSpPr>
          <p:cNvPr id="37990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7990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FC28ABA5-F3AC-4620-B264-D64C6E405283}" type="slidenum">
              <a:rPr lang="zh-CN" altLang="en-US" sz="1400"/>
              <a:t>32</a:t>
            </a:fld>
            <a:endParaRPr lang="en-US"/>
          </a:p>
        </p:txBody>
      </p:sp>
      <p:sp>
        <p:nvSpPr>
          <p:cNvPr id="379911" name="TextBox 37991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第32页</a:t>
            </a:r>
          </a:p>
        </p:txBody>
      </p:sp>
    </p:spTree>
  </p:cSld>
  <p:clrMapOvr>
    <a:masterClrMapping/>
  </p:clrMapOvr>
  <p:transition spd="med">
    <p:random/>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0930" name=""/>
          <p:cNvSpPr/>
          <p:nvPr>
            <p:ph type="body" idx="4294967295"/>
          </p:nvPr>
        </p:nvSpPr>
        <p:spPr>
          <a:xfrm>
            <a:off x="762000" y="16764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lnSpc>
                <a:spcPct val="90000"/>
              </a:lnSpc>
              <a:buNone/>
            </a:pPr>
            <a:r>
              <a:rPr lang="zh-CN" altLang="en-US" sz="4200" b="1">
                <a:solidFill>
                  <a:srgbClr val="CC3300"/>
                </a:solidFill>
                <a:latin typeface="楷体_GB2312" pitchFamily="49" charset="-122"/>
                <a:ea typeface="楷体_GB2312" pitchFamily="49" charset="-122"/>
              </a:rPr>
              <a:t>装卸（loading and unloading）</a:t>
            </a:r>
          </a:p>
          <a:p>
            <a:pPr lvl="0">
              <a:lnSpc>
                <a:spcPct val="90000"/>
              </a:lnSpc>
              <a:buNone/>
            </a:pPr>
            <a:r>
              <a:rPr lang="zh-CN" altLang="en-US" sz="4200" b="1">
                <a:solidFill>
                  <a:srgbClr val="CC3300"/>
                </a:solidFill>
                <a:latin typeface="楷体_GB2312" pitchFamily="49" charset="-122"/>
                <a:ea typeface="楷体_GB2312" pitchFamily="49" charset="-122"/>
              </a:rPr>
              <a:t>     物品在指定地点以人力或机械装入运送设备或卸下。</a:t>
            </a:r>
          </a:p>
          <a:p>
            <a:pPr lvl="0">
              <a:lnSpc>
                <a:spcPct val="90000"/>
              </a:lnSpc>
              <a:buNone/>
            </a:pPr>
            <a:r>
              <a:rPr lang="zh-CN" altLang="en-US" sz="4200" b="1">
                <a:solidFill>
                  <a:srgbClr val="CC3300"/>
                </a:solidFill>
                <a:latin typeface="楷体_GB2312" pitchFamily="49" charset="-122"/>
                <a:ea typeface="楷体_GB2312" pitchFamily="49" charset="-122"/>
              </a:rPr>
              <a:t>    ——摘自《中华人民共和国国标 物流术语》 </a:t>
            </a:r>
          </a:p>
          <a:p>
            <a:pPr lvl="0">
              <a:lnSpc>
                <a:spcPct val="90000"/>
              </a:lnSpc>
              <a:buNone/>
            </a:pPr>
            <a:r>
              <a:rPr lang="zh-CN" altLang="en-US" sz="4200" b="1">
                <a:solidFill>
                  <a:srgbClr val="CC3300"/>
                </a:solidFill>
                <a:latin typeface="楷体_GB2312" pitchFamily="49" charset="-122"/>
                <a:ea typeface="楷体_GB2312" pitchFamily="49" charset="-122"/>
              </a:rPr>
              <a:t>                （GB/T 18354-）</a:t>
            </a:r>
          </a:p>
          <a:p>
            <a:pPr lvl="0">
              <a:lnSpc>
                <a:spcPct val="90000"/>
              </a:lnSpc>
              <a:buNone/>
            </a:pPr>
            <a:r>
              <a:rPr lang="zh-CN" altLang="en-US" sz="4200" b="1">
                <a:solidFill>
                  <a:srgbClr val="CC3300"/>
                </a:solidFill>
                <a:latin typeface="楷体_GB2312" pitchFamily="49" charset="-122"/>
                <a:ea typeface="楷体_GB2312" pitchFamily="49" charset="-122"/>
              </a:rPr>
              <a:t>概念涵义：</a:t>
            </a:r>
          </a:p>
          <a:p>
            <a:pPr lvl="0">
              <a:lnSpc>
                <a:spcPct val="90000"/>
              </a:lnSpc>
              <a:buNone/>
            </a:pPr>
            <a:r>
              <a:rPr lang="zh-CN" altLang="en-US" sz="4200" b="1">
                <a:solidFill>
                  <a:srgbClr val="CC3300"/>
                </a:solidFill>
                <a:latin typeface="楷体_GB2312" pitchFamily="49" charset="-122"/>
                <a:ea typeface="楷体_GB2312" pitchFamily="49" charset="-122"/>
              </a:rPr>
              <a:t>物品以垂直方向为主空间位移。</a:t>
            </a:r>
          </a:p>
        </p:txBody>
      </p:sp>
      <p:sp>
        <p:nvSpPr>
          <p:cNvPr id="380931"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0932"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BF090D38-B6D3-46B7-B6B4-6744FA85AD97}" type="slidenum">
              <a:rPr lang="zh-CN" altLang="en-US" sz="1400"/>
              <a:t>33</a:t>
            </a:fld>
            <a:endParaRPr lang="en-US"/>
          </a:p>
        </p:txBody>
      </p:sp>
      <p:sp>
        <p:nvSpPr>
          <p:cNvPr id="380934" name="TextBox 380933"/>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第33页</a:t>
            </a:r>
          </a:p>
        </p:txBody>
      </p:sp>
    </p:spTree>
  </p:cSld>
  <p:clrMapOvr>
    <a:masterClrMapping/>
  </p:clrMapOvr>
  <p:transition spd="med">
    <p:random/>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1954" name=""/>
          <p:cNvSpPr/>
          <p:nvPr>
            <p:ph type="title" idx="4294967295"/>
          </p:nvPr>
        </p:nvSpPr>
        <p:spPr>
          <a:xfrm>
            <a:off x="838200" y="3810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例：巷道堆垛机</a:t>
            </a:r>
          </a:p>
        </p:txBody>
      </p:sp>
      <p:grpSp>
        <p:nvGrpSpPr>
          <p:cNvPr id="381955" name=""/>
          <p:cNvGrpSpPr/>
          <p:nvPr/>
        </p:nvGrpSpPr>
        <p:grpSpPr>
          <a:xfrm>
            <a:off x="395288" y="2492375"/>
            <a:ext cx="8153400" cy="3124200"/>
            <a:chOff x="432" y="1680"/>
            <a:chExt cx="5136" cy="1968"/>
          </a:xfrm>
        </p:grpSpPr>
        <p:pic>
          <p:nvPicPr>
            <p:cNvPr id="381956" name=""/>
            <p:cNvPicPr/>
            <p:nvPr/>
          </p:nvPicPr>
          <p:blipFill>
            <a:blip r:embed="rId2"/>
            <a:stretch>
              <a:fillRect/>
            </a:stretch>
          </p:blipFill>
          <p:spPr>
            <a:xfrm>
              <a:off x="432" y="1680"/>
              <a:ext cx="1776" cy="1968"/>
            </a:xfrm>
            <a:prstGeom prst="rect">
              <a:avLst/>
            </a:prstGeom>
            <a:noFill/>
            <a:ln>
              <a:miter lim="800000"/>
            </a:ln>
          </p:spPr>
        </p:pic>
        <p:pic>
          <p:nvPicPr>
            <p:cNvPr id="381957" name=""/>
            <p:cNvPicPr/>
            <p:nvPr/>
          </p:nvPicPr>
          <p:blipFill>
            <a:blip r:embed="rId3"/>
            <a:stretch>
              <a:fillRect/>
            </a:stretch>
          </p:blipFill>
          <p:spPr>
            <a:xfrm>
              <a:off x="2208" y="1680"/>
              <a:ext cx="1632" cy="1968"/>
            </a:xfrm>
            <a:prstGeom prst="rect">
              <a:avLst/>
            </a:prstGeom>
            <a:noFill/>
            <a:ln>
              <a:miter lim="800000"/>
            </a:ln>
          </p:spPr>
        </p:pic>
        <p:pic>
          <p:nvPicPr>
            <p:cNvPr id="381958" name=""/>
            <p:cNvPicPr/>
            <p:nvPr/>
          </p:nvPicPr>
          <p:blipFill>
            <a:blip r:embed="rId4"/>
            <a:stretch>
              <a:fillRect/>
            </a:stretch>
          </p:blipFill>
          <p:spPr>
            <a:xfrm>
              <a:off x="3792" y="1680"/>
              <a:ext cx="1776" cy="1968"/>
            </a:xfrm>
            <a:prstGeom prst="rect">
              <a:avLst/>
            </a:prstGeom>
            <a:noFill/>
            <a:ln>
              <a:miter lim="800000"/>
            </a:ln>
          </p:spPr>
        </p:pic>
      </p:grpSp>
      <p:sp>
        <p:nvSpPr>
          <p:cNvPr id="381959"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1960"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8E82E41E-C0A8-45DE-9BFA-3550BAC8536A}" type="slidenum">
              <a:rPr lang="zh-CN" altLang="en-US" sz="1400"/>
              <a:t>34</a:t>
            </a:fld>
            <a:endParaRPr lang="en-US"/>
          </a:p>
        </p:txBody>
      </p:sp>
      <p:sp>
        <p:nvSpPr>
          <p:cNvPr id="381962" name="TextBox 381961"/>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第34页</a:t>
            </a:r>
          </a:p>
        </p:txBody>
      </p:sp>
    </p:spTree>
  </p:cSld>
  <p:clrMapOvr>
    <a:masterClrMapping/>
  </p:clrMapOvr>
  <p:transition spd="med">
    <p:random/>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2978" name=""/>
          <p:cNvSpPr/>
          <p:nvPr>
            <p:ph type="body" idx="4294967295"/>
          </p:nvPr>
        </p:nvSpPr>
        <p:spPr>
          <a:xfrm>
            <a:off x="684212" y="1412875"/>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None/>
            </a:pPr>
            <a:r>
              <a:rPr lang="zh-CN" altLang="en-US" sz="4000" b="1">
                <a:solidFill>
                  <a:srgbClr val="CC3300"/>
                </a:solidFill>
                <a:latin typeface="楷体_GB2312" pitchFamily="49" charset="-122"/>
                <a:ea typeface="楷体_GB2312" pitchFamily="49" charset="-122"/>
              </a:rPr>
              <a:t>搬运（handing /carrying ）</a:t>
            </a:r>
          </a:p>
          <a:p>
            <a:pPr lvl="0">
              <a:buNone/>
            </a:pPr>
            <a:r>
              <a:rPr lang="zh-CN" altLang="en-US" sz="4000" b="1">
                <a:solidFill>
                  <a:srgbClr val="CC3300"/>
                </a:solidFill>
                <a:latin typeface="楷体_GB2312" pitchFamily="49" charset="-122"/>
                <a:ea typeface="楷体_GB2312" pitchFamily="49" charset="-122"/>
              </a:rPr>
              <a:t>    在同一场所内，对物品进行水平移动为主物流作业。</a:t>
            </a:r>
          </a:p>
          <a:p>
            <a:pPr lvl="0">
              <a:buNone/>
            </a:pPr>
            <a:r>
              <a:rPr lang="zh-CN" altLang="en-US" sz="4000" b="1">
                <a:solidFill>
                  <a:srgbClr val="CC3300"/>
                </a:solidFill>
                <a:latin typeface="楷体_GB2312" pitchFamily="49" charset="-122"/>
                <a:ea typeface="楷体_GB2312" pitchFamily="49" charset="-122"/>
              </a:rPr>
              <a:t>     ——摘自《中华人民共和国国标 物流术语》 </a:t>
            </a:r>
          </a:p>
          <a:p>
            <a:pPr lvl="0">
              <a:buNone/>
            </a:pPr>
            <a:r>
              <a:rPr lang="zh-CN" altLang="en-US" sz="4000" b="1">
                <a:solidFill>
                  <a:srgbClr val="CC3300"/>
                </a:solidFill>
                <a:latin typeface="楷体_GB2312" pitchFamily="49" charset="-122"/>
                <a:ea typeface="楷体_GB2312" pitchFamily="49" charset="-122"/>
              </a:rPr>
              <a:t>                      （GB/T 18354-）</a:t>
            </a:r>
          </a:p>
          <a:p>
            <a:pPr lvl="0">
              <a:buNone/>
            </a:pPr>
            <a:r>
              <a:rPr lang="zh-CN" altLang="en-US" sz="4000" b="1">
                <a:solidFill>
                  <a:srgbClr val="CC3300"/>
                </a:solidFill>
                <a:latin typeface="楷体_GB2312" pitchFamily="49" charset="-122"/>
                <a:ea typeface="楷体_GB2312" pitchFamily="49" charset="-122"/>
              </a:rPr>
              <a:t>概念涵义：</a:t>
            </a:r>
          </a:p>
          <a:p>
            <a:pPr lvl="0">
              <a:buNone/>
            </a:pPr>
            <a:r>
              <a:rPr lang="zh-CN" altLang="en-US" sz="4000" b="1">
                <a:solidFill>
                  <a:srgbClr val="CC3300"/>
                </a:solidFill>
                <a:latin typeface="楷体_GB2312" pitchFamily="49" charset="-122"/>
                <a:ea typeface="楷体_GB2312" pitchFamily="49" charset="-122"/>
              </a:rPr>
              <a:t>物品以水平方向为主空间位移。</a:t>
            </a:r>
          </a:p>
        </p:txBody>
      </p:sp>
      <p:sp>
        <p:nvSpPr>
          <p:cNvPr id="382979"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2980"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C622391B-FA96-47ED-8D6F-347671B56C89}" type="slidenum">
              <a:rPr lang="zh-CN" altLang="en-US" sz="1400"/>
              <a:t>35</a:t>
            </a:fld>
            <a:endParaRPr lang="en-US"/>
          </a:p>
        </p:txBody>
      </p:sp>
      <p:sp>
        <p:nvSpPr>
          <p:cNvPr id="382982" name="TextBox 382981"/>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第35页</a:t>
            </a:r>
          </a:p>
        </p:txBody>
      </p:sp>
    </p:spTree>
  </p:cSld>
  <p:clrMapOvr>
    <a:masterClrMapping/>
  </p:clrMapOvr>
  <p:transition spd="med">
    <p:random/>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4002"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例：链式搬运装置</a:t>
            </a:r>
          </a:p>
        </p:txBody>
      </p:sp>
      <p:pic>
        <p:nvPicPr>
          <p:cNvPr id="384003" name=""/>
          <p:cNvPicPr/>
          <p:nvPr/>
        </p:nvPicPr>
        <p:blipFill>
          <a:blip r:embed="rId2"/>
          <a:stretch>
            <a:fillRect/>
          </a:stretch>
        </p:blipFill>
        <p:spPr>
          <a:xfrm>
            <a:off x="762000" y="1676400"/>
            <a:ext cx="7039623" cy="4407713"/>
          </a:xfrm>
          <a:prstGeom prst="rect">
            <a:avLst/>
          </a:prstGeom>
          <a:noFill/>
          <a:ln>
            <a:noFill/>
            <a:miter lim="800000"/>
          </a:ln>
          <a:effectLst/>
        </p:spPr>
      </p:pic>
      <p:sp>
        <p:nvSpPr>
          <p:cNvPr id="38400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400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A48E631-B5A6-4436-862C-4E21FDB14F5A}" type="slidenum">
              <a:rPr lang="zh-CN" altLang="en-US" sz="1400"/>
              <a:t>36</a:t>
            </a:fld>
            <a:endParaRPr lang="en-US"/>
          </a:p>
        </p:txBody>
      </p:sp>
      <p:sp>
        <p:nvSpPr>
          <p:cNvPr id="384007" name="TextBox 38400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第36页</a:t>
            </a:r>
          </a:p>
        </p:txBody>
      </p:sp>
    </p:spTree>
  </p:cSld>
  <p:clrMapOvr>
    <a:masterClrMapping/>
  </p:clrMapOvr>
  <p:transition spd="med">
    <p:random/>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5026"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例：轨道式搬运车</a:t>
            </a:r>
          </a:p>
        </p:txBody>
      </p:sp>
      <p:pic>
        <p:nvPicPr>
          <p:cNvPr id="385027" name=""/>
          <p:cNvPicPr/>
          <p:nvPr/>
        </p:nvPicPr>
        <p:blipFill>
          <a:blip r:embed="rId2"/>
          <a:stretch>
            <a:fillRect/>
          </a:stretch>
        </p:blipFill>
        <p:spPr>
          <a:xfrm>
            <a:off x="457200" y="1524000"/>
            <a:ext cx="7897693" cy="4954684"/>
          </a:xfrm>
          <a:prstGeom prst="rect">
            <a:avLst/>
          </a:prstGeom>
          <a:noFill/>
          <a:ln>
            <a:miter lim="800000"/>
          </a:ln>
        </p:spPr>
      </p:pic>
      <p:sp>
        <p:nvSpPr>
          <p:cNvPr id="38502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502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41FE5386-D1AB-4090-84FA-22783355B847}" type="slidenum">
              <a:rPr lang="zh-CN" altLang="en-US" sz="1400"/>
              <a:t>37</a:t>
            </a:fld>
            <a:endParaRPr lang="en-US"/>
          </a:p>
        </p:txBody>
      </p:sp>
      <p:sp>
        <p:nvSpPr>
          <p:cNvPr id="385031" name="TextBox 38503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第37页</a:t>
            </a:r>
          </a:p>
        </p:txBody>
      </p:sp>
    </p:spTree>
  </p:cSld>
  <p:clrMapOvr>
    <a:masterClrMapping/>
  </p:clrMapOvr>
  <p:transition spd="med">
    <p:random/>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6050"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例：自动搬运车</a:t>
            </a:r>
          </a:p>
        </p:txBody>
      </p:sp>
      <p:graphicFrame>
        <p:nvGraphicFramePr>
          <p:cNvPr id="386051" name=""/>
          <p:cNvGraphicFramePr>
            <a:graphicFrameLocks noChangeAspect="1"/>
          </p:cNvGraphicFramePr>
          <p:nvPr/>
        </p:nvGraphicFramePr>
        <p:xfrm>
          <a:off x="457200" y="1524000"/>
          <a:ext cx="7772400" cy="5081588"/>
        </p:xfrm>
        <a:graphic>
          <a:graphicData uri="http://schemas.openxmlformats.org/presentationml/2006/ole">
            <mc:AlternateContent>
              <mc:Choice xmlns:v="urn:schemas-microsoft-com:vml" Requires="v">
                <p:oleObj spid="_x0000_s1038" name="BMP 图象" r:id="rId2" progId="Paint.Picture">
                  <p:embed/>
                </p:oleObj>
              </mc:Choice>
              <mc:Fallback>
                <p:oleObj name="BMP 图象" r:id="rId2" progId="Paint.Picture">
                  <p:embed/>
                  <p:pic>
                    <p:nvPicPr>
                      <p:cNvPr id="0" name="OLE substitute image"/>
                      <p:cNvPicPr/>
                      <p:nvPr/>
                    </p:nvPicPr>
                    <p:blipFill>
                      <a:blip r:embed="rId3"/>
                      <a:stretch>
                        <a:fillRect/>
                      </a:stretch>
                    </p:blipFill>
                    <p:spPr>
                      <a:xfrm>
                        <a:off x="457200" y="1524000"/>
                        <a:ext cx="7772400" cy="5081588"/>
                      </a:xfrm>
                      <a:prstGeom prst="rect">
                        <a:avLst/>
                      </a:prstGeom>
                      <a:noFill/>
                    </p:spPr>
                  </p:pic>
                </p:oleObj>
              </mc:Fallback>
            </mc:AlternateContent>
          </a:graphicData>
        </a:graphic>
      </p:graphicFrame>
      <p:sp>
        <p:nvSpPr>
          <p:cNvPr id="386052"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6053"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7DF6990D-B957-4B00-A569-DC49C2D1E8A1}" type="slidenum">
              <a:rPr lang="zh-CN" altLang="en-US" sz="1400"/>
              <a:t>38</a:t>
            </a:fld>
            <a:endParaRPr lang="en-US"/>
          </a:p>
        </p:txBody>
      </p:sp>
      <p:sp>
        <p:nvSpPr>
          <p:cNvPr id="386055" name="TextBox 386054"/>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第38页</a:t>
            </a:r>
          </a:p>
        </p:txBody>
      </p:sp>
    </p:spTree>
  </p:cSld>
  <p:clrMapOvr>
    <a:masterClrMapping/>
  </p:clrMapOvr>
  <p:transition spd="med">
    <p:random/>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7074" name=""/>
          <p:cNvSpPr/>
          <p:nvPr>
            <p:ph type="body" idx="4294967295"/>
          </p:nvPr>
        </p:nvSpPr>
        <p:spPr>
          <a:xfrm>
            <a:off x="539750" y="1484312"/>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lnSpc>
                <a:spcPct val="90000"/>
              </a:lnSpc>
              <a:buNone/>
            </a:pPr>
            <a:r>
              <a:rPr lang="zh-CN" altLang="en-US" sz="3800" b="1">
                <a:solidFill>
                  <a:srgbClr val="CC3300"/>
                </a:solidFill>
                <a:latin typeface="楷体_GB2312" pitchFamily="49" charset="-122"/>
                <a:ea typeface="楷体_GB2312" pitchFamily="49" charset="-122"/>
              </a:rPr>
              <a:t>包装（package/packaging ）</a:t>
            </a:r>
          </a:p>
          <a:p>
            <a:pPr lvl="0">
              <a:lnSpc>
                <a:spcPct val="90000"/>
              </a:lnSpc>
              <a:buNone/>
            </a:pPr>
            <a:r>
              <a:rPr lang="zh-CN" altLang="en-US" sz="3800" b="1">
                <a:solidFill>
                  <a:srgbClr val="CC3300"/>
                </a:solidFill>
                <a:latin typeface="楷体_GB2312" pitchFamily="49" charset="-122"/>
                <a:ea typeface="楷体_GB2312" pitchFamily="49" charset="-122"/>
              </a:rPr>
              <a:t>     为在流通过程中保护产品、以便运送、增进销售，按一定技术措施而采用容器、材料及辅助物等总体名称。也指为了抵达上述目旳而采用容器、材料及辅助物过程中施加一定技术措施等操作活动。</a:t>
            </a:r>
          </a:p>
          <a:p>
            <a:pPr lvl="0">
              <a:lnSpc>
                <a:spcPct val="90000"/>
              </a:lnSpc>
              <a:buNone/>
            </a:pPr>
            <a:r>
              <a:rPr lang="zh-CN" altLang="en-US" sz="3800" b="1">
                <a:solidFill>
                  <a:srgbClr val="CC3300"/>
                </a:solidFill>
                <a:latin typeface="楷体_GB2312" pitchFamily="49" charset="-122"/>
                <a:ea typeface="楷体_GB2312" pitchFamily="49" charset="-122"/>
              </a:rPr>
              <a:t>    ——摘自《中华人民共和国国标 物流术语》 </a:t>
            </a:r>
          </a:p>
          <a:p>
            <a:pPr lvl="0">
              <a:lnSpc>
                <a:spcPct val="90000"/>
              </a:lnSpc>
              <a:buNone/>
            </a:pPr>
            <a:r>
              <a:rPr lang="zh-CN" altLang="en-US" sz="3800" b="1">
                <a:solidFill>
                  <a:srgbClr val="CC3300"/>
                </a:solidFill>
                <a:latin typeface="楷体_GB2312" pitchFamily="49" charset="-122"/>
                <a:ea typeface="楷体_GB2312" pitchFamily="49" charset="-122"/>
              </a:rPr>
              <a:t>                （GB/T 18354-）</a:t>
            </a:r>
          </a:p>
          <a:p>
            <a:pPr lvl="0">
              <a:lnSpc>
                <a:spcPct val="90000"/>
              </a:lnSpc>
              <a:buNone/>
            </a:pPr>
            <a:endParaRPr lang="zh-CN" altLang="en-US" sz="3800" b="1">
              <a:solidFill>
                <a:srgbClr val="CC3300"/>
              </a:solidFill>
              <a:latin typeface="楷体_GB2312" pitchFamily="49" charset="-122"/>
              <a:ea typeface="楷体_GB2312" pitchFamily="49" charset="-122"/>
            </a:endParaRPr>
          </a:p>
          <a:p>
            <a:pPr lvl="0">
              <a:lnSpc>
                <a:spcPct val="90000"/>
              </a:lnSpc>
              <a:buNone/>
            </a:pPr>
            <a:r>
              <a:rPr lang="zh-CN" altLang="en-US" sz="3800" b="1">
                <a:solidFill>
                  <a:srgbClr val="CC3300"/>
                </a:solidFill>
                <a:latin typeface="楷体_GB2312" pitchFamily="49" charset="-122"/>
                <a:ea typeface="楷体_GB2312" pitchFamily="49" charset="-122"/>
              </a:rPr>
              <a:t>     注:包装单元化是实现物流现代化基础。</a:t>
            </a:r>
          </a:p>
        </p:txBody>
      </p:sp>
      <p:sp>
        <p:nvSpPr>
          <p:cNvPr id="387075"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7076"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7074EC42-3FD5-4BB8-AAB2-498287EA442A}" type="slidenum">
              <a:rPr lang="zh-CN" altLang="en-US" sz="1400"/>
              <a:t>39</a:t>
            </a:fld>
            <a:endParaRPr lang="en-US"/>
          </a:p>
        </p:txBody>
      </p:sp>
      <p:sp>
        <p:nvSpPr>
          <p:cNvPr id="387078" name="TextBox 387077"/>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第39页</a:t>
            </a:r>
          </a:p>
        </p:txBody>
      </p:sp>
    </p:spTree>
  </p:cSld>
  <p:clrMapOvr>
    <a:masterClrMapping/>
  </p:clrMapOvr>
  <p:transition spd="med">
    <p:random/>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8098" name=""/>
          <p:cNvSpPr/>
          <p:nvPr>
            <p:ph type="title" idx="4294967295"/>
          </p:nvPr>
        </p:nvSpPr>
        <p:spPr>
          <a:xfrm>
            <a:off x="914400" y="3810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例：包装容器</a:t>
            </a:r>
            <a:r>
              <a:rPr lang="en-US" altLang="zh-CN" sz="4000" b="1">
                <a:solidFill>
                  <a:srgbClr val="000000"/>
                </a:solidFill>
                <a:latin typeface="楷体_GB2312" pitchFamily="49" charset="-122"/>
                <a:ea typeface="楷体_GB2312" pitchFamily="49" charset="-122"/>
              </a:rPr>
              <a:t>——</a:t>
            </a:r>
            <a:r>
              <a:rPr lang="zh-CN" altLang="en-US" sz="4000" b="1">
                <a:solidFill>
                  <a:srgbClr val="000000"/>
                </a:solidFill>
                <a:latin typeface="楷体_GB2312" pitchFamily="49" charset="-122"/>
                <a:ea typeface="楷体_GB2312" pitchFamily="49" charset="-122"/>
              </a:rPr>
              <a:t>集装箱</a:t>
            </a:r>
          </a:p>
        </p:txBody>
      </p:sp>
      <p:pic>
        <p:nvPicPr>
          <p:cNvPr id="388099" name=""/>
          <p:cNvPicPr/>
          <p:nvPr/>
        </p:nvPicPr>
        <p:blipFill>
          <a:blip r:embed="rId2"/>
          <a:stretch>
            <a:fillRect/>
          </a:stretch>
        </p:blipFill>
        <p:spPr>
          <a:xfrm>
            <a:off x="457200" y="1524000"/>
            <a:ext cx="7779723" cy="4691259"/>
          </a:xfrm>
          <a:prstGeom prst="rect">
            <a:avLst/>
          </a:prstGeom>
          <a:noFill/>
          <a:ln>
            <a:noFill/>
            <a:miter lim="800000"/>
          </a:ln>
          <a:effectLst/>
        </p:spPr>
      </p:pic>
      <p:sp>
        <p:nvSpPr>
          <p:cNvPr id="388100"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8101"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266D269C-6A2C-478D-A618-01D31EFDB20E}" type="slidenum">
              <a:rPr lang="zh-CN" altLang="en-US" sz="1400"/>
              <a:t>40</a:t>
            </a:fld>
            <a:endParaRPr lang="en-US"/>
          </a:p>
        </p:txBody>
      </p:sp>
      <p:sp>
        <p:nvSpPr>
          <p:cNvPr id="388103" name="TextBox 388102"/>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第40页</a:t>
            </a:r>
          </a:p>
        </p:txBody>
      </p:sp>
    </p:spTree>
  </p:cSld>
  <p:clrMapOvr>
    <a:masterClrMapping/>
  </p:clrMapOvr>
  <p:transition spd="med">
    <p:random/>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22" name=""/>
          <p:cNvSpPr/>
          <p:nvPr>
            <p:ph type="body" idx="4294967295"/>
          </p:nvPr>
        </p:nvSpPr>
        <p:spPr>
          <a:xfrm>
            <a:off x="838200" y="17526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lnSpc>
                <a:spcPct val="90000"/>
              </a:lnSpc>
              <a:buNone/>
            </a:pPr>
            <a:r>
              <a:rPr lang="zh-CN" altLang="en-US" sz="3600" b="1">
                <a:solidFill>
                  <a:srgbClr val="CC3300"/>
                </a:solidFill>
                <a:latin typeface="楷体_GB2312" pitchFamily="49" charset="-122"/>
                <a:ea typeface="楷体_GB2312" pitchFamily="49" charset="-122"/>
              </a:rPr>
              <a:t>流通加工（distribution processing）</a:t>
            </a:r>
          </a:p>
          <a:p>
            <a:pPr lvl="0">
              <a:lnSpc>
                <a:spcPct val="90000"/>
              </a:lnSpc>
              <a:buNone/>
            </a:pPr>
            <a:r>
              <a:rPr lang="zh-CN" altLang="en-US" sz="3600" b="1">
                <a:solidFill>
                  <a:srgbClr val="CC3300"/>
                </a:solidFill>
                <a:latin typeface="楷体_GB2312" pitchFamily="49" charset="-122"/>
                <a:ea typeface="楷体_GB2312" pitchFamily="49" charset="-122"/>
              </a:rPr>
              <a:t>      物品在从生产地到使用地过程中，根据需要施加包装、分割、计量、分拣、刷标志、拴标签、组装等简朴作业总称。</a:t>
            </a:r>
          </a:p>
          <a:p>
            <a:pPr lvl="0">
              <a:lnSpc>
                <a:spcPct val="90000"/>
              </a:lnSpc>
              <a:buNone/>
            </a:pPr>
            <a:r>
              <a:rPr lang="zh-CN" altLang="en-US" sz="3600" b="1">
                <a:solidFill>
                  <a:srgbClr val="CC3300"/>
                </a:solidFill>
                <a:latin typeface="楷体_GB2312" pitchFamily="49" charset="-122"/>
                <a:ea typeface="楷体_GB2312" pitchFamily="49" charset="-122"/>
              </a:rPr>
              <a:t>    ——摘自《中华人民共和国国标 物流术语》 </a:t>
            </a:r>
          </a:p>
          <a:p>
            <a:pPr lvl="0">
              <a:lnSpc>
                <a:spcPct val="90000"/>
              </a:lnSpc>
              <a:buNone/>
            </a:pPr>
            <a:r>
              <a:rPr lang="zh-CN" altLang="en-US" sz="3600" b="1">
                <a:solidFill>
                  <a:srgbClr val="CC3300"/>
                </a:solidFill>
                <a:latin typeface="楷体_GB2312" pitchFamily="49" charset="-122"/>
                <a:ea typeface="楷体_GB2312" pitchFamily="49" charset="-122"/>
              </a:rPr>
              <a:t>                            （GB/T 18354-）</a:t>
            </a:r>
          </a:p>
        </p:txBody>
      </p:sp>
      <p:sp>
        <p:nvSpPr>
          <p:cNvPr id="389123"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endParaRPr lang="zh-CN" altLang="en-US" b="1">
              <a:latin typeface="楷体_GB2312" pitchFamily="49" charset="-122"/>
              <a:ea typeface="楷体_GB2312" pitchFamily="49" charset="-122"/>
            </a:endParaRPr>
          </a:p>
        </p:txBody>
      </p:sp>
      <p:sp>
        <p:nvSpPr>
          <p:cNvPr id="389124"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89125"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7B2D7DAE-F12C-4D56-8575-E35240E087EC}" type="slidenum">
              <a:rPr lang="zh-CN" altLang="en-US" sz="1400"/>
              <a:t>41</a:t>
            </a:fld>
            <a:endParaRPr lang="en-US"/>
          </a:p>
        </p:txBody>
      </p:sp>
      <p:sp>
        <p:nvSpPr>
          <p:cNvPr id="389127" name="TextBox 389126"/>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第41页</a:t>
            </a:r>
          </a:p>
        </p:txBody>
      </p:sp>
    </p:spTree>
  </p:cSld>
  <p:clrMapOvr>
    <a:masterClrMapping/>
  </p:clrMapOvr>
  <p:transition spd="med">
    <p:random/>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0146"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r>
              <a:rPr lang="zh-CN" altLang="en-US" sz="4000" b="1">
                <a:solidFill>
                  <a:srgbClr val="000000"/>
                </a:solidFill>
                <a:latin typeface="楷体_GB2312" pitchFamily="49" charset="-122"/>
                <a:ea typeface="楷体_GB2312" pitchFamily="49" charset="-122"/>
              </a:rPr>
              <a:t>例：分拣作业</a:t>
            </a:r>
          </a:p>
        </p:txBody>
      </p:sp>
      <p:pic>
        <p:nvPicPr>
          <p:cNvPr id="390147" name=""/>
          <p:cNvPicPr/>
          <p:nvPr/>
        </p:nvPicPr>
        <p:blipFill>
          <a:blip r:embed="rId2"/>
          <a:stretch>
            <a:fillRect/>
          </a:stretch>
        </p:blipFill>
        <p:spPr>
          <a:xfrm>
            <a:off x="457200" y="1524000"/>
            <a:ext cx="7599290" cy="4671013"/>
          </a:xfrm>
          <a:prstGeom prst="rect">
            <a:avLst/>
          </a:prstGeom>
          <a:noFill/>
          <a:ln>
            <a:noFill/>
            <a:miter lim="800000"/>
          </a:ln>
          <a:effectLst/>
        </p:spPr>
      </p:pic>
      <p:sp>
        <p:nvSpPr>
          <p:cNvPr id="39014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9014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022A9745-2CCB-4885-A7A9-EADBD39B1A00}" type="slidenum">
              <a:rPr lang="zh-CN" altLang="en-US" sz="1400"/>
              <a:t>42</a:t>
            </a:fld>
            <a:endParaRPr lang="en-US"/>
          </a:p>
        </p:txBody>
      </p:sp>
      <p:sp>
        <p:nvSpPr>
          <p:cNvPr id="390151" name="TextBox 39015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第42页</a:t>
            </a:r>
          </a:p>
        </p:txBody>
      </p:sp>
    </p:spTree>
  </p:cSld>
  <p:clrMapOvr>
    <a:masterClrMapping/>
  </p:clrMapOvr>
  <p:transition spd="med">
    <p:random/>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1170"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None/>
            </a:pPr>
            <a:r>
              <a:rPr lang="zh-CN" altLang="en-US" sz="3600" b="1">
                <a:solidFill>
                  <a:srgbClr val="CC3300"/>
                </a:solidFill>
                <a:latin typeface="楷体_GB2312" pitchFamily="49" charset="-122"/>
                <a:ea typeface="楷体_GB2312" pitchFamily="49" charset="-122"/>
              </a:rPr>
              <a:t>物流信息处理（logistics information management）</a:t>
            </a:r>
          </a:p>
          <a:p>
            <a:pPr lvl="0">
              <a:buNone/>
            </a:pPr>
            <a:r>
              <a:rPr lang="zh-CN" altLang="en-US" sz="3600" b="1">
                <a:solidFill>
                  <a:srgbClr val="CC3300"/>
                </a:solidFill>
                <a:latin typeface="楷体_GB2312" pitchFamily="49" charset="-122"/>
                <a:ea typeface="楷体_GB2312" pitchFamily="49" charset="-122"/>
              </a:rPr>
              <a:t>     对于反应物流多种活动内容知识、资料、图象、数据、文献等进行搜集、整顿、储存、加工、传播和服务活动。</a:t>
            </a:r>
          </a:p>
        </p:txBody>
      </p:sp>
      <p:pic>
        <p:nvPicPr>
          <p:cNvPr id="391171" name=""/>
          <p:cNvPicPr/>
          <p:nvPr/>
        </p:nvPicPr>
        <p:blipFill>
          <a:blip r:embed="rId2"/>
          <a:stretch>
            <a:fillRect/>
          </a:stretch>
        </p:blipFill>
        <p:spPr>
          <a:xfrm>
            <a:off x="7010400" y="5634038"/>
            <a:ext cx="1828800" cy="1223962"/>
          </a:xfrm>
          <a:prstGeom prst="rect">
            <a:avLst/>
          </a:prstGeom>
          <a:noFill/>
          <a:ln>
            <a:miter lim="800000"/>
          </a:ln>
        </p:spPr>
      </p:pic>
      <p:sp>
        <p:nvSpPr>
          <p:cNvPr id="391172" name=""/>
          <p:cNvSpPr/>
          <p:nvPr>
            <p:ph type="title" idx="4294967295"/>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endParaRPr lang="zh-CN" altLang="en-US" b="1">
              <a:latin typeface="楷体_GB2312" pitchFamily="49" charset="-122"/>
              <a:ea typeface="楷体_GB2312" pitchFamily="49" charset="-122"/>
            </a:endParaRPr>
          </a:p>
        </p:txBody>
      </p:sp>
      <p:sp>
        <p:nvSpPr>
          <p:cNvPr id="391173"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91174"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DBFC4FA2-8066-479B-8326-E7A807BCA52F}" type="slidenum">
              <a:rPr lang="zh-CN" altLang="en-US" sz="1400"/>
              <a:t>43</a:t>
            </a:fld>
            <a:endParaRPr lang="en-US"/>
          </a:p>
        </p:txBody>
      </p:sp>
      <p:sp>
        <p:nvSpPr>
          <p:cNvPr id="391176" name="TextBox 391175"/>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第43页</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additive="base">
                                        <p:cTn id="6" dur="1" fill="hold">
                                          <p:stCondLst>
                                            <p:cond delay="0"/>
                                          </p:stCondLst>
                                        </p:cTn>
                                        <p:tgtEl>
                                          <p:spTgt spid="391171"/>
                                        </p:tgtEl>
                                        <p:attrNameLst>
                                          <p:attrName>style.visibility</p:attrName>
                                        </p:attrNameLst>
                                      </p:cBhvr>
                                      <p:to>
                                        <p:strVal val="visible"/>
                                      </p:to>
                                    </p:set>
                                    <p:animEffect transition="in" filter="blinds(horizontal)">
                                      <p:cBhvr additive="base">
                                        <p:cTn id="7" dur="500"/>
                                        <p:tgtEl>
                                          <p:spTgt spid="391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9251" name=""/>
          <p:cNvSpPr/>
          <p:nvPr>
            <p:ph type="subTitle" idx="1"/>
          </p:nvPr>
        </p:nvSpPr>
        <p:spPr>
          <a:xfrm>
            <a:off x="1187450" y="2565400"/>
            <a:ext cx="6400800" cy="1752600"/>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en-US" altLang="en-US" sz="3200" b="0" i="0" u="none" baseline="0">
                <a:solidFill>
                  <a:schemeClr val="tx1"/>
                </a:solidFill>
                <a:latin typeface="Arial"/>
                <a:ea typeface="宋体" charset="-122"/>
              </a:defRPr>
            </a:lvl1pPr>
            <a:lvl2pPr marL="457200" indent="0" algn="ctr" defTabSz="914400" rtl="0" eaLnBrk="1" fontAlgn="base" hangingPunct="1">
              <a:lnSpc>
                <a:spcPct val="100000"/>
              </a:lnSpc>
              <a:spcBef>
                <a:spcPct val="20000"/>
              </a:spcBef>
              <a:spcAft>
                <a:spcPct val="0"/>
              </a:spcAft>
              <a:buClrTx/>
              <a:buSzTx/>
              <a:buFontTx/>
              <a:buNone/>
              <a:defRPr kumimoji="0" lang="en-US" altLang="en-US" sz="2800" b="0" i="0" u="none" baseline="0">
                <a:solidFill>
                  <a:schemeClr val="tx1"/>
                </a:solidFill>
                <a:latin typeface="Arial"/>
                <a:ea typeface="宋体" charset="-122"/>
              </a:defRPr>
            </a:lvl2pPr>
            <a:lvl3pPr marL="914400" indent="0" algn="ctr" defTabSz="914400" rtl="0" eaLnBrk="1" fontAlgn="base" hangingPunct="1">
              <a:lnSpc>
                <a:spcPct val="100000"/>
              </a:lnSpc>
              <a:spcBef>
                <a:spcPct val="20000"/>
              </a:spcBef>
              <a:spcAft>
                <a:spcPct val="0"/>
              </a:spcAft>
              <a:buClrTx/>
              <a:buSzTx/>
              <a:buFontTx/>
              <a:buNone/>
              <a:defRPr kumimoji="0" lang="en-US" altLang="en-US" sz="2400" b="0" i="0" u="none" baseline="0">
                <a:solidFill>
                  <a:schemeClr val="tx1"/>
                </a:solidFill>
                <a:latin typeface="Arial"/>
                <a:ea typeface="宋体" charset="-122"/>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4pPr>
            <a:lvl5pPr marL="18288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ea typeface="宋体" charset="-122"/>
              </a:defRPr>
            </a:lvl5pPr>
          </a:lstStyle>
          <a:p>
            <a:pPr lvl="0" algn="l"/>
            <a:r>
              <a:rPr lang="zh-CN" altLang="en-US" sz="4800" b="1">
                <a:solidFill>
                  <a:srgbClr val="FF0000"/>
                </a:solidFill>
                <a:latin typeface="楷体_GB2312" pitchFamily="49" charset="-122"/>
                <a:ea typeface="楷体_GB2312" pitchFamily="49" charset="-122"/>
              </a:rPr>
              <a:t>  物流学说与热点问题</a:t>
            </a:r>
          </a:p>
          <a:p>
            <a:pPr lvl="0" algn="l"/>
            <a:endParaRPr lang="zh-CN" altLang="en-US" sz="4800" b="1">
              <a:solidFill>
                <a:srgbClr val="FF0000"/>
              </a:solidFill>
              <a:latin typeface="楷体_GB2312" pitchFamily="49" charset="-122"/>
              <a:ea typeface="楷体_GB2312" pitchFamily="49" charset="-122"/>
            </a:endParaRPr>
          </a:p>
        </p:txBody>
      </p:sp>
      <p:sp>
        <p:nvSpPr>
          <p:cNvPr id="309252"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309253"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70F66FDA-7797-4AA4-9504-ECCD0ECEE7B1}" type="slidenum">
              <a:rPr lang="zh-CN" altLang="en-US" sz="1400"/>
              <a:t>44</a:t>
            </a:fld>
            <a:endParaRPr lang="en-US"/>
          </a:p>
        </p:txBody>
      </p:sp>
      <p:sp>
        <p:nvSpPr>
          <p:cNvPr id="309255" name="TextBox 309254"/>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第44页</a:t>
            </a: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7506" name=""/>
          <p:cNvSpPr/>
          <p:nvPr>
            <p:ph type="title" idx="4294967295"/>
          </p:nvPr>
        </p:nvSpPr>
        <p:spPr>
          <a:xfrm>
            <a:off x="468312" y="188912"/>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latin typeface="Arial"/>
                <a:ea typeface="宋体" charset="-122"/>
              </a:defRPr>
            </a:lvl1pPr>
          </a:lstStyle>
          <a:p>
            <a:pPr lvl="0" algn="l"/>
            <a:r>
              <a:rPr lang="zh-CN" altLang="en-US" b="1">
                <a:solidFill>
                  <a:srgbClr val="800000"/>
                </a:solidFill>
                <a:latin typeface="楷体_GB2312" pitchFamily="49" charset="-122"/>
                <a:ea typeface="楷体_GB2312" pitchFamily="49" charset="-122"/>
              </a:rPr>
              <a:t>一、物流八次价值发现</a:t>
            </a:r>
          </a:p>
        </p:txBody>
      </p:sp>
      <p:sp>
        <p:nvSpPr>
          <p:cNvPr id="277507" name=""/>
          <p:cNvSpPr/>
          <p:nvPr>
            <p:ph type="body" idx="4294967295"/>
          </p:nvPr>
        </p:nvSpPr>
        <p:spPr>
          <a:xfrm>
            <a:off x="457200" y="1676400"/>
            <a:ext cx="7769225" cy="48482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en-US" altLang="en-US" sz="3200" b="0" i="0" u="none" baseline="0">
                <a:solidFill>
                  <a:schemeClr val="tx1"/>
                </a:solidFill>
                <a:latin typeface="Arial"/>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ea typeface="宋体" charset="-122"/>
              </a:defRPr>
            </a:lvl5pPr>
          </a:lstStyle>
          <a:p>
            <a:pPr lvl="0">
              <a:buBlip>
                <a:blip r:embed="rId2"/>
              </a:buBlip>
            </a:pPr>
            <a:r>
              <a:rPr lang="zh-CN" altLang="en-US" b="1">
                <a:solidFill>
                  <a:srgbClr val="FF0000"/>
                </a:solidFill>
                <a:latin typeface="楷体_GB2312" pitchFamily="49" charset="-122"/>
                <a:ea typeface="楷体_GB2312" pitchFamily="49" charset="-122"/>
              </a:rPr>
              <a:t>第一次：物流系统功能价值发现</a:t>
            </a:r>
          </a:p>
          <a:p>
            <a:pPr lvl="0">
              <a:buBlip>
                <a:blip r:embed="rId2"/>
              </a:buBlip>
            </a:pPr>
            <a:r>
              <a:rPr lang="zh-CN" altLang="en-US" b="1">
                <a:solidFill>
                  <a:srgbClr val="FF0000"/>
                </a:solidFill>
                <a:latin typeface="楷体_GB2312" pitchFamily="49" charset="-122"/>
                <a:ea typeface="楷体_GB2312" pitchFamily="49" charset="-122"/>
              </a:rPr>
              <a:t>时间：二次大战期间</a:t>
            </a:r>
          </a:p>
          <a:p>
            <a:pPr lvl="0">
              <a:buBlip>
                <a:blip r:embed="rId2"/>
              </a:buBlip>
            </a:pPr>
            <a:r>
              <a:rPr lang="zh-CN" altLang="en-US" b="1">
                <a:solidFill>
                  <a:srgbClr val="FF0000"/>
                </a:solidFill>
                <a:latin typeface="楷体_GB2312" pitchFamily="49" charset="-122"/>
                <a:ea typeface="楷体_GB2312" pitchFamily="49" charset="-122"/>
              </a:rPr>
              <a:t>特性：发现单元化、集装化对于物流系统具有巨大价值。</a:t>
            </a:r>
          </a:p>
          <a:p>
            <a:pPr lvl="0">
              <a:buBlip>
                <a:blip r:embed="rId2"/>
              </a:buBlip>
            </a:pPr>
            <a:endParaRPr lang="zh-CN" altLang="en-US" b="1">
              <a:solidFill>
                <a:srgbClr val="FF0000"/>
              </a:solidFill>
              <a:latin typeface="楷体_GB2312" pitchFamily="49" charset="-122"/>
              <a:ea typeface="楷体_GB2312" pitchFamily="49" charset="-122"/>
            </a:endParaRPr>
          </a:p>
          <a:p>
            <a:pPr lvl="0">
              <a:buBlip>
                <a:blip r:embed="rId2"/>
              </a:buBlip>
            </a:pPr>
            <a:r>
              <a:rPr lang="zh-CN" altLang="en-US" b="1">
                <a:solidFill>
                  <a:srgbClr val="FF0000"/>
                </a:solidFill>
                <a:latin typeface="楷体_GB2312" pitchFamily="49" charset="-122"/>
                <a:ea typeface="楷体_GB2312" pitchFamily="49" charset="-122"/>
              </a:rPr>
              <a:t>第二次：物流经济活动价值发现</a:t>
            </a:r>
          </a:p>
          <a:p>
            <a:pPr lvl="0">
              <a:buBlip>
                <a:blip r:embed="rId2"/>
              </a:buBlip>
            </a:pPr>
            <a:r>
              <a:rPr lang="zh-CN" altLang="en-US" b="1">
                <a:solidFill>
                  <a:srgbClr val="FF0000"/>
                </a:solidFill>
                <a:latin typeface="楷体_GB2312" pitchFamily="49" charset="-122"/>
                <a:ea typeface="楷体_GB2312" pitchFamily="49" charset="-122"/>
              </a:rPr>
              <a:t>时间：二次大战后来</a:t>
            </a:r>
          </a:p>
          <a:p>
            <a:pPr lvl="0">
              <a:buBlip>
                <a:blip r:embed="rId2"/>
              </a:buBlip>
            </a:pPr>
            <a:r>
              <a:rPr lang="zh-CN" altLang="en-US" b="1">
                <a:solidFill>
                  <a:srgbClr val="FF0000"/>
                </a:solidFill>
                <a:latin typeface="楷体_GB2312" pitchFamily="49" charset="-122"/>
                <a:ea typeface="楷体_GB2312" pitchFamily="49" charset="-122"/>
              </a:rPr>
              <a:t>特性：发现“物流”不仅具有重要军事价值，并且具有经济活动价值。</a:t>
            </a:r>
          </a:p>
        </p:txBody>
      </p:sp>
      <p:sp>
        <p:nvSpPr>
          <p:cNvPr id="277508" name="Date Placeholder 3"/>
          <p:cNvSpPr>
            <a:spLocks noGrp="1"/>
          </p:cNvSpPr>
          <p:nvPr>
            <p:ph type="dt" sz="half"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endParaRPr lang="en-US" altLang="zh-CN" sz="1400"/>
          </a:p>
        </p:txBody>
      </p:sp>
      <p:sp>
        <p:nvSpPr>
          <p:cNvPr id="277509" name="Slide Number Placeholder 5"/>
          <p:cNvSpPr>
            <a:spLocks noGrp="1"/>
          </p:cNvSpPr>
          <p:nvPr>
            <p:ph type="sldNum" sz="quarter" idx="4294967295"/>
          </p:nvPr>
        </p:nvSpPr>
        <p:spPr>
          <a:xfrm flipH="1">
            <a:off x="0" y="0"/>
            <a:ext cx="0" cy="0"/>
          </a:xfrm>
        </p:spPr>
        <p:txBody>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lvl="0" algn="r"/>
            <a:fld id="{0E5425D0-C86A-474A-8C62-98D1410D0A5F}" type="slidenum">
              <a:rPr lang="zh-CN" altLang="en-US" sz="1400"/>
              <a:t>45</a:t>
            </a:fld>
            <a:endParaRPr lang="en-US"/>
          </a:p>
        </p:txBody>
      </p:sp>
      <p:sp>
        <p:nvSpPr>
          <p:cNvPr id="277511" name="TextBox 277510"/>
          <p:cNvSpPr txBox="1"/>
          <p:nvPr/>
        </p:nvSpPr>
        <p:spPr>
          <a:xfrm>
            <a:off x="8064000" y="6498000"/>
            <a:ext cx="720000" cy="108000"/>
          </a:xfrm>
          <a:prstGeom prst="rect">
            <a:avLst/>
          </a:prstGeom>
          <a:noFill/>
        </p:spPr>
        <p:txBody>
          <a:bodyPr wrap="none">
            <a:spAutoFit/>
          </a:bodyPr>
          <a:lstStyle>
            <a:defPPr algn="l" rtl="0" eaLnBrk="1" hangingPunct="1">
              <a:defRPr kumimoji="1" lang="en-US" sz="4800">
                <a:latin typeface="Times New Roman" pitchFamily="18" charset="0"/>
                <a:ea typeface="Arial"/>
              </a:defRPr>
            </a:defPPr>
            <a:lvl1pPr marL="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defRPr sz="1005"/>
            </a:pPr>
            <a:r>
              <a:t>第45页</a:t>
            </a:r>
          </a:p>
        </p:txBody>
      </p:sp>
    </p:spTree>
  </p:cSld>
  <p:clrMapOvr>
    <a:masterClrMapping/>
  </p:clrMapOvr>
  <p:transition spd="med">
    <p:random/>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https://d.book118.com/846220121111010040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charset="-122"/>
        <a:cs typeface="Arial"/>
      </a:majorFont>
      <a:minorFont>
        <a:latin typeface="Arial"/>
        <a:ea typeface="宋体"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275</Paragraphs>
  <Slides>46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46</vt:i4>
      </vt:variant>
    </vt:vector>
  </HeadingPairs>
  <TitlesOfParts>
    <vt:vector baseType="lpstr" size="54">
      <vt:lpstr>Arial</vt:lpstr>
      <vt:lpstr>Calibri</vt:lpstr>
      <vt:lpstr>宋体</vt:lpstr>
      <vt:lpstr>楷体_GB2312</vt:lpstr>
      <vt:lpstr>Times New Roman</vt:lpstr>
      <vt:lpstr>Wingdings</vt:lpstr>
      <vt:lpstr>仿宋_GB2312</vt:lpstr>
      <vt:lpstr>Office Theme</vt:lpstr>
      <vt:lpstr>物流概论 </vt:lpstr>
      <vt:lpstr>PowerPoint Presentation</vt:lpstr>
      <vt:lpstr>课程内容</vt:lpstr>
      <vt:lpstr>学习措施</vt:lpstr>
      <vt:lpstr>物流概念、历史和理论</vt:lpstr>
      <vt:lpstr>物流概念</vt:lpstr>
      <vt:lpstr>物流是什么？？</vt:lpstr>
      <vt:lpstr>简朴例子反应了最实际物流：</vt:lpstr>
      <vt:lpstr>例：生产企业物流过程</vt:lpstr>
      <vt:lpstr>   物流概念（P3-6）</vt:lpstr>
      <vt:lpstr>如下活动与否为物流活动？</vt:lpstr>
      <vt:lpstr>如下活动与否为物流活动？</vt:lpstr>
      <vt:lpstr>美国物流管理协会</vt:lpstr>
      <vt:lpstr>日本行政管理厅记录审议会</vt:lpstr>
      <vt:lpstr>英国约翰·盖特纳</vt:lpstr>
      <vt:lpstr>物流术语国标</vt:lpstr>
      <vt:lpstr>结论:</vt:lpstr>
      <vt:lpstr>物流作用 </vt:lpstr>
      <vt:lpstr>物流价值</vt:lpstr>
      <vt:lpstr>物流活动双重性</vt:lpstr>
      <vt:lpstr>物流科学发展历史</vt:lpstr>
      <vt:lpstr>现代物流概念产生</vt:lpstr>
      <vt:lpstr>物流概念产生和发展</vt:lpstr>
      <vt:lpstr>    美国物流管理协会名称变化</vt:lpstr>
      <vt:lpstr>PowerPoint Presentation</vt:lpstr>
      <vt:lpstr>物流发展趋势</vt:lpstr>
      <vt:lpstr>PowerPoint Presentation</vt:lpstr>
      <vt:lpstr>物流活动构成</vt:lpstr>
      <vt:lpstr>PowerPoint Presentation</vt:lpstr>
      <vt:lpstr>PowerPoint Presentation</vt:lpstr>
      <vt:lpstr>例：储存装置</vt:lpstr>
      <vt:lpstr>例：储存设施内部</vt:lpstr>
      <vt:lpstr>PowerPoint Presentation</vt:lpstr>
      <vt:lpstr>例：巷道堆垛机</vt:lpstr>
      <vt:lpstr>PowerPoint Presentation</vt:lpstr>
      <vt:lpstr>例：链式搬运装置</vt:lpstr>
      <vt:lpstr>例：轨道式搬运车</vt:lpstr>
      <vt:lpstr>例：自动搬运车</vt:lpstr>
      <vt:lpstr>PowerPoint Presentation</vt:lpstr>
      <vt:lpstr>例：包装容器——集装箱</vt:lpstr>
      <vt:lpstr>PowerPoint Presentation</vt:lpstr>
      <vt:lpstr>例：分拣作业</vt:lpstr>
      <vt:lpstr>PowerPoint Presentation</vt:lpstr>
      <vt:lpstr>PowerPoint Presentation</vt:lpstr>
      <vt:lpstr>一、物流八次价值发现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2024-09-06T18:54:41.437</cp:lastPrinted>
  <dcterms:created xsi:type="dcterms:W3CDTF">2024-09-06T10:54:41Z</dcterms:created>
  <dcterms:modified xsi:type="dcterms:W3CDTF">2024-09-06T10:54:43Z</dcterms:modified>
</cp:coreProperties>
</file>