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BACC5CA-B4F4-4E25-AAD7-8613F6AA4E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F1A42F-E7A3-46CC-8183-94A0B089AD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29901E8-3E57-47A3-B220-F4F35A56D0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3D3EE6-9836-455B-863E-198DD47E46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E7A1AE9-EE37-4807-93E3-7728C50F13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DE28B5-9222-4D4B-8A96-ABBE6D09CA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C9A2919-8D0F-45E5-9B6E-1044BB486AA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6F98EC-BB22-4228-AB3A-A3F7E7C274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6F8596-F5AB-43A7-9D21-39809B8F28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EAAE1D-3E67-4B31-BFF9-B1D53DFF3C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6AC519-4409-472B-9E3F-F0A2717315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6221030144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化学品管理的风险识别与储存库房设备要求规范</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化学品管理概述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风险识别与评估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储存库房选址与设计</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设备要求规范</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操作管理与培训</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应急处理与事故报告</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化学品管理概述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38" r="3253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481" r="3248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化学品是指具有特定化学组成和性质的物质，包括固体、液体、气体以及混合物等。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化学品定义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根据化学品的性质、用途和危险性等因素，可将其分为易燃、易爆、有毒、有害、腐蚀性等类别。</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化学品分类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化学品定义与分类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579" b="2579"/>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化学品管理重要性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保障人类健康和环境安全</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通过对化学品的严格管理，可以减少或避免化学品对人类健康和环境造成的危害。</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促进企业可持续发展</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合理的化学品管理可以降低企业运营成本、提高生产效率，同时减少环境污染和资源浪费，有利于企业可持续发展。</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履行国际公约和法律义务</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加强化学品管理是履行国际公约和法律义务的必要手段，有助于提高国家的国际形象和地位。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联合国《关于在国际贸易中对某些危险化学品和农药采用事先知情同意程序的鹿特丹公约》、《关于持久性有机污染物的斯德哥尔摩公约》等。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国际法规</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《危险化学品安全管理条例》、《易制毒化学品管理条例》、《农药管理条例》等。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国家法规</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如《危险化学品储存通则》、《化学品分类和标签规范》等。这些标准为企业提供了化学品管理的具体操作指南和技术要求。</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行业标准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相关法规与标准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风险识别与评估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危险源辨识法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通过对化学品生产、储存、运输等环节中的危险源进行辨识，识别潜在的风险点。</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物质性质分析法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通过分析化学品的物理性质、化学性质、毒性等，识别其潜在的危险性。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事故树分析法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利用事故树模型，对化学品可能引发的事故进行逻辑分析，识别事故发生的条件和概率。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52684" y="4814330"/>
            <a:ext cx="2447925" cy="45720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危险源辨识</a:t>
            </a:r>
          </a:p>
        </p:txBody>
      </p:sp>
      <p:grpSp>
        <p:nvGrpSpPr>
          <p:cNvPr id="3" name="Group 3"/>
          <p:cNvGrpSpPr/>
          <p:nvPr/>
        </p:nvGrpSpPr>
        <p:grpSpPr>
          <a:xfrm>
            <a:off x="1341364" y="3161470"/>
            <a:ext cx="9743254" cy="1324183"/>
            <a:chOff x="1341364" y="3161470"/>
            <a:chExt cx="9743254" cy="1324183"/>
          </a:xfrm>
        </p:grpSpPr>
        <p:sp>
          <p:nvSpPr>
            <p:cNvPr id="4" name="Freeform 4"/>
            <p:cNvSpPr/>
            <p:nvPr/>
          </p:nvSpPr>
          <p:spPr>
            <a:xfrm>
              <a:off x="1341364" y="3161470"/>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V="1">
              <a:off x="3379103" y="3161470"/>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412930" y="3161470"/>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9470091" y="3161470"/>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flipV="1">
              <a:off x="7450670" y="3161470"/>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465154" y="3284629"/>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498977" y="3284629"/>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09454" y="2459941"/>
            <a:ext cx="1858905" cy="43574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109454" y="1792626"/>
            <a:ext cx="1858905" cy="624786"/>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536718" y="3284629"/>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593880" y="3284629"/>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74457" y="3284629"/>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181019" y="2459941"/>
            <a:ext cx="1858905" cy="43574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81019" y="1792626"/>
            <a:ext cx="1858905" cy="624786"/>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520164" y="3464617"/>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01</a:t>
            </a:r>
          </a:p>
        </p:txBody>
      </p:sp>
      <p:sp>
        <p:nvSpPr>
          <p:cNvPr id="19" name="TextBox 19"/>
          <p:cNvSpPr txBox="1"/>
          <p:nvPr/>
        </p:nvSpPr>
        <p:spPr>
          <a:xfrm>
            <a:off x="3553987" y="3464617"/>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02</a:t>
            </a:r>
          </a:p>
        </p:txBody>
      </p:sp>
      <p:sp>
        <p:nvSpPr>
          <p:cNvPr id="20" name="TextBox 20"/>
          <p:cNvSpPr txBox="1"/>
          <p:nvPr/>
        </p:nvSpPr>
        <p:spPr>
          <a:xfrm>
            <a:off x="5591728" y="3464617"/>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03</a:t>
            </a:r>
          </a:p>
        </p:txBody>
      </p:sp>
      <p:sp>
        <p:nvSpPr>
          <p:cNvPr id="21" name="TextBox 21"/>
          <p:cNvSpPr txBox="1"/>
          <p:nvPr/>
        </p:nvSpPr>
        <p:spPr>
          <a:xfrm>
            <a:off x="7629467" y="3464617"/>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04</a:t>
            </a:r>
          </a:p>
        </p:txBody>
      </p:sp>
      <p:sp>
        <p:nvSpPr>
          <p:cNvPr id="22" name="TextBox 22"/>
          <p:cNvSpPr txBox="1"/>
          <p:nvPr/>
        </p:nvSpPr>
        <p:spPr>
          <a:xfrm>
            <a:off x="9648889" y="3464617"/>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05</a:t>
            </a:r>
          </a:p>
        </p:txBody>
      </p:sp>
      <p:sp>
        <p:nvSpPr>
          <p:cNvPr id="23" name="TextBox 23"/>
          <p:cNvSpPr txBox="1"/>
          <p:nvPr/>
        </p:nvSpPr>
        <p:spPr>
          <a:xfrm>
            <a:off x="962095" y="5089149"/>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Microsoft Yahei"/>
                <a:ea typeface="Microsoft Yahei"/>
                <a:cs typeface="Microsoft Yahei"/>
              </a:rPr>
              <a:t>明确风险评估的对象和目的，确定评估的范围和重点。</a:t>
            </a:r>
          </a:p>
        </p:txBody>
      </p:sp>
      <p:sp>
        <p:nvSpPr>
          <p:cNvPr id="24" name="TextBox 24"/>
          <p:cNvSpPr txBox="1"/>
          <p:nvPr/>
        </p:nvSpPr>
        <p:spPr>
          <a:xfrm>
            <a:off x="2995918" y="1570795"/>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Microsoft Yahei"/>
                <a:ea typeface="Microsoft Yahei"/>
                <a:cs typeface="Microsoft Yahei"/>
              </a:rPr>
              <a:t>收集与评估目标相关的化学品资料、事故案例、法规标准等。</a:t>
            </a:r>
          </a:p>
        </p:txBody>
      </p:sp>
      <p:sp>
        <p:nvSpPr>
          <p:cNvPr id="25" name="TextBox 25"/>
          <p:cNvSpPr txBox="1"/>
          <p:nvPr/>
        </p:nvSpPr>
        <p:spPr>
          <a:xfrm>
            <a:off x="7071398" y="1571051"/>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Microsoft Yahei"/>
                <a:ea typeface="Microsoft Yahei"/>
                <a:cs typeface="Microsoft Yahei"/>
              </a:rPr>
              <a:t>采用适当的方法和工具，对识别出的风险进行评估，确定风险等级。</a:t>
            </a:r>
          </a:p>
        </p:txBody>
      </p:sp>
      <p:sp>
        <p:nvSpPr>
          <p:cNvPr id="26" name="TextBox 26"/>
          <p:cNvSpPr txBox="1"/>
          <p:nvPr/>
        </p:nvSpPr>
        <p:spPr>
          <a:xfrm>
            <a:off x="5033659" y="5089149"/>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Microsoft Yahei"/>
                <a:ea typeface="Microsoft Yahei"/>
                <a:cs typeface="Microsoft Yahei"/>
              </a:rPr>
              <a:t>对化学品生产、储存、运输等环节中的危险源进行辨识和分析。</a:t>
            </a:r>
          </a:p>
        </p:txBody>
      </p:sp>
      <p:sp>
        <p:nvSpPr>
          <p:cNvPr id="27" name="TextBox 27"/>
          <p:cNvSpPr txBox="1"/>
          <p:nvPr/>
        </p:nvSpPr>
        <p:spPr>
          <a:xfrm>
            <a:off x="9090820" y="5089149"/>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Microsoft Yahei"/>
                <a:ea typeface="Microsoft Yahei"/>
                <a:cs typeface="Microsoft Yahei"/>
              </a:rPr>
              <a:t>根据风险评估结果，制定相应的风险管控措施。</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风险评估流程</a:t>
              </a:r>
            </a:p>
          </p:txBody>
        </p:sp>
      </p:grpSp>
      <p:sp>
        <p:nvSpPr>
          <p:cNvPr id="50" name="TextBox 50"/>
          <p:cNvSpPr txBox="1"/>
          <p:nvPr/>
        </p:nvSpPr>
        <p:spPr>
          <a:xfrm>
            <a:off x="2814943" y="1248081"/>
            <a:ext cx="2447925" cy="457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收集资料</a:t>
            </a:r>
          </a:p>
        </p:txBody>
      </p:sp>
      <p:sp>
        <p:nvSpPr>
          <p:cNvPr id="51" name="TextBox 51"/>
          <p:cNvSpPr txBox="1"/>
          <p:nvPr/>
        </p:nvSpPr>
        <p:spPr>
          <a:xfrm>
            <a:off x="781120" y="4814330"/>
            <a:ext cx="2447925" cy="44767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确定评估目标</a:t>
            </a:r>
          </a:p>
        </p:txBody>
      </p:sp>
      <p:sp>
        <p:nvSpPr>
          <p:cNvPr id="52" name="TextBox 52"/>
          <p:cNvSpPr txBox="1"/>
          <p:nvPr/>
        </p:nvSpPr>
        <p:spPr>
          <a:xfrm>
            <a:off x="8909845" y="4814330"/>
            <a:ext cx="2447925" cy="45720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制定措施</a:t>
            </a:r>
          </a:p>
        </p:txBody>
      </p:sp>
      <p:sp>
        <p:nvSpPr>
          <p:cNvPr id="53" name="TextBox 53"/>
          <p:cNvSpPr txBox="1"/>
          <p:nvPr/>
        </p:nvSpPr>
        <p:spPr>
          <a:xfrm>
            <a:off x="6890423" y="1248338"/>
            <a:ext cx="2447925" cy="457200"/>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风险评估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一级风险</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二级风险</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三级风险</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四级风险</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风险等级划分</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极高风险，可能导致重大人员伤亡和财产损失，需立即采取措施进行管控。</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高风险，可能导致较大人员伤亡和财产损失，需制定详细的风险管控计划。</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低风险，可能导致较小人员伤亡和财产损失，需进行常规的风险管控。</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中等风险，可能导致一般人员伤亡和财产损失，需采取适当的风险管控措施。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储存库房选址与设计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远离人口密集区、重要设施和敏感目标，确保安全距离。</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考虑地形、地质、气象等自然条件，避开自然灾害易发区。</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便于交通运输和应急救援，降低运输风险和救援难度。</a:t>
              </a:r>
            </a:p>
          </p:txBody>
        </p:sp>
      </p:grpSp>
      <p:pic>
        <p:nvPicPr>
          <p:cNvPr id="14" name="Picture 14"/>
          <p:cNvPicPr>
            <a:picLocks noChangeAspect="1"/>
          </p:cNvPicPr>
          <p:nvPr/>
        </p:nvPicPr>
        <p:blipFill>
          <a:blip r:embed="rId2"/>
          <a:srcRect l="17375" r="17375"/>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9750" r="19750"/>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选址原则及考虑因素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根据化学品性质、危险性等因素，合理规划库房功能分区。</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设置专门的危险品存放区，采取隔离、分开、分类等措施。</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确保库房内通风、照明、温度、湿度等环境条件符合安全要求。</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库房布局规划与设计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https://d.book118.com/846221030144010042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2024-09-10T04:18:43.777</cp:lastPrinted>
  <dcterms:created xsi:type="dcterms:W3CDTF">2024-09-09T20:18:43Z</dcterms:created>
  <dcterms:modified xsi:type="dcterms:W3CDTF">2024-09-09T20:18:45Z</dcterms:modified>
</cp:coreProperties>
</file>