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C30C823-8E64-48B1-A82C-2B6BC5F1E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E1B10BA-8B22-4684-B8C0-525CE813A2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307008-8A02-48BA-A6ED-8D00B1712A0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FABDC79-F09D-4F2C-910B-B5803E8CDDC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684A484-6AC7-40A3-AAA8-1B7F71C18BC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04410D08-D38B-42B0-B0FE-E3FB9F2A2598}"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6930F81-9D08-4316-8708-0873CF2585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CEBD16-BBD9-48D1-83F0-65851C21552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9482B5-3614-45D8-90DE-9A04BFE7D7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9B175BD-4BB5-46C7-976B-DAA249DBA8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BC3844-35C8-40B2-9FFB-05A9D5FD8E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46221152032010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489687" y="2615175"/>
            <a:ext cx="98869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accent1"/>
                </a:solidFill>
                <a:latin typeface="Microsoft Yahei"/>
                <a:ea typeface="Microsoft Yahei"/>
                <a:cs typeface="Microsoft Yahei"/>
              </a:rPr>
              <a:t>工程造价专业认识及规划</a:t>
            </a:r>
          </a:p>
        </p:txBody>
      </p:sp>
      <p:sp>
        <p:nvSpPr>
          <p:cNvPr id="3" name="TextBox 3"/>
          <p:cNvSpPr txBox="1"/>
          <p:nvPr/>
        </p:nvSpPr>
        <p:spPr>
          <a:xfrm>
            <a:off x="489687" y="5731877"/>
            <a:ext cx="24479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汇报人：&lt;XXX&gt;</a:t>
            </a:r>
          </a:p>
        </p:txBody>
      </p:sp>
      <p:sp>
        <p:nvSpPr>
          <p:cNvPr id="4" name="TextBox 4"/>
          <p:cNvSpPr txBox="1"/>
          <p:nvPr/>
        </p:nvSpPr>
        <p:spPr>
          <a:xfrm>
            <a:off x="2831743" y="5731877"/>
            <a:ext cx="693420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dk1"/>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27" y="0"/>
            <a:ext cx="12191747" cy="6858000"/>
          </a:xfrm>
          <a:prstGeom prst="rect">
            <a:avLst/>
          </a:prstGeom>
        </p:spPr>
      </p:pic>
      <p:sp>
        <p:nvSpPr>
          <p:cNvPr id="3" name="TextBox 3"/>
          <p:cNvSpPr txBox="1"/>
          <p:nvPr/>
        </p:nvSpPr>
        <p:spPr>
          <a:xfrm>
            <a:off x="1433708" y="1852562"/>
            <a:ext cx="6974588"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工程造价专业概述</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工程造价专业知识体系</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工程造价专业能力培养</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工程造价专业发展规划</a:t>
            </a:r>
          </a:p>
          <a:p>
            <a:pPr marL="203200" lvl="0" indent="-203200">
              <a:lnSpc>
                <a:spcPct val="140000"/>
              </a:lnSpc>
              <a:spcBef>
                <a:spcPts val="375"/>
              </a:spcBef>
              <a:buFont typeface="Arial"/>
              <a:buChar char="•"/>
            </a:pPr>
            <a:r>
              <a:rPr lang="en-US" sz="2400">
                <a:solidFill>
                  <a:schemeClr val="accent1"/>
                </a:solidFill>
                <a:latin typeface="Microsoft Yahei"/>
                <a:ea typeface="Microsoft Yahei"/>
                <a:cs typeface="Microsoft Yahei"/>
              </a:rPr>
              <a:t>工程造价专业案例分享</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工程造价专业概述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工程造价是指对一项工程建设所需的全部费用进行预测、计算、监控和管理的过程。</a:t>
            </a:r>
            <a:endParaRPr lang="en-US" sz="1100"/>
          </a:p>
        </p:txBody>
      </p:sp>
      <p:sp>
        <p:nvSpPr>
          <p:cNvPr id="5" name="AutoShape 5"/>
          <p:cNvSpPr/>
          <p:nvPr/>
        </p:nvSpPr>
        <p:spPr>
          <a:xfrm>
            <a:off x="601724" y="431596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涉及面广、综合性强、技术性强、政策性强。</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工程造价的定义与特点</a:t>
            </a:r>
          </a:p>
        </p:txBody>
      </p:sp>
      <p:sp>
        <p:nvSpPr>
          <p:cNvPr id="27" name="AutoShape 27"/>
          <p:cNvSpPr/>
          <p:nvPr/>
        </p:nvSpPr>
        <p:spPr>
          <a:xfrm>
            <a:off x="601724" y="3976765"/>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solidFill>
                <a:latin typeface="Microsoft Yahei"/>
                <a:ea typeface="Microsoft Yahei"/>
                <a:cs typeface="Microsoft Yahei"/>
              </a:rPr>
              <a:t>特点</a:t>
            </a:r>
            <a:endParaRPr lang="en-US" sz="1100"/>
          </a:p>
        </p:txBody>
      </p:sp>
      <p:sp>
        <p:nvSpPr>
          <p:cNvPr id="28" name="AutoShape 28"/>
          <p:cNvSpPr/>
          <p:nvPr/>
        </p:nvSpPr>
        <p:spPr>
          <a:xfrm>
            <a:off x="563624" y="1405309"/>
            <a:ext cx="2936423" cy="339195"/>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职责</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负责编制工程概预算，进行工程量清单计价，进行成本分析，参与合同管理，实施施工现场签证等。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角色</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在工程建设中扮演着至关重要的角色，是业主、承包商和政府监管部门之间的桥梁和纽带。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0563" r="20563"/>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工程造价的职责与角色</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工程造价的重要性与发展趋势</a:t>
            </a:r>
          </a:p>
        </p:txBody>
      </p:sp>
      <p:sp>
        <p:nvSpPr>
          <p:cNvPr id="38" name="TextBox 38"/>
          <p:cNvSpPr txBox="1"/>
          <p:nvPr/>
        </p:nvSpPr>
        <p:spPr>
          <a:xfrm>
            <a:off x="7809821" y="1388973"/>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重要性</a:t>
            </a:r>
          </a:p>
        </p:txBody>
      </p:sp>
      <p:sp>
        <p:nvSpPr>
          <p:cNvPr id="39" name="TextBox 39"/>
          <p:cNvSpPr txBox="1"/>
          <p:nvPr/>
        </p:nvSpPr>
        <p:spPr>
          <a:xfrm>
            <a:off x="7809821" y="1823726"/>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工程造价是工程建设管理的重要环节，是实现工程经济效益和社会效益的关键因素。</a:t>
            </a:r>
          </a:p>
        </p:txBody>
      </p:sp>
      <p:sp>
        <p:nvSpPr>
          <p:cNvPr id="40" name="TextBox 40"/>
          <p:cNvSpPr txBox="1"/>
          <p:nvPr/>
        </p:nvSpPr>
        <p:spPr>
          <a:xfrm>
            <a:off x="7809821" y="3814445"/>
            <a:ext cx="2987778"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发展趋势</a:t>
            </a:r>
          </a:p>
        </p:txBody>
      </p:sp>
      <p:sp>
        <p:nvSpPr>
          <p:cNvPr id="41" name="TextBox 41"/>
          <p:cNvSpPr txBox="1"/>
          <p:nvPr/>
        </p:nvSpPr>
        <p:spPr>
          <a:xfrm>
            <a:off x="7809821" y="4249198"/>
            <a:ext cx="3286271" cy="187509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随着科技的不断进步和市场的不断变化，工程造价将更加注重信息化、智能化、精细化管理，同时将更加注重与国际接轨，提高行业整体水平。</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工程造价专业知识体系</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0411" r="1041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27" b="2627"/>
          <a:stretch>
            <a:fillRect/>
          </a:stretch>
        </p:blipFill>
        <p:spPr>
          <a:xfrm>
            <a:off x="7771733" y="3721608"/>
            <a:ext cx="3394942" cy="2143864"/>
          </a:xfrm>
          <a:prstGeom prst="rect">
            <a:avLst/>
          </a:prstGeom>
        </p:spPr>
      </p:pic>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建筑工程造价</a:t>
            </a:r>
          </a:p>
        </p:txBody>
      </p:sp>
      <p:sp>
        <p:nvSpPr>
          <p:cNvPr id="29" name="TextBox 29"/>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建筑工程造价概述</a:t>
            </a:r>
          </a:p>
        </p:txBody>
      </p:sp>
      <p:sp>
        <p:nvSpPr>
          <p:cNvPr id="30" name="TextBox 30"/>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建筑工程造价是指对建筑项目从筹建到竣工验收所花费的全部费用进行评估和管理的过程。</a:t>
            </a:r>
          </a:p>
        </p:txBody>
      </p:sp>
      <p:sp>
        <p:nvSpPr>
          <p:cNvPr id="31" name="TextBox 31"/>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建筑工程造价的构成</a:t>
            </a:r>
          </a:p>
        </p:txBody>
      </p:sp>
      <p:sp>
        <p:nvSpPr>
          <p:cNvPr id="32" name="TextBox 32"/>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建筑工程造价主要由直接费、间接费、利润和税金等部分组成。</a:t>
            </a:r>
          </a:p>
        </p:txBody>
      </p:sp>
      <p:sp>
        <p:nvSpPr>
          <p:cNvPr id="33" name="TextBox 33"/>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建筑工程造价的编制</a:t>
            </a:r>
          </a:p>
        </p:txBody>
      </p:sp>
      <p:sp>
        <p:nvSpPr>
          <p:cNvPr id="34" name="TextBox 3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建筑工程造价的编制需要依据工程图纸、施工组织设计、工程量清单等资料，通过计算和评估确定各分项工程的造价。</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安装工程造价概述</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安装工程造价是指对建筑安装工程从筹建到竣工验收所花费的全部费用进行评估和管理的过程。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安装工程造价的构成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安装工程造价主要由人工费、材料费、机械费、措施费、税金等部分组成。</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安装工程造价的编制</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安装工程造价的编制需要依据施工图纸、施工组织设计、工程量清单等资料，通过计算和评估确定各分项工程的造价。</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安装工程造价</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583" r="12583"/>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市政工程造价是指对市政基础设施项目从筹建到竣工验收所花费的全部费用进行评估和管理的过程。</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市政工程造价概述</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市政工程造价主要由建设单位管理费、勘察设计费、工程监理费、市政维护费等部分组成。</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市政工程造价的构成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市政工程造价的编制需要依据工程图纸、施工组织设计、工程量清单等资料，通过计算和评估确定各分项工程的造价。</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市政工程造价的编制</a:t>
            </a:r>
          </a:p>
        </p:txBody>
      </p: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市政工程造价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659243" y="3119345"/>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公路工程造价的构成</a:t>
            </a:r>
          </a:p>
        </p:txBody>
      </p:sp>
      <p:sp>
        <p:nvSpPr>
          <p:cNvPr id="3" name="TextBox 3"/>
          <p:cNvSpPr txBox="1"/>
          <p:nvPr/>
        </p:nvSpPr>
        <p:spPr>
          <a:xfrm>
            <a:off x="5659243" y="3577688"/>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公路工程造价主要由路基工程、路面工程、桥梁工程、隧道工程等部分组成。</a:t>
            </a:r>
          </a:p>
        </p:txBody>
      </p:sp>
      <p:sp>
        <p:nvSpPr>
          <p:cNvPr id="4" name="TextBox 4"/>
          <p:cNvSpPr txBox="1"/>
          <p:nvPr/>
        </p:nvSpPr>
        <p:spPr>
          <a:xfrm>
            <a:off x="5659243" y="477200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公路工程造价的编制</a:t>
            </a:r>
          </a:p>
        </p:txBody>
      </p:sp>
      <p:sp>
        <p:nvSpPr>
          <p:cNvPr id="5" name="TextBox 5"/>
          <p:cNvSpPr txBox="1"/>
          <p:nvPr/>
        </p:nvSpPr>
        <p:spPr>
          <a:xfrm>
            <a:off x="5659243" y="5230343"/>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公路工程造价的编制需要依据工程图纸、施工组织设计、工程量清单等资料，通过计算和评估确定各分项工程的造价。</a:t>
            </a:r>
          </a:p>
        </p:txBody>
      </p:sp>
      <p:sp>
        <p:nvSpPr>
          <p:cNvPr id="6" name="AutoShape 6"/>
          <p:cNvSpPr/>
          <p:nvPr/>
        </p:nvSpPr>
        <p:spPr>
          <a:xfrm>
            <a:off x="4482093" y="4861535"/>
            <a:ext cx="810236" cy="810236"/>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5659243" y="14707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公路工程造价概述</a:t>
            </a:r>
          </a:p>
        </p:txBody>
      </p:sp>
      <p:sp>
        <p:nvSpPr>
          <p:cNvPr id="8" name="TextBox 8"/>
          <p:cNvSpPr txBox="1"/>
          <p:nvPr/>
        </p:nvSpPr>
        <p:spPr>
          <a:xfrm>
            <a:off x="5659243" y="19290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公路工程造价是指对公路建设项目从筹建到竣工验收所花费的全部费用进行评估和管理的过程。</a:t>
            </a:r>
          </a:p>
        </p:txBody>
      </p:sp>
      <p:sp>
        <p:nvSpPr>
          <p:cNvPr id="9" name="Freeform 9"/>
          <p:cNvSpPr/>
          <p:nvPr/>
        </p:nvSpPr>
        <p:spPr>
          <a:xfrm>
            <a:off x="4610240" y="4989683"/>
            <a:ext cx="553940" cy="553940"/>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482093" y="3221072"/>
            <a:ext cx="810236" cy="8102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482093" y="1560135"/>
            <a:ext cx="810236" cy="8102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4666510" y="1762961"/>
            <a:ext cx="405314" cy="405314"/>
          </a:xfrm>
          <a:custGeom>
            <a:rect l="l" t="t" r="r" b="b"/>
            <a:pathLst>
              <a:path w="304800" h="304800">
                <a:moveTo>
                  <a:pt x="173841" y="122930"/>
                </a:moveTo>
                <a:cubicBezTo>
                  <a:pt x="179718" y="102937"/>
                  <a:pt x="177232" y="81020"/>
                  <a:pt x="166392" y="62665"/>
                </a:cubicBezTo>
                <a:cubicBezTo>
                  <a:pt x="166630" y="62998"/>
                  <a:pt x="62770" y="167697"/>
                  <a:pt x="62027" y="167040"/>
                </a:cubicBezTo>
                <a:cubicBezTo>
                  <a:pt x="80077" y="177698"/>
                  <a:pt x="101994" y="180699"/>
                  <a:pt x="121720" y="175193"/>
                </a:cubicBezTo>
                <a:cubicBezTo>
                  <a:pt x="121577" y="174689"/>
                  <a:pt x="173422" y="122853"/>
                  <a:pt x="173841" y="122930"/>
                </a:cubicBezTo>
                <a:close/>
                <a:moveTo>
                  <a:pt x="155315" y="45968"/>
                </a:moveTo>
                <a:cubicBezTo>
                  <a:pt x="141322" y="32175"/>
                  <a:pt x="121301" y="22822"/>
                  <a:pt x="100127" y="22822"/>
                </a:cubicBezTo>
                <a:cubicBezTo>
                  <a:pt x="57331" y="22822"/>
                  <a:pt x="22631" y="57607"/>
                  <a:pt x="22631" y="100508"/>
                </a:cubicBezTo>
                <a:cubicBezTo>
                  <a:pt x="22631" y="121444"/>
                  <a:pt x="32156" y="141713"/>
                  <a:pt x="45587" y="155686"/>
                </a:cubicBezTo>
                <a:cubicBezTo>
                  <a:pt x="45615" y="155686"/>
                  <a:pt x="154657" y="46863"/>
                  <a:pt x="155315" y="45968"/>
                </a:cubicBezTo>
                <a:close/>
                <a:moveTo>
                  <a:pt x="264909" y="252089"/>
                </a:moveTo>
                <a:cubicBezTo>
                  <a:pt x="264909" y="252089"/>
                  <a:pt x="267443" y="230200"/>
                  <a:pt x="261128" y="223885"/>
                </a:cubicBezTo>
                <a:cubicBezTo>
                  <a:pt x="260709" y="223466"/>
                  <a:pt x="188300" y="135065"/>
                  <a:pt x="188300" y="135065"/>
                </a:cubicBezTo>
                <a:lnTo>
                  <a:pt x="134417" y="188947"/>
                </a:lnTo>
                <a:lnTo>
                  <a:pt x="222818" y="262185"/>
                </a:lnTo>
                <a:cubicBezTo>
                  <a:pt x="228714" y="268919"/>
                  <a:pt x="251441" y="265557"/>
                  <a:pt x="251441" y="265557"/>
                </a:cubicBezTo>
                <a:lnTo>
                  <a:pt x="269538" y="281978"/>
                </a:lnTo>
                <a:lnTo>
                  <a:pt x="282169" y="269348"/>
                </a:lnTo>
                <a:lnTo>
                  <a:pt x="264909" y="2520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4678702" y="3406734"/>
            <a:ext cx="424244" cy="424244"/>
          </a:xfrm>
          <a:custGeom>
            <a:rect l="l" t="t" r="r" b="b"/>
            <a:pathLst>
              <a:path w="304800" h="304800">
                <a:moveTo>
                  <a:pt x="167640" y="106680"/>
                </a:moveTo>
                <a:lnTo>
                  <a:pt x="189586" y="139598"/>
                </a:lnTo>
                <a:cubicBezTo>
                  <a:pt x="194310" y="146761"/>
                  <a:pt x="204978" y="152400"/>
                  <a:pt x="213512" y="152400"/>
                </a:cubicBezTo>
                <a:lnTo>
                  <a:pt x="259080" y="152400"/>
                </a:lnTo>
                <a:lnTo>
                  <a:pt x="259080" y="121920"/>
                </a:lnTo>
                <a:lnTo>
                  <a:pt x="213360" y="121920"/>
                </a:lnTo>
                <a:lnTo>
                  <a:pt x="191414" y="89002"/>
                </a:lnTo>
                <a:cubicBezTo>
                  <a:pt x="185452" y="80686"/>
                  <a:pt x="178394" y="73628"/>
                  <a:pt x="170345" y="67847"/>
                </a:cubicBezTo>
                <a:lnTo>
                  <a:pt x="170069" y="67666"/>
                </a:lnTo>
                <a:lnTo>
                  <a:pt x="149952" y="54254"/>
                </a:lnTo>
                <a:cubicBezTo>
                  <a:pt x="146104" y="51911"/>
                  <a:pt x="141446" y="50521"/>
                  <a:pt x="136465" y="50521"/>
                </a:cubicBezTo>
                <a:cubicBezTo>
                  <a:pt x="131912" y="50521"/>
                  <a:pt x="127635" y="51683"/>
                  <a:pt x="123911" y="53721"/>
                </a:cubicBezTo>
                <a:lnTo>
                  <a:pt x="124044" y="53654"/>
                </a:lnTo>
                <a:lnTo>
                  <a:pt x="60950" y="91450"/>
                </a:lnTo>
                <a:lnTo>
                  <a:pt x="60950" y="167650"/>
                </a:lnTo>
                <a:lnTo>
                  <a:pt x="91430" y="167650"/>
                </a:lnTo>
                <a:lnTo>
                  <a:pt x="91430" y="106690"/>
                </a:lnTo>
                <a:lnTo>
                  <a:pt x="121910" y="91450"/>
                </a:lnTo>
                <a:lnTo>
                  <a:pt x="76190" y="304810"/>
                </a:lnTo>
                <a:lnTo>
                  <a:pt x="106670" y="304810"/>
                </a:lnTo>
                <a:lnTo>
                  <a:pt x="142484" y="188224"/>
                </a:lnTo>
                <a:lnTo>
                  <a:pt x="167630" y="213370"/>
                </a:lnTo>
                <a:lnTo>
                  <a:pt x="167630" y="304810"/>
                </a:lnTo>
                <a:lnTo>
                  <a:pt x="198110" y="304810"/>
                </a:lnTo>
                <a:lnTo>
                  <a:pt x="198110" y="182890"/>
                </a:lnTo>
                <a:lnTo>
                  <a:pt x="156962" y="141742"/>
                </a:lnTo>
                <a:lnTo>
                  <a:pt x="167630" y="106690"/>
                </a:lnTo>
                <a:close/>
                <a:moveTo>
                  <a:pt x="182880" y="60960"/>
                </a:moveTo>
                <a:cubicBezTo>
                  <a:pt x="199711" y="60960"/>
                  <a:pt x="213360" y="47311"/>
                  <a:pt x="213360" y="30480"/>
                </a:cubicBezTo>
                <a:cubicBezTo>
                  <a:pt x="213360" y="13649"/>
                  <a:pt x="199711" y="0"/>
                  <a:pt x="182880" y="0"/>
                </a:cubicBezTo>
                <a:lnTo>
                  <a:pt x="182880" y="0"/>
                </a:lnTo>
                <a:cubicBezTo>
                  <a:pt x="166049" y="0"/>
                  <a:pt x="152400" y="13649"/>
                  <a:pt x="152400" y="30480"/>
                </a:cubicBezTo>
                <a:cubicBezTo>
                  <a:pt x="152400" y="47311"/>
                  <a:pt x="166049" y="60960"/>
                  <a:pt x="182880" y="60960"/>
                </a:cubicBezTo>
                <a:lnTo>
                  <a:pt x="18288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970539" y="2236546"/>
            <a:ext cx="2648574" cy="2933980"/>
          </a:xfrm>
          <a:custGeom>
            <a:rect l="l" t="t" r="r" b="b"/>
            <a:pathLst>
              <a:path w="1905000" h="1905000">
                <a:moveTo>
                  <a:pt x="0" y="952500"/>
                </a:moveTo>
                <a:lnTo>
                  <a:pt x="476250" y="190500"/>
                </a:lnTo>
                <a:lnTo>
                  <a:pt x="1428750" y="190500"/>
                </a:lnTo>
                <a:lnTo>
                  <a:pt x="1905000" y="952500"/>
                </a:lnTo>
                <a:lnTo>
                  <a:pt x="1428750" y="1714500"/>
                </a:lnTo>
                <a:lnTo>
                  <a:pt x="476250" y="1714500"/>
                </a:lnTo>
                <a:close/>
              </a:path>
            </a:pathLst>
          </a:custGeom>
          <a:solidFill>
            <a:schemeClr val="lt1">
              <a:alpha val="100000"/>
            </a:schemeClr>
          </a:solidFill>
          <a:ln w="7620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EED8"/>
                </a:solidFill>
                <a:latin typeface="Calibri"/>
                <a:ea typeface="+mn-ea"/>
                <a:cs typeface="+mn-cs"/>
              </a:defRPr>
            </a:lvl1pPr>
            <a:lvl2pPr marL="457200" algn="l" defTabSz="914400" rtl="0" eaLnBrk="1" latinLnBrk="0" hangingPunct="1">
              <a:defRPr sz="1800" kern="1200">
                <a:solidFill>
                  <a:srgbClr val="EFEED8"/>
                </a:solidFill>
                <a:latin typeface="Calibri"/>
                <a:ea typeface="+mn-ea"/>
                <a:cs typeface="+mn-cs"/>
              </a:defRPr>
            </a:lvl2pPr>
            <a:lvl3pPr marL="914400" algn="l" defTabSz="914400" rtl="0" eaLnBrk="1" latinLnBrk="0" hangingPunct="1">
              <a:defRPr sz="1800" kern="1200">
                <a:solidFill>
                  <a:srgbClr val="EFEED8"/>
                </a:solidFill>
                <a:latin typeface="Calibri"/>
                <a:ea typeface="+mn-ea"/>
                <a:cs typeface="+mn-cs"/>
              </a:defRPr>
            </a:lvl3pPr>
            <a:lvl4pPr marL="1371600" algn="l" defTabSz="914400" rtl="0" eaLnBrk="1" latinLnBrk="0" hangingPunct="1">
              <a:defRPr sz="1800" kern="1200">
                <a:solidFill>
                  <a:srgbClr val="EFEED8"/>
                </a:solidFill>
                <a:latin typeface="Calibri"/>
                <a:ea typeface="+mn-ea"/>
                <a:cs typeface="+mn-cs"/>
              </a:defRPr>
            </a:lvl4pPr>
            <a:lvl5pPr marL="1828800" algn="l" defTabSz="914400" rtl="0" eaLnBrk="1" latinLnBrk="0" hangingPunct="1">
              <a:defRPr sz="1800" kern="1200">
                <a:solidFill>
                  <a:srgbClr val="EFEED8"/>
                </a:solidFill>
                <a:latin typeface="Calibri"/>
                <a:ea typeface="+mn-ea"/>
                <a:cs typeface="+mn-cs"/>
              </a:defRPr>
            </a:lvl5pPr>
            <a:lvl6pPr marL="2286000" algn="l" defTabSz="914400" rtl="0" eaLnBrk="1" latinLnBrk="0" hangingPunct="1">
              <a:defRPr sz="1800" kern="1200">
                <a:solidFill>
                  <a:srgbClr val="EFEED8"/>
                </a:solidFill>
                <a:latin typeface="Calibri"/>
                <a:ea typeface="+mn-ea"/>
                <a:cs typeface="+mn-cs"/>
              </a:defRPr>
            </a:lvl6pPr>
            <a:lvl7pPr marL="2743200" algn="l" defTabSz="914400" rtl="0" eaLnBrk="1" latinLnBrk="0" hangingPunct="1">
              <a:defRPr sz="1800" kern="1200">
                <a:solidFill>
                  <a:srgbClr val="EFEED8"/>
                </a:solidFill>
                <a:latin typeface="Calibri"/>
                <a:ea typeface="+mn-ea"/>
                <a:cs typeface="+mn-cs"/>
              </a:defRPr>
            </a:lvl7pPr>
            <a:lvl8pPr marL="3200400" algn="l" defTabSz="914400" rtl="0" eaLnBrk="1" latinLnBrk="0" hangingPunct="1">
              <a:defRPr sz="1800" kern="1200">
                <a:solidFill>
                  <a:srgbClr val="EFEED8"/>
                </a:solidFill>
                <a:latin typeface="Calibri"/>
                <a:ea typeface="+mn-ea"/>
                <a:cs typeface="+mn-cs"/>
              </a:defRPr>
            </a:lvl8pPr>
            <a:lvl9pPr marL="3657600" algn="l" defTabSz="914400" rtl="0" eaLnBrk="1" latinLnBrk="0" hangingPunct="1">
              <a:defRPr sz="1800" kern="1200">
                <a:solidFill>
                  <a:srgbClr val="EFEED8"/>
                </a:solidFill>
                <a:latin typeface="Calibri"/>
                <a:ea typeface="+mn-ea"/>
                <a:cs typeface="+mn-cs"/>
              </a:defRPr>
            </a:lvl9pPr>
          </a:lstStyle>
          <a:p/>
        </p:txBody>
      </p:sp>
      <p:sp>
        <p:nvSpPr>
          <p:cNvPr id="15" name="Freeform 15"/>
          <p:cNvSpPr/>
          <p:nvPr/>
        </p:nvSpPr>
        <p:spPr>
          <a:xfrm>
            <a:off x="1655515" y="3001353"/>
            <a:ext cx="1278622" cy="119519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公路工程造价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75" r="166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其他工程造价的编制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其他工程造价的编制需要依据具体的项目类型和相关资料，通过计算和评估确定各分项工程的造价。</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其他工程造价概述</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其他工程造价是指除建筑工程、安装工程、市政工程和公路工程之外的其他类型的工程造价。</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solidFill>
                <a:latin typeface="Microsoft Yahei"/>
                <a:ea typeface="Microsoft Yahei"/>
                <a:cs typeface="Microsoft Yahei"/>
              </a:rPr>
              <a:t>其他工程造价的构成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其他工程造价的构成因项目类型而异，但通常包括人工费、材料费、机械费、措施费、税金等部分。</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其他工程造价</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2" r="-12"/>
          </a:stretch>
        </a:blipFill>
      </p:bgPr>
    </p:bg>
    <p:spTree>
      <p:nvGrpSpPr>
        <p:cNvPr id="1" name=""/>
        <p:cNvGrpSpPr/>
        <p:nvPr/>
      </p:nvGrpSpPr>
      <p:grpSpPr>
        <a:xfrm>
          <a:off x="0" y="0"/>
          <a:ext cx="0" cy="0"/>
        </a:xfrm>
      </p:grpSpPr>
      <p:sp>
        <p:nvSpPr>
          <p:cNvPr id="2" name="TextBox 2"/>
          <p:cNvSpPr txBox="1"/>
          <p:nvPr/>
        </p:nvSpPr>
        <p:spPr>
          <a:xfrm>
            <a:off x="-1706803" y="1236400"/>
            <a:ext cx="7392082" cy="1138956"/>
          </a:xfrm>
          <a:prstGeom prst="rect">
            <a:avLst/>
          </a:prstGeom>
        </p:spPr>
        <p:txBody>
          <a:bodyPr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sp>
        <p:nvSpPr>
          <p:cNvPr id="3" name="TextBox 3"/>
          <p:cNvSpPr txBox="1"/>
          <p:nvPr/>
        </p:nvSpPr>
        <p:spPr>
          <a:xfrm>
            <a:off x="1365325" y="2628863"/>
            <a:ext cx="98888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1"/>
                </a:solidFill>
                <a:latin typeface="Microsoft Yahei"/>
                <a:ea typeface="Microsoft Yahei"/>
                <a:cs typeface="Microsoft Yahei"/>
              </a:rPr>
              <a:t>工程造价专业能力培养</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https://d.book118.com/846221152032010045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E0E07"/>
      </a:dk1>
      <a:lt1>
        <a:srgbClr val="EFEED8"/>
      </a:lt1>
      <a:dk2>
        <a:srgbClr val="0E0E07"/>
      </a:dk2>
      <a:lt2>
        <a:srgbClr val="FFE5B9"/>
      </a:lt2>
      <a:accent1>
        <a:srgbClr val="00608A"/>
      </a:accent1>
      <a:accent2>
        <a:srgbClr val="0080B8"/>
      </a:accent2>
      <a:accent3>
        <a:srgbClr val="FFA89D"/>
      </a:accent3>
      <a:accent4>
        <a:srgbClr val="EFA572"/>
      </a:accent4>
      <a:accent5>
        <a:srgbClr val="2DA9AE"/>
      </a:accent5>
      <a:accent6>
        <a:srgbClr val="5BA2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2024-09-13T20:48:36.593</cp:lastPrinted>
  <dcterms:created xsi:type="dcterms:W3CDTF">2024-09-13T12:48:36Z</dcterms:created>
  <dcterms:modified xsi:type="dcterms:W3CDTF">2024-09-13T12:48:38Z</dcterms:modified>
</cp:coreProperties>
</file>