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0D69A1-0986-4882-BAE1-FC1A3BE224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1182FA-5150-4F3B-A393-B83FFE3684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FD9FB0-DE86-489B-BF89-ED61CEFA31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E65929-DD0D-42FA-BE0E-5F62C942CD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5564B4-E481-4112-B0F1-E12AD60E65B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648E5E0-A544-4303-AB2B-881289FC263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B97D53-3996-428D-9FE5-A11A42595C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F033B3-98CF-4BF6-8F53-E1EB4AA541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63845A-C104-4342-AE58-017059B807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F62B99-97DD-45F1-B862-A529A55D0D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4EECF4-210D-4D45-8095-9234F423F8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6224002155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内部控制风险管理培训课件</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汇报时间：2024-01-22</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内部控制概述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风险管理基础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内部控制核心要素</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内部控制在风险管理中的应用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企业内部控制实践案例分享</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内部控制风险管理挑战与对策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内部控制概述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7891367" y="2905696"/>
            <a:ext cx="1971294" cy="1875187"/>
            <a:chOff x="7891367" y="2905696"/>
            <a:chExt cx="1971294" cy="1875187"/>
          </a:xfrm>
        </p:grpSpPr>
        <p:sp>
          <p:nvSpPr>
            <p:cNvPr id="3" name="Freeform 3"/>
            <p:cNvSpPr/>
            <p:nvPr/>
          </p:nvSpPr>
          <p:spPr>
            <a:xfrm>
              <a:off x="8358854" y="2914174"/>
              <a:ext cx="420243" cy="199168"/>
            </a:xfrm>
            <a:custGeom>
              <a:rect l="l" t="t" r="r" b="b"/>
              <a:pathLst>
                <a:path w="105" h="50">
                  <a:moveTo>
                    <a:pt x="0" y="40"/>
                  </a:moveTo>
                  <a:cubicBezTo>
                    <a:pt x="32" y="20"/>
                    <a:pt x="67" y="5"/>
                    <a:pt x="105" y="0"/>
                  </a:cubicBezTo>
                  <a:cubicBezTo>
                    <a:pt x="101" y="13"/>
                    <a:pt x="98" y="27"/>
                    <a:pt x="95" y="40"/>
                  </a:cubicBezTo>
                  <a:cubicBezTo>
                    <a:pt x="88" y="41"/>
                    <a:pt x="81" y="45"/>
                    <a:pt x="75" y="50"/>
                  </a:cubicBezTo>
                  <a:cubicBezTo>
                    <a:pt x="50" y="46"/>
                    <a:pt x="25" y="43"/>
                    <a:pt x="0" y="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799386" y="2905696"/>
              <a:ext cx="307181" cy="187357"/>
            </a:xfrm>
            <a:custGeom>
              <a:rect l="l" t="t" r="r" b="b"/>
              <a:pathLst>
                <a:path w="77" h="47">
                  <a:moveTo>
                    <a:pt x="11" y="2"/>
                  </a:moveTo>
                  <a:cubicBezTo>
                    <a:pt x="33" y="0"/>
                    <a:pt x="56" y="2"/>
                    <a:pt x="77" y="8"/>
                  </a:cubicBezTo>
                  <a:cubicBezTo>
                    <a:pt x="50" y="18"/>
                    <a:pt x="24" y="30"/>
                    <a:pt x="0" y="47"/>
                  </a:cubicBezTo>
                  <a:cubicBezTo>
                    <a:pt x="3" y="31"/>
                    <a:pt x="7" y="16"/>
                    <a:pt x="11" y="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8819579" y="2969895"/>
              <a:ext cx="703802" cy="543497"/>
            </a:xfrm>
            <a:custGeom>
              <a:rect l="l" t="t" r="r" b="b"/>
              <a:pathLst>
                <a:path w="176" h="136">
                  <a:moveTo>
                    <a:pt x="0" y="45"/>
                  </a:moveTo>
                  <a:cubicBezTo>
                    <a:pt x="30" y="24"/>
                    <a:pt x="64" y="9"/>
                    <a:pt x="100" y="0"/>
                  </a:cubicBezTo>
                  <a:cubicBezTo>
                    <a:pt x="127" y="9"/>
                    <a:pt x="151" y="25"/>
                    <a:pt x="172" y="44"/>
                  </a:cubicBezTo>
                  <a:cubicBezTo>
                    <a:pt x="172" y="75"/>
                    <a:pt x="176" y="106"/>
                    <a:pt x="170" y="136"/>
                  </a:cubicBezTo>
                  <a:cubicBezTo>
                    <a:pt x="161" y="131"/>
                    <a:pt x="155" y="123"/>
                    <a:pt x="147" y="117"/>
                  </a:cubicBezTo>
                  <a:cubicBezTo>
                    <a:pt x="105" y="82"/>
                    <a:pt x="53" y="60"/>
                    <a:pt x="0" y="4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087106" y="3133535"/>
              <a:ext cx="575500" cy="832104"/>
            </a:xfrm>
            <a:custGeom>
              <a:rect l="l" t="t" r="r" b="b"/>
              <a:pathLst>
                <a:path w="144" h="208">
                  <a:moveTo>
                    <a:pt x="0" y="62"/>
                  </a:moveTo>
                  <a:cubicBezTo>
                    <a:pt x="12" y="39"/>
                    <a:pt x="29" y="19"/>
                    <a:pt x="48" y="2"/>
                  </a:cubicBezTo>
                  <a:cubicBezTo>
                    <a:pt x="79" y="0"/>
                    <a:pt x="110" y="5"/>
                    <a:pt x="140" y="10"/>
                  </a:cubicBezTo>
                  <a:cubicBezTo>
                    <a:pt x="144" y="21"/>
                    <a:pt x="134" y="27"/>
                    <a:pt x="128" y="34"/>
                  </a:cubicBezTo>
                  <a:cubicBezTo>
                    <a:pt x="84" y="82"/>
                    <a:pt x="60" y="145"/>
                    <a:pt x="46" y="208"/>
                  </a:cubicBezTo>
                  <a:cubicBezTo>
                    <a:pt x="16" y="166"/>
                    <a:pt x="2" y="113"/>
                    <a:pt x="0" y="6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763952" y="3214592"/>
              <a:ext cx="715613" cy="982313"/>
            </a:xfrm>
            <a:custGeom>
              <a:rect l="l" t="t" r="r" b="b"/>
              <a:pathLst>
                <a:path w="179" h="246">
                  <a:moveTo>
                    <a:pt x="6" y="42"/>
                  </a:moveTo>
                  <a:cubicBezTo>
                    <a:pt x="6" y="28"/>
                    <a:pt x="0" y="10"/>
                    <a:pt x="14" y="0"/>
                  </a:cubicBezTo>
                  <a:cubicBezTo>
                    <a:pt x="71" y="16"/>
                    <a:pt x="127" y="42"/>
                    <a:pt x="170" y="84"/>
                  </a:cubicBezTo>
                  <a:cubicBezTo>
                    <a:pt x="168" y="96"/>
                    <a:pt x="170" y="108"/>
                    <a:pt x="179" y="116"/>
                  </a:cubicBezTo>
                  <a:cubicBezTo>
                    <a:pt x="171" y="161"/>
                    <a:pt x="156" y="206"/>
                    <a:pt x="132" y="246"/>
                  </a:cubicBezTo>
                  <a:cubicBezTo>
                    <a:pt x="126" y="246"/>
                    <a:pt x="120" y="246"/>
                    <a:pt x="114" y="246"/>
                  </a:cubicBezTo>
                  <a:cubicBezTo>
                    <a:pt x="57" y="192"/>
                    <a:pt x="13" y="121"/>
                    <a:pt x="6" y="4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9567291" y="3209544"/>
              <a:ext cx="295370" cy="815245"/>
            </a:xfrm>
            <a:custGeom>
              <a:rect l="l" t="t" r="r" b="b"/>
              <a:pathLst>
                <a:path w="74" h="204">
                  <a:moveTo>
                    <a:pt x="2" y="0"/>
                  </a:moveTo>
                  <a:cubicBezTo>
                    <a:pt x="51" y="54"/>
                    <a:pt x="74" y="132"/>
                    <a:pt x="57" y="204"/>
                  </a:cubicBezTo>
                  <a:cubicBezTo>
                    <a:pt x="47" y="170"/>
                    <a:pt x="31" y="138"/>
                    <a:pt x="11" y="110"/>
                  </a:cubicBezTo>
                  <a:cubicBezTo>
                    <a:pt x="18" y="97"/>
                    <a:pt x="12" y="81"/>
                    <a:pt x="0" y="74"/>
                  </a:cubicBezTo>
                  <a:cubicBezTo>
                    <a:pt x="2" y="49"/>
                    <a:pt x="2" y="25"/>
                    <a:pt x="2"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40280" y="3250025"/>
              <a:ext cx="847249" cy="1230439"/>
            </a:xfrm>
            <a:custGeom>
              <a:rect l="l" t="t" r="r" b="b"/>
              <a:pathLst>
                <a:path w="211" h="308">
                  <a:moveTo>
                    <a:pt x="83" y="7"/>
                  </a:moveTo>
                  <a:cubicBezTo>
                    <a:pt x="86" y="3"/>
                    <a:pt x="91" y="1"/>
                    <a:pt x="96" y="0"/>
                  </a:cubicBezTo>
                  <a:cubicBezTo>
                    <a:pt x="95" y="68"/>
                    <a:pt x="118" y="135"/>
                    <a:pt x="158" y="189"/>
                  </a:cubicBezTo>
                  <a:cubicBezTo>
                    <a:pt x="172" y="210"/>
                    <a:pt x="190" y="229"/>
                    <a:pt x="208" y="247"/>
                  </a:cubicBezTo>
                  <a:cubicBezTo>
                    <a:pt x="210" y="256"/>
                    <a:pt x="209" y="264"/>
                    <a:pt x="212" y="273"/>
                  </a:cubicBezTo>
                  <a:cubicBezTo>
                    <a:pt x="202" y="284"/>
                    <a:pt x="192" y="295"/>
                    <a:pt x="180" y="304"/>
                  </a:cubicBezTo>
                  <a:cubicBezTo>
                    <a:pt x="170" y="301"/>
                    <a:pt x="160" y="302"/>
                    <a:pt x="151" y="308"/>
                  </a:cubicBezTo>
                  <a:cubicBezTo>
                    <a:pt x="97" y="286"/>
                    <a:pt x="46" y="255"/>
                    <a:pt x="8" y="211"/>
                  </a:cubicBezTo>
                  <a:cubicBezTo>
                    <a:pt x="12" y="199"/>
                    <a:pt x="9" y="187"/>
                    <a:pt x="0" y="178"/>
                  </a:cubicBezTo>
                  <a:cubicBezTo>
                    <a:pt x="12" y="115"/>
                    <a:pt x="38" y="53"/>
                    <a:pt x="83" y="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7891367" y="3486340"/>
              <a:ext cx="356140" cy="1002506"/>
            </a:xfrm>
            <a:custGeom>
              <a:rect l="l" t="t" r="r" b="b"/>
              <a:pathLst>
                <a:path w="89" h="251">
                  <a:moveTo>
                    <a:pt x="88" y="251"/>
                  </a:moveTo>
                  <a:cubicBezTo>
                    <a:pt x="21" y="188"/>
                    <a:pt x="0" y="84"/>
                    <a:pt x="36" y="0"/>
                  </a:cubicBezTo>
                  <a:cubicBezTo>
                    <a:pt x="41" y="44"/>
                    <a:pt x="56" y="86"/>
                    <a:pt x="79" y="124"/>
                  </a:cubicBezTo>
                  <a:cubicBezTo>
                    <a:pt x="74" y="138"/>
                    <a:pt x="75" y="154"/>
                    <a:pt x="89" y="162"/>
                  </a:cubicBezTo>
                  <a:cubicBezTo>
                    <a:pt x="88" y="192"/>
                    <a:pt x="85" y="221"/>
                    <a:pt x="88" y="25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42787" y="3665220"/>
              <a:ext cx="415195" cy="803434"/>
            </a:xfrm>
            <a:custGeom>
              <a:rect l="l" t="t" r="r" b="b"/>
              <a:pathLst>
                <a:path w="104" h="201">
                  <a:moveTo>
                    <a:pt x="48" y="13"/>
                  </a:moveTo>
                  <a:cubicBezTo>
                    <a:pt x="48" y="8"/>
                    <a:pt x="51" y="0"/>
                    <a:pt x="56" y="7"/>
                  </a:cubicBezTo>
                  <a:cubicBezTo>
                    <a:pt x="80" y="41"/>
                    <a:pt x="97" y="80"/>
                    <a:pt x="104" y="120"/>
                  </a:cubicBezTo>
                  <a:cubicBezTo>
                    <a:pt x="95" y="150"/>
                    <a:pt x="76" y="177"/>
                    <a:pt x="56" y="201"/>
                  </a:cubicBezTo>
                  <a:cubicBezTo>
                    <a:pt x="37" y="190"/>
                    <a:pt x="20" y="177"/>
                    <a:pt x="3" y="164"/>
                  </a:cubicBezTo>
                  <a:cubicBezTo>
                    <a:pt x="3" y="156"/>
                    <a:pt x="2" y="148"/>
                    <a:pt x="0" y="140"/>
                  </a:cubicBezTo>
                  <a:cubicBezTo>
                    <a:pt x="23" y="101"/>
                    <a:pt x="39" y="58"/>
                    <a:pt x="48" y="1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294751" y="4124325"/>
              <a:ext cx="624459" cy="580644"/>
            </a:xfrm>
            <a:custGeom>
              <a:rect l="l" t="t" r="r" b="b"/>
              <a:pathLst>
                <a:path w="156" h="145">
                  <a:moveTo>
                    <a:pt x="4" y="0"/>
                  </a:moveTo>
                  <a:cubicBezTo>
                    <a:pt x="46" y="46"/>
                    <a:pt x="99" y="79"/>
                    <a:pt x="155" y="103"/>
                  </a:cubicBezTo>
                  <a:cubicBezTo>
                    <a:pt x="155" y="105"/>
                    <a:pt x="156" y="108"/>
                    <a:pt x="156" y="110"/>
                  </a:cubicBezTo>
                  <a:cubicBezTo>
                    <a:pt x="130" y="126"/>
                    <a:pt x="101" y="137"/>
                    <a:pt x="71" y="145"/>
                  </a:cubicBezTo>
                  <a:cubicBezTo>
                    <a:pt x="47" y="135"/>
                    <a:pt x="23" y="124"/>
                    <a:pt x="4" y="106"/>
                  </a:cubicBezTo>
                  <a:cubicBezTo>
                    <a:pt x="0" y="90"/>
                    <a:pt x="3" y="17"/>
                    <a:pt x="4"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086279" y="4365688"/>
              <a:ext cx="432054" cy="266700"/>
            </a:xfrm>
            <a:custGeom>
              <a:rect l="l" t="t" r="r" b="b"/>
              <a:pathLst>
                <a:path w="108" h="67">
                  <a:moveTo>
                    <a:pt x="36" y="4"/>
                  </a:moveTo>
                  <a:cubicBezTo>
                    <a:pt x="43" y="2"/>
                    <a:pt x="50" y="2"/>
                    <a:pt x="57" y="0"/>
                  </a:cubicBezTo>
                  <a:cubicBezTo>
                    <a:pt x="74" y="13"/>
                    <a:pt x="90" y="25"/>
                    <a:pt x="108" y="36"/>
                  </a:cubicBezTo>
                  <a:cubicBezTo>
                    <a:pt x="94" y="47"/>
                    <a:pt x="81" y="67"/>
                    <a:pt x="62" y="59"/>
                  </a:cubicBezTo>
                  <a:cubicBezTo>
                    <a:pt x="41" y="53"/>
                    <a:pt x="18" y="52"/>
                    <a:pt x="0" y="39"/>
                  </a:cubicBezTo>
                  <a:cubicBezTo>
                    <a:pt x="13" y="28"/>
                    <a:pt x="24" y="16"/>
                    <a:pt x="36" y="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691372" y="4600289"/>
              <a:ext cx="610933" cy="180594"/>
            </a:xfrm>
            <a:custGeom>
              <a:rect l="l" t="t" r="r" b="b"/>
              <a:pathLst>
                <a:path w="153" h="45">
                  <a:moveTo>
                    <a:pt x="100" y="0"/>
                  </a:moveTo>
                  <a:cubicBezTo>
                    <a:pt x="117" y="5"/>
                    <a:pt x="135" y="10"/>
                    <a:pt x="153" y="14"/>
                  </a:cubicBezTo>
                  <a:cubicBezTo>
                    <a:pt x="107" y="38"/>
                    <a:pt x="51" y="45"/>
                    <a:pt x="0" y="33"/>
                  </a:cubicBezTo>
                  <a:cubicBezTo>
                    <a:pt x="22" y="26"/>
                    <a:pt x="43" y="17"/>
                    <a:pt x="63" y="5"/>
                  </a:cubicBezTo>
                  <a:cubicBezTo>
                    <a:pt x="75" y="13"/>
                    <a:pt x="91" y="12"/>
                    <a:pt x="100"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15" name="Connector 15"/>
          <p:cNvCxnSpPr/>
          <p:nvPr/>
        </p:nvCxnSpPr>
        <p:spPr>
          <a:xfrm flipH="1" flipV="1">
            <a:off x="6812761" y="3513334"/>
            <a:ext cx="1174631" cy="179643"/>
          </a:xfrm>
          <a:prstGeom prst="line">
            <a:avLst/>
          </a:prstGeom>
          <a:ln w="1905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16" name="Connector 16"/>
          <p:cNvCxnSpPr/>
          <p:nvPr/>
        </p:nvCxnSpPr>
        <p:spPr>
          <a:xfrm flipV="1">
            <a:off x="8886535" y="1736585"/>
            <a:ext cx="14158" cy="1167050"/>
          </a:xfrm>
          <a:prstGeom prst="line">
            <a:avLst/>
          </a:prstGeom>
          <a:ln w="19050">
            <a:solidFill>
              <a:srgbClr val="53BAE9">
                <a:alpha val="100000"/>
              </a:srgbClr>
            </a:solidFill>
            <a:prstDash val="dash"/>
            <a:headEnd type="none"/>
            <a:tailEnd type="triangle"/>
          </a:ln>
        </p:spPr>
      </p:cxnSp>
      <p:cxnSp>
        <p:nvCxnSpPr>
          <p:cNvPr id="17" name="Connector 17"/>
          <p:cNvCxnSpPr/>
          <p:nvPr/>
        </p:nvCxnSpPr>
        <p:spPr>
          <a:xfrm flipH="1">
            <a:off x="7765009" y="4603292"/>
            <a:ext cx="653072" cy="1011082"/>
          </a:xfrm>
          <a:prstGeom prst="line">
            <a:avLst/>
          </a:prstGeom>
          <a:ln w="19050">
            <a:solidFill>
              <a:srgbClr val="53BAE9">
                <a:alpha val="100000"/>
              </a:srgbClr>
            </a:solidFill>
            <a:prstDash val="dash"/>
            <a:headEnd type="none"/>
            <a:tailEnd type="triangle"/>
          </a:ln>
        </p:spPr>
      </p:cxnSp>
      <p:cxnSp>
        <p:nvCxnSpPr>
          <p:cNvPr id="18" name="Connector 18"/>
          <p:cNvCxnSpPr/>
          <p:nvPr/>
        </p:nvCxnSpPr>
        <p:spPr>
          <a:xfrm>
            <a:off x="9655463" y="4347498"/>
            <a:ext cx="958019" cy="684969"/>
          </a:xfrm>
          <a:prstGeom prst="line">
            <a:avLst/>
          </a:prstGeom>
          <a:ln w="19050">
            <a:solidFill>
              <a:srgbClr val="53BAE9">
                <a:alpha val="100000"/>
              </a:srgbClr>
            </a:solidFill>
            <a:prstDash val="dash"/>
            <a:headEnd type="none"/>
            <a:tailEnd type="triangle"/>
          </a:ln>
        </p:spPr>
      </p:cxnSp>
      <p:grpSp>
        <p:nvGrpSpPr>
          <p:cNvPr id="19" name="Group 19"/>
          <p:cNvGrpSpPr/>
          <p:nvPr/>
        </p:nvGrpSpPr>
        <p:grpSpPr>
          <a:xfrm>
            <a:off x="6323362" y="3226403"/>
            <a:ext cx="453771" cy="453771"/>
            <a:chOff x="6323362" y="3226403"/>
            <a:chExt cx="453771" cy="453771"/>
          </a:xfrm>
        </p:grpSpPr>
        <p:sp>
          <p:nvSpPr>
            <p:cNvPr id="20" name="AutoShape 20"/>
            <p:cNvSpPr/>
            <p:nvPr/>
          </p:nvSpPr>
          <p:spPr>
            <a:xfrm>
              <a:off x="6323362" y="3226403"/>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386989" y="3293554"/>
            <a:ext cx="326517" cy="368619"/>
            <a:chOff x="6386989" y="3293554"/>
            <a:chExt cx="326517" cy="368619"/>
          </a:xfrm>
        </p:grpSpPr>
        <p:sp>
          <p:nvSpPr>
            <p:cNvPr id="22" name="Freeform 22"/>
            <p:cNvSpPr/>
            <p:nvPr/>
          </p:nvSpPr>
          <p:spPr>
            <a:xfrm>
              <a:off x="6475762" y="3293554"/>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386989" y="3473768"/>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6531769" y="3505010"/>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 name="Group 25"/>
          <p:cNvGrpSpPr/>
          <p:nvPr/>
        </p:nvGrpSpPr>
        <p:grpSpPr>
          <a:xfrm>
            <a:off x="6397466" y="3619976"/>
            <a:ext cx="305467" cy="60103"/>
            <a:chOff x="6397466" y="3619976"/>
            <a:chExt cx="305467" cy="60103"/>
          </a:xfrm>
        </p:grpSpPr>
        <p:sp>
          <p:nvSpPr>
            <p:cNvPr id="26" name="Freeform 26"/>
            <p:cNvSpPr/>
            <p:nvPr/>
          </p:nvSpPr>
          <p:spPr>
            <a:xfrm>
              <a:off x="6397466" y="3619976"/>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8675084" y="1230154"/>
            <a:ext cx="453771" cy="453771"/>
            <a:chOff x="8675084" y="1230154"/>
            <a:chExt cx="453771" cy="453771"/>
          </a:xfrm>
        </p:grpSpPr>
        <p:sp>
          <p:nvSpPr>
            <p:cNvPr id="28" name="AutoShape 28"/>
            <p:cNvSpPr/>
            <p:nvPr/>
          </p:nvSpPr>
          <p:spPr>
            <a:xfrm>
              <a:off x="8675084" y="1230154"/>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8738711" y="1297305"/>
            <a:ext cx="326517" cy="368618"/>
            <a:chOff x="8738711" y="1297305"/>
            <a:chExt cx="326517" cy="368618"/>
          </a:xfrm>
        </p:grpSpPr>
        <p:sp>
          <p:nvSpPr>
            <p:cNvPr id="30" name="Freeform 30"/>
            <p:cNvSpPr/>
            <p:nvPr/>
          </p:nvSpPr>
          <p:spPr>
            <a:xfrm>
              <a:off x="8827484" y="1297305"/>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738711" y="1477518"/>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8883491" y="1508760"/>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8749189" y="1623727"/>
            <a:ext cx="305467" cy="60103"/>
            <a:chOff x="8749189" y="1623727"/>
            <a:chExt cx="305467" cy="60103"/>
          </a:xfrm>
        </p:grpSpPr>
        <p:sp>
          <p:nvSpPr>
            <p:cNvPr id="34" name="Freeform 34"/>
            <p:cNvSpPr/>
            <p:nvPr/>
          </p:nvSpPr>
          <p:spPr>
            <a:xfrm>
              <a:off x="8749189" y="1623727"/>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 name="Group 35"/>
          <p:cNvGrpSpPr/>
          <p:nvPr/>
        </p:nvGrpSpPr>
        <p:grpSpPr>
          <a:xfrm>
            <a:off x="7375589" y="5602795"/>
            <a:ext cx="453771" cy="453771"/>
            <a:chOff x="7375589" y="5602795"/>
            <a:chExt cx="453771" cy="453771"/>
          </a:xfrm>
        </p:grpSpPr>
        <p:sp>
          <p:nvSpPr>
            <p:cNvPr id="36" name="AutoShape 36"/>
            <p:cNvSpPr/>
            <p:nvPr/>
          </p:nvSpPr>
          <p:spPr>
            <a:xfrm>
              <a:off x="7375589" y="5602795"/>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 name="Group 37"/>
          <p:cNvGrpSpPr/>
          <p:nvPr/>
        </p:nvGrpSpPr>
        <p:grpSpPr>
          <a:xfrm>
            <a:off x="7439216" y="5669947"/>
            <a:ext cx="326517" cy="368618"/>
            <a:chOff x="7439216" y="5669947"/>
            <a:chExt cx="326517" cy="368618"/>
          </a:xfrm>
        </p:grpSpPr>
        <p:sp>
          <p:nvSpPr>
            <p:cNvPr id="38" name="Freeform 38"/>
            <p:cNvSpPr/>
            <p:nvPr/>
          </p:nvSpPr>
          <p:spPr>
            <a:xfrm>
              <a:off x="7527989" y="5669947"/>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7439216" y="5850160"/>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7583995" y="5881497"/>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7449693" y="5996464"/>
            <a:ext cx="305467" cy="60103"/>
            <a:chOff x="7449693" y="5996464"/>
            <a:chExt cx="305467" cy="60103"/>
          </a:xfrm>
        </p:grpSpPr>
        <p:sp>
          <p:nvSpPr>
            <p:cNvPr id="42" name="Freeform 42"/>
            <p:cNvSpPr/>
            <p:nvPr/>
          </p:nvSpPr>
          <p:spPr>
            <a:xfrm>
              <a:off x="7449693" y="5996464"/>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10633901" y="4955286"/>
            <a:ext cx="453771" cy="453771"/>
            <a:chOff x="10633901" y="4955286"/>
            <a:chExt cx="453771" cy="453771"/>
          </a:xfrm>
        </p:grpSpPr>
        <p:sp>
          <p:nvSpPr>
            <p:cNvPr id="44" name="AutoShape 44"/>
            <p:cNvSpPr/>
            <p:nvPr/>
          </p:nvSpPr>
          <p:spPr>
            <a:xfrm>
              <a:off x="10633901" y="4955286"/>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5" name="Group 45"/>
          <p:cNvGrpSpPr/>
          <p:nvPr/>
        </p:nvGrpSpPr>
        <p:grpSpPr>
          <a:xfrm>
            <a:off x="10697432" y="5022437"/>
            <a:ext cx="326517" cy="368618"/>
            <a:chOff x="10697432" y="5022437"/>
            <a:chExt cx="326517" cy="368618"/>
          </a:xfrm>
        </p:grpSpPr>
        <p:sp>
          <p:nvSpPr>
            <p:cNvPr id="46" name="Freeform 46"/>
            <p:cNvSpPr/>
            <p:nvPr/>
          </p:nvSpPr>
          <p:spPr>
            <a:xfrm>
              <a:off x="10786301" y="5022437"/>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10697432" y="5202650"/>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10842308" y="5233988"/>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9" name="Group 49"/>
          <p:cNvGrpSpPr/>
          <p:nvPr/>
        </p:nvGrpSpPr>
        <p:grpSpPr>
          <a:xfrm>
            <a:off x="10708005" y="5348859"/>
            <a:ext cx="305467" cy="60103"/>
            <a:chOff x="10708005" y="5348859"/>
            <a:chExt cx="305467" cy="60103"/>
          </a:xfrm>
        </p:grpSpPr>
        <p:sp>
          <p:nvSpPr>
            <p:cNvPr id="50" name="Freeform 50"/>
            <p:cNvSpPr/>
            <p:nvPr/>
          </p:nvSpPr>
          <p:spPr>
            <a:xfrm>
              <a:off x="10708005" y="5348859"/>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51" name="Connector 51"/>
          <p:cNvCxnSpPr/>
          <p:nvPr/>
        </p:nvCxnSpPr>
        <p:spPr>
          <a:xfrm flipH="1" flipV="1">
            <a:off x="7341061" y="2906737"/>
            <a:ext cx="120071" cy="761512"/>
          </a:xfrm>
          <a:prstGeom prst="line">
            <a:avLst/>
          </a:prstGeom>
          <a:ln w="19050">
            <a:solidFill>
              <a:srgbClr val="53BAE9">
                <a:alpha val="100000"/>
              </a:srgbClr>
            </a:solidFill>
            <a:prstDash val="dash"/>
            <a:headEnd type="none"/>
            <a:tailEnd type="triangle"/>
          </a:ln>
        </p:spPr>
      </p:cxnSp>
      <p:cxnSp>
        <p:nvCxnSpPr>
          <p:cNvPr id="52" name="Connector 52"/>
          <p:cNvCxnSpPr/>
          <p:nvPr/>
        </p:nvCxnSpPr>
        <p:spPr>
          <a:xfrm flipH="1">
            <a:off x="7456449" y="5032468"/>
            <a:ext cx="513627" cy="24285"/>
          </a:xfrm>
          <a:prstGeom prst="line">
            <a:avLst/>
          </a:prstGeom>
          <a:ln w="19050">
            <a:solidFill>
              <a:srgbClr val="53BAE9">
                <a:alpha val="100000"/>
              </a:srgbClr>
            </a:solidFill>
            <a:prstDash val="dash"/>
            <a:headEnd type="none"/>
            <a:tailEnd type="triangle"/>
          </a:ln>
        </p:spPr>
      </p:cxnSp>
      <p:cxnSp>
        <p:nvCxnSpPr>
          <p:cNvPr id="53" name="Connector 53"/>
          <p:cNvCxnSpPr/>
          <p:nvPr/>
        </p:nvCxnSpPr>
        <p:spPr>
          <a:xfrm flipH="1">
            <a:off x="7013652" y="3631601"/>
            <a:ext cx="433980" cy="537831"/>
          </a:xfrm>
          <a:prstGeom prst="line">
            <a:avLst/>
          </a:prstGeom>
          <a:ln w="19050">
            <a:solidFill>
              <a:srgbClr val="53BAE9">
                <a:alpha val="100000"/>
              </a:srgbClr>
            </a:solidFill>
            <a:prstDash val="dash"/>
            <a:headEnd type="none"/>
            <a:tailEnd type="triangle"/>
          </a:ln>
        </p:spPr>
      </p:cxnSp>
      <p:grpSp>
        <p:nvGrpSpPr>
          <p:cNvPr id="54" name="Group 54"/>
          <p:cNvGrpSpPr/>
          <p:nvPr/>
        </p:nvGrpSpPr>
        <p:grpSpPr>
          <a:xfrm>
            <a:off x="7100411" y="3269266"/>
            <a:ext cx="664369" cy="664369"/>
            <a:chOff x="7100411" y="3269266"/>
            <a:chExt cx="664369" cy="664369"/>
          </a:xfrm>
        </p:grpSpPr>
        <p:sp>
          <p:nvSpPr>
            <p:cNvPr id="55" name="AutoShape 55"/>
            <p:cNvSpPr/>
            <p:nvPr/>
          </p:nvSpPr>
          <p:spPr>
            <a:xfrm>
              <a:off x="7100411" y="3269266"/>
              <a:ext cx="664369" cy="664369"/>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7193566" y="3367564"/>
            <a:ext cx="478060" cy="539686"/>
            <a:chOff x="7193566" y="3367564"/>
            <a:chExt cx="478060" cy="539686"/>
          </a:xfrm>
        </p:grpSpPr>
        <p:sp>
          <p:nvSpPr>
            <p:cNvPr id="57" name="Freeform 57"/>
            <p:cNvSpPr/>
            <p:nvPr/>
          </p:nvSpPr>
          <p:spPr>
            <a:xfrm>
              <a:off x="7323582" y="3367564"/>
              <a:ext cx="218027" cy="283369"/>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193566" y="3631406"/>
              <a:ext cx="478060" cy="27584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405497" y="3677317"/>
              <a:ext cx="55626" cy="41339"/>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7208901" y="3845623"/>
            <a:ext cx="447294" cy="88011"/>
            <a:chOff x="7208901" y="3845623"/>
            <a:chExt cx="447294" cy="88011"/>
          </a:xfrm>
        </p:grpSpPr>
        <p:sp>
          <p:nvSpPr>
            <p:cNvPr id="61" name="Freeform 61"/>
            <p:cNvSpPr/>
            <p:nvPr/>
          </p:nvSpPr>
          <p:spPr>
            <a:xfrm>
              <a:off x="7208901" y="3845623"/>
              <a:ext cx="447294" cy="88011"/>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7074218" y="2382488"/>
            <a:ext cx="453771" cy="453771"/>
            <a:chOff x="7074218" y="2382488"/>
            <a:chExt cx="453771" cy="453771"/>
          </a:xfrm>
        </p:grpSpPr>
        <p:sp>
          <p:nvSpPr>
            <p:cNvPr id="63" name="AutoShape 63"/>
            <p:cNvSpPr/>
            <p:nvPr/>
          </p:nvSpPr>
          <p:spPr>
            <a:xfrm>
              <a:off x="7074218" y="2382488"/>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4" name="Group 64"/>
          <p:cNvGrpSpPr/>
          <p:nvPr/>
        </p:nvGrpSpPr>
        <p:grpSpPr>
          <a:xfrm>
            <a:off x="7137845" y="2449639"/>
            <a:ext cx="326517" cy="368619"/>
            <a:chOff x="7137845" y="2449639"/>
            <a:chExt cx="326517" cy="368619"/>
          </a:xfrm>
        </p:grpSpPr>
        <p:sp>
          <p:nvSpPr>
            <p:cNvPr id="65" name="Freeform 65"/>
            <p:cNvSpPr/>
            <p:nvPr/>
          </p:nvSpPr>
          <p:spPr>
            <a:xfrm>
              <a:off x="7226713" y="2449639"/>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7137845" y="2629853"/>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Freeform 67"/>
            <p:cNvSpPr/>
            <p:nvPr/>
          </p:nvSpPr>
          <p:spPr>
            <a:xfrm>
              <a:off x="7282625" y="2661190"/>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7148322" y="2776156"/>
            <a:ext cx="305467" cy="60103"/>
            <a:chOff x="7148322" y="2776156"/>
            <a:chExt cx="305467" cy="60103"/>
          </a:xfrm>
        </p:grpSpPr>
        <p:sp>
          <p:nvSpPr>
            <p:cNvPr id="69" name="Freeform 69"/>
            <p:cNvSpPr/>
            <p:nvPr/>
          </p:nvSpPr>
          <p:spPr>
            <a:xfrm>
              <a:off x="7148322" y="2776156"/>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614922" y="4176522"/>
            <a:ext cx="453771" cy="453771"/>
            <a:chOff x="6614922" y="4176522"/>
            <a:chExt cx="453771" cy="453771"/>
          </a:xfrm>
        </p:grpSpPr>
        <p:sp>
          <p:nvSpPr>
            <p:cNvPr id="71" name="AutoShape 71"/>
            <p:cNvSpPr/>
            <p:nvPr/>
          </p:nvSpPr>
          <p:spPr>
            <a:xfrm>
              <a:off x="6614922" y="4176522"/>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6678454" y="4243673"/>
            <a:ext cx="326517" cy="368618"/>
            <a:chOff x="6678454" y="4243673"/>
            <a:chExt cx="326517" cy="368618"/>
          </a:xfrm>
        </p:grpSpPr>
        <p:sp>
          <p:nvSpPr>
            <p:cNvPr id="73" name="Freeform 73"/>
            <p:cNvSpPr/>
            <p:nvPr/>
          </p:nvSpPr>
          <p:spPr>
            <a:xfrm>
              <a:off x="6767322" y="4243673"/>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678454" y="4423886"/>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6823234" y="4455223"/>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6689027" y="4570190"/>
            <a:ext cx="305467" cy="60103"/>
            <a:chOff x="6689027" y="4570190"/>
            <a:chExt cx="305467" cy="60103"/>
          </a:xfrm>
        </p:grpSpPr>
        <p:sp>
          <p:nvSpPr>
            <p:cNvPr id="77" name="Freeform 77"/>
            <p:cNvSpPr/>
            <p:nvPr/>
          </p:nvSpPr>
          <p:spPr>
            <a:xfrm>
              <a:off x="6689027" y="4570190"/>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78" name="Connector 78"/>
          <p:cNvCxnSpPr/>
          <p:nvPr/>
        </p:nvCxnSpPr>
        <p:spPr>
          <a:xfrm>
            <a:off x="8274310" y="5180255"/>
            <a:ext cx="306629" cy="518075"/>
          </a:xfrm>
          <a:prstGeom prst="line">
            <a:avLst/>
          </a:prstGeom>
          <a:ln w="19050">
            <a:solidFill>
              <a:srgbClr val="53BAE9">
                <a:alpha val="100000"/>
              </a:srgbClr>
            </a:solidFill>
            <a:prstDash val="dash"/>
            <a:headEnd type="none"/>
            <a:tailEnd type="triangle"/>
          </a:ln>
        </p:spPr>
      </p:cxnSp>
      <p:grpSp>
        <p:nvGrpSpPr>
          <p:cNvPr id="79" name="Group 79"/>
          <p:cNvGrpSpPr/>
          <p:nvPr/>
        </p:nvGrpSpPr>
        <p:grpSpPr>
          <a:xfrm>
            <a:off x="7787354" y="4746498"/>
            <a:ext cx="664369" cy="664369"/>
            <a:chOff x="7787354" y="4746498"/>
            <a:chExt cx="664369" cy="664369"/>
          </a:xfrm>
        </p:grpSpPr>
        <p:sp>
          <p:nvSpPr>
            <p:cNvPr id="80" name="AutoShape 80"/>
            <p:cNvSpPr/>
            <p:nvPr/>
          </p:nvSpPr>
          <p:spPr>
            <a:xfrm>
              <a:off x="7787354" y="4746498"/>
              <a:ext cx="664369" cy="664369"/>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1" name="Group 81"/>
          <p:cNvGrpSpPr/>
          <p:nvPr/>
        </p:nvGrpSpPr>
        <p:grpSpPr>
          <a:xfrm>
            <a:off x="7880414" y="4844796"/>
            <a:ext cx="478060" cy="539782"/>
            <a:chOff x="7880414" y="4844796"/>
            <a:chExt cx="478060" cy="539782"/>
          </a:xfrm>
        </p:grpSpPr>
        <p:sp>
          <p:nvSpPr>
            <p:cNvPr id="82" name="Freeform 82"/>
            <p:cNvSpPr/>
            <p:nvPr/>
          </p:nvSpPr>
          <p:spPr>
            <a:xfrm>
              <a:off x="8010525" y="4844796"/>
              <a:ext cx="218027" cy="283369"/>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7880414" y="5108734"/>
              <a:ext cx="478060" cy="27584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8092440" y="5154549"/>
              <a:ext cx="55626" cy="41339"/>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5" name="Group 85"/>
          <p:cNvGrpSpPr/>
          <p:nvPr/>
        </p:nvGrpSpPr>
        <p:grpSpPr>
          <a:xfrm>
            <a:off x="7895844" y="5322856"/>
            <a:ext cx="447294" cy="88011"/>
            <a:chOff x="7895844" y="5322856"/>
            <a:chExt cx="447294" cy="88011"/>
          </a:xfrm>
        </p:grpSpPr>
        <p:sp>
          <p:nvSpPr>
            <p:cNvPr id="86" name="Freeform 86"/>
            <p:cNvSpPr/>
            <p:nvPr/>
          </p:nvSpPr>
          <p:spPr>
            <a:xfrm>
              <a:off x="7895844" y="5322856"/>
              <a:ext cx="447294" cy="88011"/>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7" name="Group 87"/>
          <p:cNvGrpSpPr/>
          <p:nvPr/>
        </p:nvGrpSpPr>
        <p:grpSpPr>
          <a:xfrm>
            <a:off x="6936200" y="4830032"/>
            <a:ext cx="453771" cy="453771"/>
            <a:chOff x="6936200" y="4830032"/>
            <a:chExt cx="453771" cy="453771"/>
          </a:xfrm>
        </p:grpSpPr>
        <p:sp>
          <p:nvSpPr>
            <p:cNvPr id="88" name="AutoShape 88"/>
            <p:cNvSpPr/>
            <p:nvPr/>
          </p:nvSpPr>
          <p:spPr>
            <a:xfrm>
              <a:off x="6936200" y="4830032"/>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9" name="Group 89"/>
          <p:cNvGrpSpPr/>
          <p:nvPr/>
        </p:nvGrpSpPr>
        <p:grpSpPr>
          <a:xfrm>
            <a:off x="6999827" y="4897184"/>
            <a:ext cx="326517" cy="368617"/>
            <a:chOff x="6999827" y="4897184"/>
            <a:chExt cx="326517" cy="368617"/>
          </a:xfrm>
        </p:grpSpPr>
        <p:sp>
          <p:nvSpPr>
            <p:cNvPr id="90" name="Freeform 90"/>
            <p:cNvSpPr/>
            <p:nvPr/>
          </p:nvSpPr>
          <p:spPr>
            <a:xfrm>
              <a:off x="7088600" y="4897184"/>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99827" y="5077396"/>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7144608" y="5108734"/>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3" name="Group 93"/>
          <p:cNvGrpSpPr/>
          <p:nvPr/>
        </p:nvGrpSpPr>
        <p:grpSpPr>
          <a:xfrm>
            <a:off x="7010305" y="5223700"/>
            <a:ext cx="305467" cy="60103"/>
            <a:chOff x="7010305" y="5223700"/>
            <a:chExt cx="305467" cy="60103"/>
          </a:xfrm>
        </p:grpSpPr>
        <p:sp>
          <p:nvSpPr>
            <p:cNvPr id="94" name="Freeform 94"/>
            <p:cNvSpPr/>
            <p:nvPr/>
          </p:nvSpPr>
          <p:spPr>
            <a:xfrm>
              <a:off x="7010305" y="5223700"/>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5" name="Group 95"/>
          <p:cNvGrpSpPr/>
          <p:nvPr/>
        </p:nvGrpSpPr>
        <p:grpSpPr>
          <a:xfrm>
            <a:off x="8511826" y="5729097"/>
            <a:ext cx="453771" cy="453771"/>
            <a:chOff x="8511826" y="5729097"/>
            <a:chExt cx="453771" cy="453771"/>
          </a:xfrm>
        </p:grpSpPr>
        <p:sp>
          <p:nvSpPr>
            <p:cNvPr id="96" name="AutoShape 96"/>
            <p:cNvSpPr/>
            <p:nvPr/>
          </p:nvSpPr>
          <p:spPr>
            <a:xfrm>
              <a:off x="8511826" y="5729097"/>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7" name="Group 97"/>
          <p:cNvGrpSpPr/>
          <p:nvPr/>
        </p:nvGrpSpPr>
        <p:grpSpPr>
          <a:xfrm>
            <a:off x="8575453" y="5796249"/>
            <a:ext cx="326517" cy="368617"/>
            <a:chOff x="8575453" y="5796249"/>
            <a:chExt cx="326517" cy="368617"/>
          </a:xfrm>
        </p:grpSpPr>
        <p:sp>
          <p:nvSpPr>
            <p:cNvPr id="98" name="Freeform 98"/>
            <p:cNvSpPr/>
            <p:nvPr/>
          </p:nvSpPr>
          <p:spPr>
            <a:xfrm>
              <a:off x="8664226" y="5796249"/>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8575453" y="5976461"/>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8720233" y="6007798"/>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1" name="Group 101"/>
          <p:cNvGrpSpPr/>
          <p:nvPr/>
        </p:nvGrpSpPr>
        <p:grpSpPr>
          <a:xfrm>
            <a:off x="8585930" y="6122765"/>
            <a:ext cx="305467" cy="60103"/>
            <a:chOff x="8585930" y="6122765"/>
            <a:chExt cx="305467" cy="60103"/>
          </a:xfrm>
        </p:grpSpPr>
        <p:sp>
          <p:nvSpPr>
            <p:cNvPr id="102" name="Freeform 102"/>
            <p:cNvSpPr/>
            <p:nvPr/>
          </p:nvSpPr>
          <p:spPr>
            <a:xfrm>
              <a:off x="8585930" y="6122765"/>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103" name="Connector 103"/>
          <p:cNvCxnSpPr/>
          <p:nvPr/>
        </p:nvCxnSpPr>
        <p:spPr>
          <a:xfrm flipH="1">
            <a:off x="9496936" y="4619186"/>
            <a:ext cx="545662" cy="443587"/>
          </a:xfrm>
          <a:prstGeom prst="line">
            <a:avLst/>
          </a:prstGeom>
          <a:ln w="19050">
            <a:solidFill>
              <a:srgbClr val="53BAE9">
                <a:alpha val="100000"/>
              </a:srgbClr>
            </a:solidFill>
            <a:prstDash val="dash"/>
            <a:headEnd type="none"/>
            <a:tailEnd type="triangle"/>
          </a:ln>
        </p:spPr>
      </p:cxnSp>
      <p:cxnSp>
        <p:nvCxnSpPr>
          <p:cNvPr id="104" name="Connector 104"/>
          <p:cNvCxnSpPr/>
          <p:nvPr/>
        </p:nvCxnSpPr>
        <p:spPr>
          <a:xfrm>
            <a:off x="10076528" y="4716108"/>
            <a:ext cx="18578" cy="719008"/>
          </a:xfrm>
          <a:prstGeom prst="line">
            <a:avLst/>
          </a:prstGeom>
          <a:ln w="19050">
            <a:solidFill>
              <a:srgbClr val="53BAE9">
                <a:alpha val="100000"/>
              </a:srgbClr>
            </a:solidFill>
            <a:prstDash val="dash"/>
            <a:headEnd type="none"/>
            <a:tailEnd type="triangle"/>
          </a:ln>
        </p:spPr>
      </p:cxnSp>
      <p:grpSp>
        <p:nvGrpSpPr>
          <p:cNvPr id="105" name="Group 105"/>
          <p:cNvGrpSpPr/>
          <p:nvPr/>
        </p:nvGrpSpPr>
        <p:grpSpPr>
          <a:xfrm>
            <a:off x="9748075" y="4300156"/>
            <a:ext cx="664369" cy="664369"/>
            <a:chOff x="9748075" y="4300156"/>
            <a:chExt cx="664369" cy="664369"/>
          </a:xfrm>
        </p:grpSpPr>
        <p:sp>
          <p:nvSpPr>
            <p:cNvPr id="106" name="AutoShape 106"/>
            <p:cNvSpPr/>
            <p:nvPr/>
          </p:nvSpPr>
          <p:spPr>
            <a:xfrm>
              <a:off x="9748075" y="4300156"/>
              <a:ext cx="664369" cy="664369"/>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7" name="Group 107"/>
          <p:cNvGrpSpPr/>
          <p:nvPr/>
        </p:nvGrpSpPr>
        <p:grpSpPr>
          <a:xfrm>
            <a:off x="9841230" y="4398454"/>
            <a:ext cx="478060" cy="539687"/>
            <a:chOff x="9841230" y="4398454"/>
            <a:chExt cx="478060" cy="539687"/>
          </a:xfrm>
        </p:grpSpPr>
        <p:sp>
          <p:nvSpPr>
            <p:cNvPr id="108" name="Freeform 108"/>
            <p:cNvSpPr/>
            <p:nvPr/>
          </p:nvSpPr>
          <p:spPr>
            <a:xfrm>
              <a:off x="9971246" y="4398454"/>
              <a:ext cx="218027" cy="283369"/>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Freeform 109"/>
            <p:cNvSpPr/>
            <p:nvPr/>
          </p:nvSpPr>
          <p:spPr>
            <a:xfrm>
              <a:off x="9841230" y="4662297"/>
              <a:ext cx="478060" cy="27584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10053161" y="4708207"/>
              <a:ext cx="55626" cy="41339"/>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1" name="Group 111"/>
          <p:cNvGrpSpPr/>
          <p:nvPr/>
        </p:nvGrpSpPr>
        <p:grpSpPr>
          <a:xfrm>
            <a:off x="9856566" y="4876514"/>
            <a:ext cx="447294" cy="88011"/>
            <a:chOff x="9856566" y="4876514"/>
            <a:chExt cx="447294" cy="88011"/>
          </a:xfrm>
        </p:grpSpPr>
        <p:sp>
          <p:nvSpPr>
            <p:cNvPr id="112" name="Freeform 112"/>
            <p:cNvSpPr/>
            <p:nvPr/>
          </p:nvSpPr>
          <p:spPr>
            <a:xfrm>
              <a:off x="9856566" y="4876514"/>
              <a:ext cx="447294" cy="88011"/>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3" name="Group 113"/>
          <p:cNvGrpSpPr/>
          <p:nvPr/>
        </p:nvGrpSpPr>
        <p:grpSpPr>
          <a:xfrm>
            <a:off x="9030843" y="5023104"/>
            <a:ext cx="453771" cy="453771"/>
            <a:chOff x="9030843" y="5023104"/>
            <a:chExt cx="453771" cy="453771"/>
          </a:xfrm>
        </p:grpSpPr>
        <p:sp>
          <p:nvSpPr>
            <p:cNvPr id="114" name="AutoShape 114"/>
            <p:cNvSpPr/>
            <p:nvPr/>
          </p:nvSpPr>
          <p:spPr>
            <a:xfrm>
              <a:off x="9030843" y="5023104"/>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5" name="Group 115"/>
          <p:cNvGrpSpPr/>
          <p:nvPr/>
        </p:nvGrpSpPr>
        <p:grpSpPr>
          <a:xfrm>
            <a:off x="9094470" y="5090255"/>
            <a:ext cx="326517" cy="368618"/>
            <a:chOff x="9094470" y="5090255"/>
            <a:chExt cx="326517" cy="368618"/>
          </a:xfrm>
        </p:grpSpPr>
        <p:sp>
          <p:nvSpPr>
            <p:cNvPr id="116" name="Freeform 116"/>
            <p:cNvSpPr/>
            <p:nvPr/>
          </p:nvSpPr>
          <p:spPr>
            <a:xfrm>
              <a:off x="9183243" y="5090255"/>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9094470" y="5270468"/>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Freeform 118"/>
            <p:cNvSpPr/>
            <p:nvPr/>
          </p:nvSpPr>
          <p:spPr>
            <a:xfrm>
              <a:off x="9239250" y="5301805"/>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9" name="Group 119"/>
          <p:cNvGrpSpPr/>
          <p:nvPr/>
        </p:nvGrpSpPr>
        <p:grpSpPr>
          <a:xfrm>
            <a:off x="9104948" y="5416772"/>
            <a:ext cx="305467" cy="60103"/>
            <a:chOff x="9104948" y="5416772"/>
            <a:chExt cx="305467" cy="60103"/>
          </a:xfrm>
        </p:grpSpPr>
        <p:sp>
          <p:nvSpPr>
            <p:cNvPr id="120" name="Freeform 120"/>
            <p:cNvSpPr/>
            <p:nvPr/>
          </p:nvSpPr>
          <p:spPr>
            <a:xfrm>
              <a:off x="9104948" y="5416772"/>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1" name="Group 121"/>
          <p:cNvGrpSpPr/>
          <p:nvPr/>
        </p:nvGrpSpPr>
        <p:grpSpPr>
          <a:xfrm>
            <a:off x="9872949" y="5502211"/>
            <a:ext cx="453771" cy="453771"/>
            <a:chOff x="9872949" y="5502211"/>
            <a:chExt cx="453771" cy="453771"/>
          </a:xfrm>
        </p:grpSpPr>
        <p:sp>
          <p:nvSpPr>
            <p:cNvPr id="122" name="AutoShape 122"/>
            <p:cNvSpPr/>
            <p:nvPr/>
          </p:nvSpPr>
          <p:spPr>
            <a:xfrm>
              <a:off x="9872949" y="5502211"/>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3" name="Group 123"/>
          <p:cNvGrpSpPr/>
          <p:nvPr/>
        </p:nvGrpSpPr>
        <p:grpSpPr>
          <a:xfrm>
            <a:off x="9936480" y="5569363"/>
            <a:ext cx="326517" cy="368618"/>
            <a:chOff x="9936480" y="5569363"/>
            <a:chExt cx="326517" cy="368618"/>
          </a:xfrm>
        </p:grpSpPr>
        <p:sp>
          <p:nvSpPr>
            <p:cNvPr id="124" name="Freeform 124"/>
            <p:cNvSpPr/>
            <p:nvPr/>
          </p:nvSpPr>
          <p:spPr>
            <a:xfrm>
              <a:off x="10025349" y="5569363"/>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9936480" y="5749576"/>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10081260" y="5780913"/>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7" name="Group 127"/>
          <p:cNvGrpSpPr/>
          <p:nvPr/>
        </p:nvGrpSpPr>
        <p:grpSpPr>
          <a:xfrm>
            <a:off x="9947053" y="5895880"/>
            <a:ext cx="305467" cy="60103"/>
            <a:chOff x="9947053" y="5895880"/>
            <a:chExt cx="305467" cy="60103"/>
          </a:xfrm>
        </p:grpSpPr>
        <p:sp>
          <p:nvSpPr>
            <p:cNvPr id="128" name="Freeform 128"/>
            <p:cNvSpPr/>
            <p:nvPr/>
          </p:nvSpPr>
          <p:spPr>
            <a:xfrm>
              <a:off x="9947053" y="5895880"/>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129" name="Connector 129"/>
          <p:cNvCxnSpPr/>
          <p:nvPr/>
        </p:nvCxnSpPr>
        <p:spPr>
          <a:xfrm flipV="1">
            <a:off x="9025615" y="2235826"/>
            <a:ext cx="541689" cy="145917"/>
          </a:xfrm>
          <a:prstGeom prst="line">
            <a:avLst/>
          </a:prstGeom>
          <a:ln w="19050">
            <a:solidFill>
              <a:srgbClr val="53BAE9">
                <a:alpha val="100000"/>
              </a:srgbClr>
            </a:solidFill>
            <a:prstDash val="dash"/>
            <a:headEnd type="none"/>
            <a:tailEnd type="triangle"/>
          </a:ln>
        </p:spPr>
      </p:cxnSp>
      <p:cxnSp>
        <p:nvCxnSpPr>
          <p:cNvPr id="130" name="Connector 130"/>
          <p:cNvCxnSpPr/>
          <p:nvPr/>
        </p:nvCxnSpPr>
        <p:spPr>
          <a:xfrm flipH="1" flipV="1">
            <a:off x="8271850" y="2166219"/>
            <a:ext cx="452891" cy="204667"/>
          </a:xfrm>
          <a:prstGeom prst="line">
            <a:avLst/>
          </a:prstGeom>
          <a:ln w="19050">
            <a:solidFill>
              <a:srgbClr val="53BAE9">
                <a:alpha val="100000"/>
              </a:srgbClr>
            </a:solidFill>
            <a:prstDash val="dash"/>
            <a:headEnd type="none"/>
            <a:tailEnd type="triangle"/>
          </a:ln>
        </p:spPr>
      </p:cxnSp>
      <p:grpSp>
        <p:nvGrpSpPr>
          <p:cNvPr id="131" name="Group 131"/>
          <p:cNvGrpSpPr/>
          <p:nvPr/>
        </p:nvGrpSpPr>
        <p:grpSpPr>
          <a:xfrm>
            <a:off x="8554402" y="2050351"/>
            <a:ext cx="664369" cy="664369"/>
            <a:chOff x="8554402" y="2050351"/>
            <a:chExt cx="664369" cy="664369"/>
          </a:xfrm>
        </p:grpSpPr>
        <p:sp>
          <p:nvSpPr>
            <p:cNvPr id="132" name="AutoShape 132"/>
            <p:cNvSpPr/>
            <p:nvPr/>
          </p:nvSpPr>
          <p:spPr>
            <a:xfrm>
              <a:off x="8554402" y="2050351"/>
              <a:ext cx="664369" cy="664369"/>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3" name="Group 133"/>
          <p:cNvGrpSpPr/>
          <p:nvPr/>
        </p:nvGrpSpPr>
        <p:grpSpPr>
          <a:xfrm>
            <a:off x="8647462" y="2148650"/>
            <a:ext cx="478060" cy="539686"/>
            <a:chOff x="8647462" y="2148650"/>
            <a:chExt cx="478060" cy="539686"/>
          </a:xfrm>
        </p:grpSpPr>
        <p:sp>
          <p:nvSpPr>
            <p:cNvPr id="134" name="Freeform 134"/>
            <p:cNvSpPr/>
            <p:nvPr/>
          </p:nvSpPr>
          <p:spPr>
            <a:xfrm>
              <a:off x="8777574" y="2148650"/>
              <a:ext cx="218027" cy="283369"/>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8647462" y="2412492"/>
              <a:ext cx="478060" cy="27584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Freeform 136"/>
            <p:cNvSpPr/>
            <p:nvPr/>
          </p:nvSpPr>
          <p:spPr>
            <a:xfrm>
              <a:off x="8859488" y="2458307"/>
              <a:ext cx="55626" cy="41339"/>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7" name="Group 137"/>
          <p:cNvGrpSpPr/>
          <p:nvPr/>
        </p:nvGrpSpPr>
        <p:grpSpPr>
          <a:xfrm>
            <a:off x="8662892" y="2626614"/>
            <a:ext cx="447294" cy="88011"/>
            <a:chOff x="8662892" y="2626614"/>
            <a:chExt cx="447294" cy="88011"/>
          </a:xfrm>
        </p:grpSpPr>
        <p:sp>
          <p:nvSpPr>
            <p:cNvPr id="138" name="Freeform 138"/>
            <p:cNvSpPr/>
            <p:nvPr/>
          </p:nvSpPr>
          <p:spPr>
            <a:xfrm>
              <a:off x="8662892" y="2626614"/>
              <a:ext cx="447294" cy="88011"/>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9" name="Group 139"/>
          <p:cNvGrpSpPr/>
          <p:nvPr/>
        </p:nvGrpSpPr>
        <p:grpSpPr>
          <a:xfrm>
            <a:off x="7753064" y="1854994"/>
            <a:ext cx="453771" cy="453771"/>
            <a:chOff x="7753064" y="1854994"/>
            <a:chExt cx="453771" cy="453771"/>
          </a:xfrm>
        </p:grpSpPr>
        <p:sp>
          <p:nvSpPr>
            <p:cNvPr id="140" name="AutoShape 140"/>
            <p:cNvSpPr/>
            <p:nvPr/>
          </p:nvSpPr>
          <p:spPr>
            <a:xfrm>
              <a:off x="7753064" y="1854994"/>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1" name="Group 141"/>
          <p:cNvGrpSpPr/>
          <p:nvPr/>
        </p:nvGrpSpPr>
        <p:grpSpPr>
          <a:xfrm>
            <a:off x="7816691" y="1922145"/>
            <a:ext cx="326517" cy="368618"/>
            <a:chOff x="7816691" y="1922145"/>
            <a:chExt cx="326517" cy="368618"/>
          </a:xfrm>
        </p:grpSpPr>
        <p:sp>
          <p:nvSpPr>
            <p:cNvPr id="142" name="Freeform 142"/>
            <p:cNvSpPr/>
            <p:nvPr/>
          </p:nvSpPr>
          <p:spPr>
            <a:xfrm>
              <a:off x="7905464" y="1922145"/>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Freeform 143"/>
            <p:cNvSpPr/>
            <p:nvPr/>
          </p:nvSpPr>
          <p:spPr>
            <a:xfrm>
              <a:off x="7816691" y="2102358"/>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7961471" y="2133695"/>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5" name="Group 145"/>
          <p:cNvGrpSpPr/>
          <p:nvPr/>
        </p:nvGrpSpPr>
        <p:grpSpPr>
          <a:xfrm>
            <a:off x="7827169" y="2248662"/>
            <a:ext cx="305467" cy="60103"/>
            <a:chOff x="7827169" y="2248662"/>
            <a:chExt cx="305467" cy="60103"/>
          </a:xfrm>
        </p:grpSpPr>
        <p:sp>
          <p:nvSpPr>
            <p:cNvPr id="146" name="Freeform 146"/>
            <p:cNvSpPr/>
            <p:nvPr/>
          </p:nvSpPr>
          <p:spPr>
            <a:xfrm>
              <a:off x="7827169" y="2248662"/>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7" name="Group 147"/>
          <p:cNvGrpSpPr/>
          <p:nvPr/>
        </p:nvGrpSpPr>
        <p:grpSpPr>
          <a:xfrm>
            <a:off x="9632252" y="1967865"/>
            <a:ext cx="453771" cy="453771"/>
            <a:chOff x="9632252" y="1967865"/>
            <a:chExt cx="453771" cy="453771"/>
          </a:xfrm>
        </p:grpSpPr>
        <p:sp>
          <p:nvSpPr>
            <p:cNvPr id="148" name="AutoShape 148"/>
            <p:cNvSpPr/>
            <p:nvPr/>
          </p:nvSpPr>
          <p:spPr>
            <a:xfrm>
              <a:off x="9632252" y="1967865"/>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9" name="Group 149"/>
          <p:cNvGrpSpPr/>
          <p:nvPr/>
        </p:nvGrpSpPr>
        <p:grpSpPr>
          <a:xfrm>
            <a:off x="9695879" y="2035016"/>
            <a:ext cx="326517" cy="368618"/>
            <a:chOff x="9695879" y="2035016"/>
            <a:chExt cx="326517" cy="368618"/>
          </a:xfrm>
        </p:grpSpPr>
        <p:sp>
          <p:nvSpPr>
            <p:cNvPr id="150" name="Freeform 150"/>
            <p:cNvSpPr/>
            <p:nvPr/>
          </p:nvSpPr>
          <p:spPr>
            <a:xfrm>
              <a:off x="9784652" y="2035016"/>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Freeform 151"/>
            <p:cNvSpPr/>
            <p:nvPr/>
          </p:nvSpPr>
          <p:spPr>
            <a:xfrm>
              <a:off x="9695879" y="2215229"/>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Freeform 152"/>
            <p:cNvSpPr/>
            <p:nvPr/>
          </p:nvSpPr>
          <p:spPr>
            <a:xfrm>
              <a:off x="9840659" y="2246471"/>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3" name="Group 153"/>
          <p:cNvGrpSpPr/>
          <p:nvPr/>
        </p:nvGrpSpPr>
        <p:grpSpPr>
          <a:xfrm>
            <a:off x="9706356" y="2361438"/>
            <a:ext cx="305467" cy="60103"/>
            <a:chOff x="9706356" y="2361438"/>
            <a:chExt cx="305467" cy="60103"/>
          </a:xfrm>
        </p:grpSpPr>
        <p:sp>
          <p:nvSpPr>
            <p:cNvPr id="154" name="Freeform 154"/>
            <p:cNvSpPr/>
            <p:nvPr/>
          </p:nvSpPr>
          <p:spPr>
            <a:xfrm>
              <a:off x="9706356" y="2361438"/>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5" name="AutoShape 155"/>
          <p:cNvSpPr/>
          <p:nvPr/>
        </p:nvSpPr>
        <p:spPr>
          <a:xfrm>
            <a:off x="1104329" y="3250025"/>
            <a:ext cx="4000405" cy="196596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buFont typeface="Arial"/>
              <a:buChar char="•"/>
              <a:defRPr/>
            </a:pPr>
            <a:r>
              <a:rPr lang="en-US" sz="1200">
                <a:solidFill>
                  <a:srgbClr val="000000">
                    <a:alpha val="100000"/>
                  </a:srgbClr>
                </a:solidFill>
                <a:latin typeface="Microsoft Yahei"/>
                <a:ea typeface="Microsoft Yahei"/>
                <a:cs typeface="Microsoft Yahei"/>
              </a:rPr>
              <a:t>内部控制定义：内部控制是企业为了实现经营目标，保护资产安全完整，保证会计信息资料正确可靠，确保经营方针贯彻执行，保证经营活动的经济性、效率性和效果性而在单位内部采取的自我调整、约束、规划、评价和控制的一系列方法、手续与措施的总称。</a:t>
            </a:r>
            <a:endParaRPr lang="en-US" sz="1100"/>
          </a:p>
        </p:txBody>
      </p:sp>
      <p:sp>
        <p:nvSpPr>
          <p:cNvPr id="156" name="Freeform 156"/>
          <p:cNvSpPr/>
          <p:nvPr/>
        </p:nvSpPr>
        <p:spPr>
          <a:xfrm>
            <a:off x="1104329" y="2313518"/>
            <a:ext cx="600656" cy="600656"/>
          </a:xfrm>
          <a:custGeom>
            <a:rect l="l" t="t" r="r" b="b"/>
            <a:pathLst>
              <a:path w="304800" h="304800">
                <a:moveTo>
                  <a:pt x="152400" y="190500"/>
                </a:moveTo>
                <a:cubicBezTo>
                  <a:pt x="194481" y="190500"/>
                  <a:pt x="228562" y="156381"/>
                  <a:pt x="228562" y="114300"/>
                </a:cubicBezTo>
                <a:lnTo>
                  <a:pt x="228562" y="76200"/>
                </a:lnTo>
                <a:cubicBezTo>
                  <a:pt x="228562" y="23612"/>
                  <a:pt x="190500" y="0"/>
                  <a:pt x="152400" y="0"/>
                </a:cubicBezTo>
                <a:lnTo>
                  <a:pt x="76162" y="0"/>
                </a:lnTo>
                <a:cubicBezTo>
                  <a:pt x="38100" y="0"/>
                  <a:pt x="0" y="20241"/>
                  <a:pt x="0" y="76200"/>
                </a:cubicBezTo>
                <a:cubicBezTo>
                  <a:pt x="0" y="130969"/>
                  <a:pt x="38100" y="152400"/>
                  <a:pt x="76162" y="152400"/>
                </a:cubicBezTo>
                <a:lnTo>
                  <a:pt x="114300" y="152400"/>
                </a:lnTo>
                <a:cubicBezTo>
                  <a:pt x="135322" y="152400"/>
                  <a:pt x="152400" y="169478"/>
                  <a:pt x="152400" y="190500"/>
                </a:cubicBezTo>
                <a:close/>
                <a:moveTo>
                  <a:pt x="247460" y="116329"/>
                </a:moveTo>
                <a:cubicBezTo>
                  <a:pt x="246345" y="167878"/>
                  <a:pt x="204197" y="209550"/>
                  <a:pt x="152400" y="209550"/>
                </a:cubicBezTo>
                <a:lnTo>
                  <a:pt x="133350" y="209550"/>
                </a:lnTo>
                <a:lnTo>
                  <a:pt x="133350" y="190500"/>
                </a:lnTo>
                <a:cubicBezTo>
                  <a:pt x="133350" y="179984"/>
                  <a:pt x="124797" y="171450"/>
                  <a:pt x="114300" y="171450"/>
                </a:cubicBezTo>
                <a:lnTo>
                  <a:pt x="78095" y="171450"/>
                </a:lnTo>
                <a:cubicBezTo>
                  <a:pt x="76952" y="177136"/>
                  <a:pt x="76248" y="183223"/>
                  <a:pt x="76200" y="189795"/>
                </a:cubicBezTo>
                <a:lnTo>
                  <a:pt x="76200" y="229333"/>
                </a:lnTo>
                <a:cubicBezTo>
                  <a:pt x="76600" y="271072"/>
                  <a:pt x="110566" y="304800"/>
                  <a:pt x="152400" y="304800"/>
                </a:cubicBezTo>
                <a:cubicBezTo>
                  <a:pt x="152400" y="283740"/>
                  <a:pt x="169478" y="266700"/>
                  <a:pt x="190500" y="266700"/>
                </a:cubicBezTo>
                <a:lnTo>
                  <a:pt x="228562" y="266700"/>
                </a:lnTo>
                <a:cubicBezTo>
                  <a:pt x="266700" y="266700"/>
                  <a:pt x="304800" y="245269"/>
                  <a:pt x="304800" y="190500"/>
                </a:cubicBezTo>
                <a:cubicBezTo>
                  <a:pt x="304800" y="143894"/>
                  <a:pt x="278273" y="122301"/>
                  <a:pt x="247460" y="11632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7" name="AutoShape 157"/>
          <p:cNvSpPr/>
          <p:nvPr/>
        </p:nvSpPr>
        <p:spPr>
          <a:xfrm>
            <a:off x="1788559" y="2360035"/>
            <a:ext cx="3308633" cy="46820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8" name="Group 158"/>
          <p:cNvGrpSpPr/>
          <p:nvPr/>
        </p:nvGrpSpPr>
        <p:grpSpPr>
          <a:xfrm>
            <a:off x="454963" y="93878"/>
            <a:ext cx="10641129" cy="914400"/>
            <a:chOff x="454963" y="93878"/>
            <a:chExt cx="10641129" cy="914400"/>
          </a:xfrm>
        </p:grpSpPr>
        <p:sp>
          <p:nvSpPr>
            <p:cNvPr id="159" name="AutoShape 15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2" name="AutoShape 16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3" name="AutoShape 16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AutoShape 16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AutoShape 16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6" name="AutoShape 16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7" name="AutoShape 16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2" name="AutoShape 17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3" name="AutoShape 17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AutoShape 17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AutoShape 17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6" name="AutoShape 17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7" name="AutoShape 17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TextBox 17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内部控制定义与目标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grpSp>
        <p:nvGrpSpPr>
          <p:cNvPr id="2" name="Group 2"/>
          <p:cNvGrpSpPr/>
          <p:nvPr/>
        </p:nvGrpSpPr>
        <p:grpSpPr>
          <a:xfrm>
            <a:off x="7497384" y="2173262"/>
            <a:ext cx="3857054" cy="652748"/>
            <a:chOff x="7497384" y="2173262"/>
            <a:chExt cx="3857054" cy="652748"/>
          </a:xfrm>
        </p:grpSpPr>
        <p:sp>
          <p:nvSpPr>
            <p:cNvPr id="3" name="AutoShape 3"/>
            <p:cNvSpPr/>
            <p:nvPr/>
          </p:nvSpPr>
          <p:spPr>
            <a:xfrm>
              <a:off x="7497384" y="2173262"/>
              <a:ext cx="3857054" cy="65274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内部控制目标</a:t>
              </a:r>
              <a:endParaRPr lang="en-US" sz="1100"/>
            </a:p>
          </p:txBody>
        </p:sp>
      </p:grpSp>
      <p:grpSp>
        <p:nvGrpSpPr>
          <p:cNvPr id="4" name="Group 4"/>
          <p:cNvGrpSpPr/>
          <p:nvPr/>
        </p:nvGrpSpPr>
        <p:grpSpPr>
          <a:xfrm>
            <a:off x="6683187" y="2173262"/>
            <a:ext cx="652748" cy="652748"/>
            <a:chOff x="6683187" y="2173262"/>
            <a:chExt cx="652748" cy="652748"/>
          </a:xfrm>
        </p:grpSpPr>
        <p:sp>
          <p:nvSpPr>
            <p:cNvPr id="5" name="AutoShape 5"/>
            <p:cNvSpPr/>
            <p:nvPr/>
          </p:nvSpPr>
          <p:spPr>
            <a:xfrm>
              <a:off x="6683187" y="2173262"/>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6816347" y="2303755"/>
            <a:ext cx="386524" cy="391763"/>
            <a:chOff x="6816347" y="2303755"/>
            <a:chExt cx="386524" cy="391763"/>
          </a:xfrm>
        </p:grpSpPr>
        <p:sp>
          <p:nvSpPr>
            <p:cNvPr id="7" name="Freeform 7"/>
            <p:cNvSpPr/>
            <p:nvPr/>
          </p:nvSpPr>
          <p:spPr>
            <a:xfrm>
              <a:off x="6822919" y="2564454"/>
              <a:ext cx="132397" cy="125730"/>
            </a:xfrm>
            <a:custGeom>
              <a:rect l="l" t="t" r="r" b="b"/>
              <a:pathLst>
                <a:path w="100" h="95">
                  <a:moveTo>
                    <a:pt x="14" y="95"/>
                  </a:moveTo>
                  <a:lnTo>
                    <a:pt x="0" y="80"/>
                  </a:lnTo>
                  <a:lnTo>
                    <a:pt x="85" y="0"/>
                  </a:lnTo>
                  <a:lnTo>
                    <a:pt x="100" y="14"/>
                  </a:lnTo>
                  <a:lnTo>
                    <a:pt x="14" y="9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19598" y="2498255"/>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995036" y="2303755"/>
              <a:ext cx="207835" cy="207835"/>
            </a:xfrm>
            <a:custGeom>
              <a:rect l="l" t="t" r="r" b="b"/>
              <a:pathLst>
                <a:path w="66" h="66">
                  <a:moveTo>
                    <a:pt x="32" y="66"/>
                  </a:moveTo>
                  <a:cubicBezTo>
                    <a:pt x="23" y="66"/>
                    <a:pt x="15" y="63"/>
                    <a:pt x="9" y="57"/>
                  </a:cubicBezTo>
                  <a:cubicBezTo>
                    <a:pt x="3" y="51"/>
                    <a:pt x="0" y="43"/>
                    <a:pt x="0" y="34"/>
                  </a:cubicBezTo>
                  <a:cubicBezTo>
                    <a:pt x="0" y="25"/>
                    <a:pt x="3" y="17"/>
                    <a:pt x="9" y="11"/>
                  </a:cubicBezTo>
                  <a:cubicBezTo>
                    <a:pt x="20" y="0"/>
                    <a:pt x="20" y="0"/>
                    <a:pt x="20" y="0"/>
                  </a:cubicBezTo>
                  <a:cubicBezTo>
                    <a:pt x="66" y="46"/>
                    <a:pt x="66" y="46"/>
                    <a:pt x="66" y="46"/>
                  </a:cubicBezTo>
                  <a:cubicBezTo>
                    <a:pt x="55" y="57"/>
                    <a:pt x="55" y="57"/>
                    <a:pt x="55" y="57"/>
                  </a:cubicBezTo>
                  <a:cubicBezTo>
                    <a:pt x="49" y="63"/>
                    <a:pt x="41" y="66"/>
                    <a:pt x="32" y="66"/>
                  </a:cubicBezTo>
                  <a:moveTo>
                    <a:pt x="20" y="12"/>
                  </a:moveTo>
                  <a:cubicBezTo>
                    <a:pt x="15" y="17"/>
                    <a:pt x="15" y="17"/>
                    <a:pt x="15" y="17"/>
                  </a:cubicBezTo>
                  <a:cubicBezTo>
                    <a:pt x="10" y="22"/>
                    <a:pt x="8" y="28"/>
                    <a:pt x="8" y="34"/>
                  </a:cubicBezTo>
                  <a:cubicBezTo>
                    <a:pt x="8" y="40"/>
                    <a:pt x="10" y="46"/>
                    <a:pt x="15" y="51"/>
                  </a:cubicBezTo>
                  <a:cubicBezTo>
                    <a:pt x="20" y="56"/>
                    <a:pt x="26" y="58"/>
                    <a:pt x="32" y="58"/>
                  </a:cubicBezTo>
                  <a:cubicBezTo>
                    <a:pt x="38" y="58"/>
                    <a:pt x="44" y="56"/>
                    <a:pt x="49" y="51"/>
                  </a:cubicBezTo>
                  <a:cubicBezTo>
                    <a:pt x="54" y="46"/>
                    <a:pt x="54" y="46"/>
                    <a:pt x="54" y="46"/>
                  </a:cubicBezTo>
                  <a:lnTo>
                    <a:pt x="20" y="1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816347" y="2385765"/>
              <a:ext cx="304419" cy="309753"/>
            </a:xfrm>
            <a:custGeom>
              <a:rect l="l" t="t" r="r" b="b"/>
              <a:pathLst>
                <a:path w="230" h="234">
                  <a:moveTo>
                    <a:pt x="0" y="234"/>
                  </a:moveTo>
                  <a:lnTo>
                    <a:pt x="22" y="49"/>
                  </a:lnTo>
                  <a:lnTo>
                    <a:pt x="112" y="0"/>
                  </a:lnTo>
                  <a:lnTo>
                    <a:pt x="121" y="16"/>
                  </a:lnTo>
                  <a:lnTo>
                    <a:pt x="41" y="61"/>
                  </a:lnTo>
                  <a:lnTo>
                    <a:pt x="24" y="211"/>
                  </a:lnTo>
                  <a:lnTo>
                    <a:pt x="185" y="180"/>
                  </a:lnTo>
                  <a:lnTo>
                    <a:pt x="211" y="111"/>
                  </a:lnTo>
                  <a:lnTo>
                    <a:pt x="230" y="116"/>
                  </a:lnTo>
                  <a:lnTo>
                    <a:pt x="199" y="199"/>
                  </a:lnTo>
                  <a:lnTo>
                    <a:pt x="0" y="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683187" y="3294307"/>
            <a:ext cx="652748" cy="652748"/>
            <a:chOff x="6683187" y="3294307"/>
            <a:chExt cx="652748" cy="652748"/>
          </a:xfrm>
        </p:grpSpPr>
        <p:sp>
          <p:nvSpPr>
            <p:cNvPr id="12" name="AutoShape 12"/>
            <p:cNvSpPr/>
            <p:nvPr/>
          </p:nvSpPr>
          <p:spPr>
            <a:xfrm>
              <a:off x="6683187" y="3294307"/>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6811680" y="3422847"/>
            <a:ext cx="395764" cy="395668"/>
            <a:chOff x="6811680" y="3422847"/>
            <a:chExt cx="395764" cy="395668"/>
          </a:xfrm>
        </p:grpSpPr>
        <p:sp>
          <p:nvSpPr>
            <p:cNvPr id="14" name="Freeform 14"/>
            <p:cNvSpPr/>
            <p:nvPr/>
          </p:nvSpPr>
          <p:spPr>
            <a:xfrm>
              <a:off x="6859305" y="3655733"/>
              <a:ext cx="300419" cy="162782"/>
            </a:xfrm>
            <a:custGeom>
              <a:rect l="l" t="t" r="r" b="b"/>
              <a:pathLst>
                <a:path w="226" h="123">
                  <a:moveTo>
                    <a:pt x="227" y="123"/>
                  </a:moveTo>
                  <a:lnTo>
                    <a:pt x="0" y="123"/>
                  </a:lnTo>
                  <a:lnTo>
                    <a:pt x="0" y="0"/>
                  </a:lnTo>
                  <a:lnTo>
                    <a:pt x="19" y="0"/>
                  </a:lnTo>
                  <a:lnTo>
                    <a:pt x="19" y="104"/>
                  </a:lnTo>
                  <a:lnTo>
                    <a:pt x="208" y="104"/>
                  </a:lnTo>
                  <a:lnTo>
                    <a:pt x="208" y="0"/>
                  </a:lnTo>
                  <a:lnTo>
                    <a:pt x="227" y="0"/>
                  </a:lnTo>
                  <a:lnTo>
                    <a:pt x="227" y="1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811680" y="3422847"/>
              <a:ext cx="395764" cy="228981"/>
            </a:xfrm>
            <a:custGeom>
              <a:rect l="l" t="t" r="r" b="b"/>
              <a:pathLst>
                <a:path w="299" h="173">
                  <a:moveTo>
                    <a:pt x="284" y="173"/>
                  </a:moveTo>
                  <a:lnTo>
                    <a:pt x="149" y="29"/>
                  </a:lnTo>
                  <a:lnTo>
                    <a:pt x="14" y="173"/>
                  </a:lnTo>
                  <a:lnTo>
                    <a:pt x="0" y="159"/>
                  </a:lnTo>
                  <a:lnTo>
                    <a:pt x="149" y="0"/>
                  </a:lnTo>
                  <a:lnTo>
                    <a:pt x="299" y="159"/>
                  </a:lnTo>
                  <a:lnTo>
                    <a:pt x="284" y="17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958650" y="3655733"/>
              <a:ext cx="100584" cy="112490"/>
            </a:xfrm>
            <a:custGeom>
              <a:rect l="l" t="t" r="r" b="b"/>
              <a:pathLst>
                <a:path w="76" h="85">
                  <a:moveTo>
                    <a:pt x="76" y="85"/>
                  </a:moveTo>
                  <a:lnTo>
                    <a:pt x="57" y="85"/>
                  </a:lnTo>
                  <a:lnTo>
                    <a:pt x="57" y="19"/>
                  </a:lnTo>
                  <a:lnTo>
                    <a:pt x="19" y="19"/>
                  </a:lnTo>
                  <a:lnTo>
                    <a:pt x="19" y="85"/>
                  </a:lnTo>
                  <a:lnTo>
                    <a:pt x="0" y="85"/>
                  </a:lnTo>
                  <a:lnTo>
                    <a:pt x="0" y="0"/>
                  </a:lnTo>
                  <a:lnTo>
                    <a:pt x="76" y="0"/>
                  </a:lnTo>
                  <a:lnTo>
                    <a:pt x="76" y="8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958650" y="3530003"/>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6692712" y="4617091"/>
            <a:ext cx="652748" cy="652748"/>
            <a:chOff x="6692712" y="4617091"/>
            <a:chExt cx="652748" cy="652748"/>
          </a:xfrm>
        </p:grpSpPr>
        <p:sp>
          <p:nvSpPr>
            <p:cNvPr id="19" name="AutoShape 19"/>
            <p:cNvSpPr/>
            <p:nvPr/>
          </p:nvSpPr>
          <p:spPr>
            <a:xfrm>
              <a:off x="6692712" y="4617091"/>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797440" y="4721819"/>
            <a:ext cx="443293" cy="443294"/>
            <a:chOff x="6797440" y="4721819"/>
            <a:chExt cx="443293" cy="443294"/>
          </a:xfrm>
        </p:grpSpPr>
        <p:sp>
          <p:nvSpPr>
            <p:cNvPr id="21" name="Freeform 21"/>
            <p:cNvSpPr/>
            <p:nvPr/>
          </p:nvSpPr>
          <p:spPr>
            <a:xfrm>
              <a:off x="6797440" y="4902032"/>
              <a:ext cx="97250" cy="165926"/>
            </a:xfrm>
            <a:custGeom>
              <a:rect l="l" t="t" r="r" b="b"/>
              <a:pathLst>
                <a:path w="28" h="48">
                  <a:moveTo>
                    <a:pt x="28" y="48"/>
                  </a:moveTo>
                  <a:cubicBezTo>
                    <a:pt x="24" y="48"/>
                    <a:pt x="24" y="48"/>
                    <a:pt x="24" y="48"/>
                  </a:cubicBezTo>
                  <a:cubicBezTo>
                    <a:pt x="10" y="48"/>
                    <a:pt x="0" y="38"/>
                    <a:pt x="0" y="24"/>
                  </a:cubicBezTo>
                  <a:cubicBezTo>
                    <a:pt x="0" y="10"/>
                    <a:pt x="10" y="0"/>
                    <a:pt x="24" y="0"/>
                  </a:cubicBezTo>
                  <a:cubicBezTo>
                    <a:pt x="28" y="0"/>
                    <a:pt x="28" y="0"/>
                    <a:pt x="28" y="0"/>
                  </a:cubicBezTo>
                  <a:lnTo>
                    <a:pt x="28" y="48"/>
                  </a:lnTo>
                  <a:close/>
                  <a:moveTo>
                    <a:pt x="20" y="8"/>
                  </a:moveTo>
                  <a:cubicBezTo>
                    <a:pt x="13" y="10"/>
                    <a:pt x="8" y="16"/>
                    <a:pt x="8" y="24"/>
                  </a:cubicBezTo>
                  <a:cubicBezTo>
                    <a:pt x="8" y="32"/>
                    <a:pt x="13" y="38"/>
                    <a:pt x="20" y="40"/>
                  </a:cubicBezTo>
                  <a:lnTo>
                    <a:pt x="20" y="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7143483" y="4902032"/>
              <a:ext cx="97250" cy="165926"/>
            </a:xfrm>
            <a:custGeom>
              <a:rect l="l" t="t" r="r" b="b"/>
              <a:pathLst>
                <a:path w="28" h="48">
                  <a:moveTo>
                    <a:pt x="4" y="48"/>
                  </a:moveTo>
                  <a:cubicBezTo>
                    <a:pt x="0" y="48"/>
                    <a:pt x="0" y="48"/>
                    <a:pt x="0" y="48"/>
                  </a:cubicBezTo>
                  <a:cubicBezTo>
                    <a:pt x="0" y="0"/>
                    <a:pt x="0" y="0"/>
                    <a:pt x="0" y="0"/>
                  </a:cubicBezTo>
                  <a:cubicBezTo>
                    <a:pt x="4" y="0"/>
                    <a:pt x="4" y="0"/>
                    <a:pt x="4" y="0"/>
                  </a:cubicBezTo>
                  <a:cubicBezTo>
                    <a:pt x="18" y="0"/>
                    <a:pt x="28" y="10"/>
                    <a:pt x="28" y="24"/>
                  </a:cubicBezTo>
                  <a:cubicBezTo>
                    <a:pt x="28" y="38"/>
                    <a:pt x="18" y="48"/>
                    <a:pt x="4" y="48"/>
                  </a:cubicBezTo>
                  <a:moveTo>
                    <a:pt x="8" y="8"/>
                  </a:moveTo>
                  <a:cubicBezTo>
                    <a:pt x="8" y="40"/>
                    <a:pt x="8" y="40"/>
                    <a:pt x="8" y="40"/>
                  </a:cubicBezTo>
                  <a:cubicBezTo>
                    <a:pt x="15" y="38"/>
                    <a:pt x="20" y="32"/>
                    <a:pt x="20" y="24"/>
                  </a:cubicBezTo>
                  <a:cubicBezTo>
                    <a:pt x="20" y="16"/>
                    <a:pt x="15" y="10"/>
                    <a:pt x="8"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72058" y="5095104"/>
              <a:ext cx="41434" cy="41434"/>
            </a:xfrm>
            <a:custGeom>
              <a:rect l="l" t="t" r="r" b="b"/>
              <a:pathLst>
                <a:path w="12" h="12">
                  <a:moveTo>
                    <a:pt x="0" y="12"/>
                  </a:moveTo>
                  <a:cubicBezTo>
                    <a:pt x="0" y="4"/>
                    <a:pt x="0" y="4"/>
                    <a:pt x="0" y="4"/>
                  </a:cubicBezTo>
                  <a:cubicBezTo>
                    <a:pt x="2" y="4"/>
                    <a:pt x="4" y="3"/>
                    <a:pt x="4" y="0"/>
                  </a:cubicBezTo>
                  <a:cubicBezTo>
                    <a:pt x="12" y="0"/>
                    <a:pt x="12" y="0"/>
                    <a:pt x="12" y="0"/>
                  </a:cubicBezTo>
                  <a:cubicBezTo>
                    <a:pt x="12" y="7"/>
                    <a:pt x="7" y="12"/>
                    <a:pt x="0" y="1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116337" y="5109391"/>
              <a:ext cx="55817" cy="2714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040518" y="5082150"/>
              <a:ext cx="82963" cy="82963"/>
            </a:xfrm>
            <a:custGeom>
              <a:rect l="l" t="t" r="r" b="b"/>
              <a:pathLst>
                <a:path w="24" h="24">
                  <a:moveTo>
                    <a:pt x="12" y="24"/>
                  </a:moveTo>
                  <a:cubicBezTo>
                    <a:pt x="5" y="24"/>
                    <a:pt x="0" y="19"/>
                    <a:pt x="0" y="12"/>
                  </a:cubicBezTo>
                  <a:cubicBezTo>
                    <a:pt x="0" y="5"/>
                    <a:pt x="5" y="0"/>
                    <a:pt x="12" y="0"/>
                  </a:cubicBezTo>
                  <a:cubicBezTo>
                    <a:pt x="19" y="0"/>
                    <a:pt x="24" y="5"/>
                    <a:pt x="24" y="12"/>
                  </a:cubicBezTo>
                  <a:cubicBezTo>
                    <a:pt x="24" y="19"/>
                    <a:pt x="19" y="24"/>
                    <a:pt x="12" y="24"/>
                  </a:cubicBezTo>
                  <a:moveTo>
                    <a:pt x="12" y="8"/>
                  </a:moveTo>
                  <a:cubicBezTo>
                    <a:pt x="10" y="8"/>
                    <a:pt x="8" y="10"/>
                    <a:pt x="8" y="12"/>
                  </a:cubicBezTo>
                  <a:cubicBezTo>
                    <a:pt x="8" y="14"/>
                    <a:pt x="10" y="16"/>
                    <a:pt x="12" y="16"/>
                  </a:cubicBezTo>
                  <a:cubicBezTo>
                    <a:pt x="14" y="16"/>
                    <a:pt x="16" y="14"/>
                    <a:pt x="16" y="12"/>
                  </a:cubicBezTo>
                  <a:cubicBezTo>
                    <a:pt x="16" y="10"/>
                    <a:pt x="14" y="8"/>
                    <a:pt x="12"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6867448" y="4721819"/>
              <a:ext cx="304609" cy="151543"/>
            </a:xfrm>
            <a:custGeom>
              <a:rect l="l" t="t" r="r" b="b"/>
              <a:pathLst>
                <a:path w="88" h="44">
                  <a:moveTo>
                    <a:pt x="88" y="44"/>
                  </a:moveTo>
                  <a:cubicBezTo>
                    <a:pt x="80" y="44"/>
                    <a:pt x="80" y="44"/>
                    <a:pt x="80" y="44"/>
                  </a:cubicBezTo>
                  <a:cubicBezTo>
                    <a:pt x="80" y="24"/>
                    <a:pt x="64" y="8"/>
                    <a:pt x="44" y="8"/>
                  </a:cubicBezTo>
                  <a:cubicBezTo>
                    <a:pt x="24" y="8"/>
                    <a:pt x="8" y="24"/>
                    <a:pt x="8" y="44"/>
                  </a:cubicBezTo>
                  <a:cubicBezTo>
                    <a:pt x="0" y="44"/>
                    <a:pt x="0" y="44"/>
                    <a:pt x="0" y="44"/>
                  </a:cubicBezTo>
                  <a:cubicBezTo>
                    <a:pt x="0" y="20"/>
                    <a:pt x="20" y="0"/>
                    <a:pt x="44" y="0"/>
                  </a:cubicBezTo>
                  <a:cubicBezTo>
                    <a:pt x="68" y="0"/>
                    <a:pt x="88" y="20"/>
                    <a:pt x="88" y="4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7" name="Picture 27"/>
          <p:cNvPicPr>
            <a:picLocks noChangeAspect="1"/>
          </p:cNvPicPr>
          <p:nvPr/>
        </p:nvPicPr>
        <p:blipFill>
          <a:blip r:embed="rId2"/>
          <a:srcRect t="5563" b="5563"/>
          <a:stretch>
            <a:fillRect/>
          </a:stretch>
        </p:blipFill>
        <p:spPr>
          <a:xfrm>
            <a:off x="573317" y="3848733"/>
            <a:ext cx="2634960" cy="2341801"/>
          </a:xfrm>
          <a:prstGeom prst="rect">
            <a:avLst/>
          </a:prstGeom>
        </p:spPr>
      </p:pic>
      <p:pic>
        <p:nvPicPr>
          <p:cNvPr id="28" name="Picture 28"/>
          <p:cNvPicPr>
            <a:picLocks noChangeAspect="1"/>
          </p:cNvPicPr>
          <p:nvPr/>
        </p:nvPicPr>
        <p:blipFill>
          <a:blip r:embed="rId3"/>
          <a:srcRect t="5425" b="5425"/>
          <a:stretch>
            <a:fillRect/>
          </a:stretch>
        </p:blipFill>
        <p:spPr>
          <a:xfrm>
            <a:off x="3337865" y="1324021"/>
            <a:ext cx="2689304" cy="2397530"/>
          </a:xfrm>
          <a:prstGeom prst="rect">
            <a:avLst/>
          </a:prstGeom>
        </p:spPr>
      </p:pic>
      <p:pic>
        <p:nvPicPr>
          <p:cNvPr id="29" name="Picture 29"/>
          <p:cNvPicPr>
            <a:picLocks noChangeAspect="1"/>
          </p:cNvPicPr>
          <p:nvPr/>
        </p:nvPicPr>
        <p:blipFill>
          <a:blip r:embed="rId4"/>
          <a:srcRect t="6461" b="6461"/>
          <a:stretch>
            <a:fillRect/>
          </a:stretch>
        </p:blipFill>
        <p:spPr>
          <a:xfrm>
            <a:off x="3337865" y="3848733"/>
            <a:ext cx="2689304" cy="2341801"/>
          </a:xfrm>
          <a:prstGeom prst="rect">
            <a:avLst/>
          </a:prstGeom>
        </p:spPr>
      </p:pic>
      <p:pic>
        <p:nvPicPr>
          <p:cNvPr id="30" name="Picture 30"/>
          <p:cNvPicPr>
            <a:picLocks noChangeAspect="1"/>
          </p:cNvPicPr>
          <p:nvPr/>
        </p:nvPicPr>
        <p:blipFill>
          <a:blip r:embed="rId5"/>
          <a:srcRect t="4001" b="4001"/>
          <a:stretch>
            <a:fillRect/>
          </a:stretch>
        </p:blipFill>
        <p:spPr>
          <a:xfrm>
            <a:off x="573317" y="1297445"/>
            <a:ext cx="2634960" cy="2424106"/>
          </a:xfrm>
          <a:prstGeom prst="rect">
            <a:avLst/>
          </a:prstGeom>
        </p:spPr>
      </p:pic>
      <p:sp>
        <p:nvSpPr>
          <p:cNvPr id="31" name="AutoShape 31"/>
          <p:cNvSpPr/>
          <p:nvPr/>
        </p:nvSpPr>
        <p:spPr>
          <a:xfrm>
            <a:off x="7497384" y="3334317"/>
            <a:ext cx="3914076" cy="71360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保证企业经营管理合法合规。</a:t>
            </a:r>
            <a:endParaRPr lang="en-US" sz="1100"/>
          </a:p>
        </p:txBody>
      </p:sp>
      <p:sp>
        <p:nvSpPr>
          <p:cNvPr id="32" name="AutoShape 32"/>
          <p:cNvSpPr/>
          <p:nvPr/>
        </p:nvSpPr>
        <p:spPr>
          <a:xfrm>
            <a:off x="7497384" y="4556231"/>
            <a:ext cx="3914076" cy="71360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保证企业资产安全。</a:t>
            </a:r>
            <a:endParaRPr lang="en-US" sz="1100"/>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内部控制定义与目标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3032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保证企业财务报告及相关信息真实完整。</a:t>
            </a:r>
            <a:endParaRPr lang="en-US" sz="1100"/>
          </a:p>
        </p:txBody>
      </p:sp>
      <p:sp>
        <p:nvSpPr>
          <p:cNvPr id="7" name="AutoShape 7"/>
          <p:cNvSpPr/>
          <p:nvPr/>
        </p:nvSpPr>
        <p:spPr>
          <a:xfrm>
            <a:off x="513055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8" name="AutoShape 8"/>
          <p:cNvSpPr/>
          <p:nvPr/>
        </p:nvSpPr>
        <p:spPr>
          <a:xfrm>
            <a:off x="483894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提高经营效率和效果。</a:t>
            </a:r>
            <a:endParaRPr lang="en-US" sz="1100"/>
          </a:p>
        </p:txBody>
      </p:sp>
      <p:sp>
        <p:nvSpPr>
          <p:cNvPr id="9" name="AutoShape 9"/>
          <p:cNvSpPr/>
          <p:nvPr/>
        </p:nvSpPr>
        <p:spPr>
          <a:xfrm>
            <a:off x="913917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0" name="AutoShape 10"/>
          <p:cNvSpPr/>
          <p:nvPr/>
        </p:nvSpPr>
        <p:spPr>
          <a:xfrm>
            <a:off x="884756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促进企业实现发展战略。</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内部控制定义与目标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重要性原则</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内部控制应当在全面控制的基础上，关注重要业务事项和高风险领域。</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适应性原则</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内部控制应当与企业经营规模、业务范围、竞争状况和风险水平等相适应，并随着情况的变化及时加以调整。</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内部控制框架</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包括控制环境、风险评估、控制活动、信息与沟通、内部监督五个要素。</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全面性原则</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内部控制应当贯穿决策、执行和监督全过程，覆盖企业及其所属单位的各种业务和事项。</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制衡性原则</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内部控制应当在治理结构、机构设置及权责分配、业务流程等方面形成相互制约、相互监督，同时兼顾运营效率。</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成本效益原则</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内部控制应当权衡实施成本与预期效益，以适当的成本实现有效控制。</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内部控制原则与框架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内部控制是风险识别与评估的基础，通过建立健全内部控制制度，企业可以及时发现并评估潜在风险。</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风险识别与评估</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针对识别出的风险，内部控制提供了一系列风险应对策略和措施，如风险规避、风险降低、风险分担和风险承受等。</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风险应对策略</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内部控制通过持续的风险监控和定期的风险报告，确保企业管理层及时了解风险状况，并采取相应措施进行应对。</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风险监控与报告</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内部控制与风险管理关系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风险管理基础</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风险识别方法</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通过业务流程分析、财务报表分析、风险问卷调查等手段，全面识别企业面临的各种风险。</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风险评估方法</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采用定性与定量评估相结合的方法，对识别出的风险进行量化和排序，确定风险的重要性和紧急程度。</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风险地图</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利用风险地图工具，将风险评估结果可视化展示，帮助企业全面了解自身风险状况。</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风险识别与评估方法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通过放弃或拒绝承担风险来避免潜在损失，如避免高风险投资项目。</a:t>
            </a:r>
            <a:endParaRPr lang="en-US" sz="1100"/>
          </a:p>
        </p:txBody>
      </p:sp>
      <p:grpSp>
        <p:nvGrpSpPr>
          <p:cNvPr id="3" name="Group 3"/>
          <p:cNvGrpSpPr/>
          <p:nvPr/>
        </p:nvGrpSpPr>
        <p:grpSpPr>
          <a:xfrm>
            <a:off x="4987195" y="1802035"/>
            <a:ext cx="561213" cy="561213"/>
            <a:chOff x="4987195" y="1802035"/>
            <a:chExt cx="561213" cy="561213"/>
          </a:xfrm>
        </p:grpSpPr>
        <p:sp>
          <p:nvSpPr>
            <p:cNvPr id="4" name="AutoShape 4"/>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5121688" y="1936528"/>
            <a:ext cx="292227" cy="292227"/>
            <a:chOff x="5121688" y="1936528"/>
            <a:chExt cx="292227" cy="292227"/>
          </a:xfrm>
        </p:grpSpPr>
        <p:sp>
          <p:nvSpPr>
            <p:cNvPr id="6" name="Freeform 6"/>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554409" y="1919002"/>
            <a:ext cx="1897189" cy="368046"/>
            <a:chOff x="5554409" y="1919002"/>
            <a:chExt cx="1897189" cy="368046"/>
          </a:xfrm>
        </p:grpSpPr>
        <p:sp>
          <p:nvSpPr>
            <p:cNvPr id="13" name="AutoShape 13"/>
            <p:cNvSpPr/>
            <p:nvPr/>
          </p:nvSpPr>
          <p:spPr>
            <a:xfrm>
              <a:off x="5554409" y="1919002"/>
              <a:ext cx="1897189" cy="3680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风险规避</a:t>
              </a:r>
              <a:endParaRPr lang="en-US" sz="1100"/>
            </a:p>
          </p:txBody>
        </p:sp>
      </p:grpSp>
      <p:sp>
        <p:nvSpPr>
          <p:cNvPr id="14" name="AutoShape 14"/>
          <p:cNvSpPr/>
          <p:nvPr/>
        </p:nvSpPr>
        <p:spPr>
          <a:xfrm>
            <a:off x="8335955"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采取积极措施降低风险发生的概率和影响程度，如加强内部控制、提高员工素质等。</a:t>
            </a:r>
            <a:endParaRPr lang="en-US" sz="1100"/>
          </a:p>
        </p:txBody>
      </p:sp>
      <p:sp>
        <p:nvSpPr>
          <p:cNvPr id="15" name="AutoShape 15"/>
          <p:cNvSpPr/>
          <p:nvPr/>
        </p:nvSpPr>
        <p:spPr>
          <a:xfrm>
            <a:off x="8948027" y="191837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风险降低</a:t>
            </a:r>
            <a:endParaRPr lang="en-US" sz="1100"/>
          </a:p>
        </p:txBody>
      </p:sp>
      <p:grpSp>
        <p:nvGrpSpPr>
          <p:cNvPr id="16" name="Group 16"/>
          <p:cNvGrpSpPr/>
          <p:nvPr/>
        </p:nvGrpSpPr>
        <p:grpSpPr>
          <a:xfrm>
            <a:off x="8380762" y="1802035"/>
            <a:ext cx="561213" cy="561213"/>
            <a:chOff x="8380762" y="1802035"/>
            <a:chExt cx="561213" cy="561213"/>
          </a:xfrm>
        </p:grpSpPr>
        <p:sp>
          <p:nvSpPr>
            <p:cNvPr id="17" name="AutoShape 17"/>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8515255" y="1990630"/>
            <a:ext cx="292227" cy="201263"/>
            <a:chOff x="8515255" y="1990630"/>
            <a:chExt cx="292227" cy="201263"/>
          </a:xfrm>
        </p:grpSpPr>
        <p:sp>
          <p:nvSpPr>
            <p:cNvPr id="19" name="AutoShape 19"/>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4942376"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通过购买保险、签订合同等方式将风险转移给第三方承担。</a:t>
            </a:r>
            <a:endParaRPr lang="en-US" sz="1100"/>
          </a:p>
        </p:txBody>
      </p:sp>
      <p:sp>
        <p:nvSpPr>
          <p:cNvPr id="30" name="AutoShape 30"/>
          <p:cNvSpPr/>
          <p:nvPr/>
        </p:nvSpPr>
        <p:spPr>
          <a:xfrm>
            <a:off x="5554448"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风险转移</a:t>
            </a:r>
            <a:endParaRPr lang="en-US" sz="1100"/>
          </a:p>
        </p:txBody>
      </p:sp>
      <p:grpSp>
        <p:nvGrpSpPr>
          <p:cNvPr id="31" name="Group 31"/>
          <p:cNvGrpSpPr/>
          <p:nvPr/>
        </p:nvGrpSpPr>
        <p:grpSpPr>
          <a:xfrm>
            <a:off x="4987195" y="4188148"/>
            <a:ext cx="561213" cy="561213"/>
            <a:chOff x="4987195" y="4188148"/>
            <a:chExt cx="561213" cy="561213"/>
          </a:xfrm>
        </p:grpSpPr>
        <p:sp>
          <p:nvSpPr>
            <p:cNvPr id="32" name="AutoShape 32"/>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grpSp>
        <p:nvGrpSpPr>
          <p:cNvPr id="33" name="Group 33"/>
          <p:cNvGrpSpPr/>
          <p:nvPr/>
        </p:nvGrpSpPr>
        <p:grpSpPr>
          <a:xfrm>
            <a:off x="5122640" y="4315015"/>
            <a:ext cx="290322" cy="285560"/>
            <a:chOff x="5122640" y="4315015"/>
            <a:chExt cx="290322" cy="285560"/>
          </a:xfrm>
        </p:grpSpPr>
        <p:sp>
          <p:nvSpPr>
            <p:cNvPr id="34" name="Freeform 34"/>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AutoShape 42"/>
          <p:cNvSpPr/>
          <p:nvPr/>
        </p:nvSpPr>
        <p:spPr>
          <a:xfrm>
            <a:off x="8335955"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在全面评估风险后，主动选择承担风险并准备相应的应对措施，如建立风险准备金。</a:t>
            </a:r>
            <a:endParaRPr lang="en-US" sz="1100"/>
          </a:p>
        </p:txBody>
      </p:sp>
      <p:sp>
        <p:nvSpPr>
          <p:cNvPr id="43" name="AutoShape 43"/>
          <p:cNvSpPr/>
          <p:nvPr/>
        </p:nvSpPr>
        <p:spPr>
          <a:xfrm>
            <a:off x="8948027"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风险接受</a:t>
            </a:r>
            <a:endParaRPr lang="en-US" sz="1100"/>
          </a:p>
        </p:txBody>
      </p:sp>
      <p:grpSp>
        <p:nvGrpSpPr>
          <p:cNvPr id="44" name="Group 44"/>
          <p:cNvGrpSpPr/>
          <p:nvPr/>
        </p:nvGrpSpPr>
        <p:grpSpPr>
          <a:xfrm>
            <a:off x="8380762" y="4177284"/>
            <a:ext cx="561213" cy="561213"/>
            <a:chOff x="8380762" y="4177284"/>
            <a:chExt cx="561213" cy="561213"/>
          </a:xfrm>
        </p:grpSpPr>
        <p:sp>
          <p:nvSpPr>
            <p:cNvPr id="45" name="AutoShape 45"/>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8533542" y="4316063"/>
            <a:ext cx="282417" cy="283559"/>
            <a:chOff x="8533542" y="4316063"/>
            <a:chExt cx="282417" cy="283559"/>
          </a:xfrm>
        </p:grpSpPr>
        <p:sp>
          <p:nvSpPr>
            <p:cNvPr id="47" name="Freeform 47"/>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1" name="Picture 51"/>
          <p:cNvPicPr>
            <a:picLocks noChangeAspect="1"/>
          </p:cNvPicPr>
          <p:nvPr/>
        </p:nvPicPr>
        <p:blipFill>
          <a:blip r:embed="rId2"/>
          <a:srcRect l="19221" r="19221"/>
          <a:stretch>
            <a:fillRect/>
          </a:stretch>
        </p:blipFill>
        <p:spPr>
          <a:xfrm>
            <a:off x="706988" y="1587639"/>
            <a:ext cx="3579894" cy="3867314"/>
          </a:xfrm>
          <a:prstGeom prst="rect">
            <a:avLst/>
          </a:prstGeom>
        </p:spPr>
      </p:pic>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风险应对策略与措施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2943" b="2294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风险管理流程与制度</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风险管理流程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建立包括风险识别、评估、应对、监控和报告等环节在内的完整风险管理流程。</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风险管理制度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制定风险管理政策，明确风险管理目标、原则、组织架构、职责权限、工作程序等，确保风险管理工作的有效实施。</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风险管理报告</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定期向高层管理人员和董事会报告企业风险状况及风险管理工作进展情况，为决策层提供充分的信息支持。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内部控制核心要素</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制定完善的内部控制制度，明确各部门和岗位的职责权限，形成科学有效的职责分工和制衡机制。</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建立健全内部控制体系</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加强员工的风险意识和风险管理培训，推动全员参与风险管理，形成积极的风险管理氛围。</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培育风险管理文化</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优化董事会结构，加强独立董事的作用，完善监事会制度，形成有效的监督制衡机制。</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完善公司治理结构</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控制环境建设</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https://d.book118.com/846224002155010050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2024-09-16T03:04:38.590</cp:lastPrinted>
  <dcterms:created xsi:type="dcterms:W3CDTF">2024-09-15T19:04:38Z</dcterms:created>
  <dcterms:modified xsi:type="dcterms:W3CDTF">2024-09-15T19:04:40Z</dcterms:modified>
</cp:coreProperties>
</file>