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51435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16FF1-67E6-4B5F-AD6E-101C6A456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04F2A-18DF-4A9E-867F-782549EA0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44519-689D-40A2-8A32-5086FEE17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FD071-6CD3-4D56-95BA-61798959A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3EB0F6-0E2C-4476-871E-644D67A17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BC549B-75F9-45CC-BBB5-76A1915F5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B59CA5-497F-4CD7-B060-CF41A30C1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02F90-693E-471B-A4FB-DDF419E8F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E4C38-D43B-41A2-B4FB-2E0F730F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D43A0-3752-4C6A-BBD4-9AF24EB32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32A5F-38A3-4776-9271-9BBBB6A69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E7518-8672-4A62-A950-ED233F400405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6B12F-444F-4ECA-972B-D4F79472220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0994268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2845F-DC68-4B1C-880E-5DEF1FAADFC5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2B601-1DEC-43E1-81EC-812DE1AD09D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348536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28302-BDF9-488B-BF79-FC3EB88905C0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7C2A8-817B-4AEF-8C9D-513C002519C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  <p:extLst>
      <p:ext uri="{BB962C8B-B14F-4D97-AF65-F5344CB8AC3E}">
        <p14:creationId xmlns:p14="http://schemas.microsoft.com/office/powerpoint/2010/main" val="21113560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245F3-2B94-45F1-8794-6F7AB60B92D1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84D74-19EA-41EA-B22E-FA8DAF19F0E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3833970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80D0A-D195-4732-B247-C9C3686B82E0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26052-BF23-4371-B833-03B8F553DC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2262094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F89FD-FEF1-43A7-99EE-75C8D1446FAA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1FE3-8C2C-444D-862A-B07B27D6AAE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5262183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430BB-7D8D-4D51-BC93-4917BBE54C69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6A51E-168A-4A22-94F5-9B0CC1FA0C8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028253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D1279-AA41-4019-B39F-1C5079F26516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20ADF-D0EE-405A-937D-162B484E37A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485287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444A4-D20A-41E2-BAF3-E472125D91A1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E1180-0B3D-4BD8-A09D-EC52002AF4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718292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8C372-6587-4D23-B923-EEC2D3801C68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8B214-C1C1-4E2C-9792-0E7BB45708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9780078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71E55-BD6E-4B3A-8BFB-0E3E2751F7F8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3533B-7A7A-45B1-B283-21AEA1B34A3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8284857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defTabSz="457200" rtl="0" fontAlgn="auto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BFF23CFD-7F44-44DC-9D4B-AF87795A7182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defTabSz="457200" rtl="0" fontAlgn="auto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defTabSz="457200" rtl="0" fontAlgn="auto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F51BDBA2-2798-4A9F-80A6-75959E43080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5.png" /><Relationship Id="rId6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5.pn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5.png" /><Relationship Id="rId4" Type="http://schemas.openxmlformats.org/officeDocument/2006/relationships/image" Target="../media/image10.pn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4.png" /><Relationship Id="rId5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wmf" /><Relationship Id="rId4" Type="http://schemas.openxmlformats.org/officeDocument/2006/relationships/image" Target="../media/image5.pn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15.png" /><Relationship Id="rId5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7.png" /><Relationship Id="rId5" Type="http://schemas.openxmlformats.org/officeDocument/2006/relationships/image" Target="../media/image1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wmf" /><Relationship Id="rId4" Type="http://schemas.openxmlformats.org/officeDocument/2006/relationships/image" Target="../media/image5.png" /><Relationship Id="rId5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7.png" /><Relationship Id="rId5" Type="http://schemas.openxmlformats.org/officeDocument/2006/relationships/image" Target="../media/image1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7.png" /><Relationship Id="rId5" Type="http://schemas.openxmlformats.org/officeDocument/2006/relationships/image" Target="../media/image1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png" /><Relationship Id="rId4" Type="http://schemas.openxmlformats.org/officeDocument/2006/relationships/image" Target="../media/image4.png" /><Relationship Id="rId5" Type="http://schemas.openxmlformats.org/officeDocument/2006/relationships/image" Target="../media/image18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25022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文本框 5"/>
          <p:cNvSpPr txBox="1">
            <a:spLocks noChangeArrowheads="1"/>
          </p:cNvSpPr>
          <p:nvPr/>
        </p:nvSpPr>
        <p:spPr bwMode="auto">
          <a:xfrm>
            <a:off x="0" y="909637"/>
            <a:ext cx="91440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kumimoji="1" lang="zh-CN" altLang="en-US" sz="20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第四章</a:t>
            </a:r>
            <a:r>
              <a:rPr kumimoji="1" lang="en-US" altLang="zh-CN" sz="20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  </a:t>
            </a:r>
            <a:r>
              <a:rPr kumimoji="1" lang="zh-CN" altLang="en-US" sz="20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一次函数</a:t>
            </a:r>
          </a:p>
        </p:txBody>
      </p:sp>
      <p:sp>
        <p:nvSpPr>
          <p:cNvPr id="2052" name="文本框 6"/>
          <p:cNvSpPr txBox="1">
            <a:spLocks noChangeArrowheads="1"/>
          </p:cNvSpPr>
          <p:nvPr/>
        </p:nvSpPr>
        <p:spPr bwMode="auto">
          <a:xfrm>
            <a:off x="0" y="2203849"/>
            <a:ext cx="65722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kumimoji="1" lang="en-US" altLang="zh-CN" sz="3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4.4  </a:t>
            </a:r>
            <a:r>
              <a:rPr kumimoji="1" lang="zh-CN" altLang="en-US" sz="3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一次函数的应用</a:t>
            </a:r>
            <a:endParaRPr kumimoji="1" lang="en-US" altLang="zh-CN" sz="36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53" name="文本框 7"/>
          <p:cNvSpPr txBox="1">
            <a:spLocks noChangeArrowheads="1"/>
          </p:cNvSpPr>
          <p:nvPr/>
        </p:nvSpPr>
        <p:spPr bwMode="auto">
          <a:xfrm>
            <a:off x="2109936" y="3162780"/>
            <a:ext cx="1447832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kumimoji="1" lang="zh-CN" altLang="en-US" sz="28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第</a:t>
            </a:r>
            <a:r>
              <a:rPr kumimoji="1" lang="en-US" altLang="zh-CN" sz="28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3</a:t>
            </a:r>
            <a:r>
              <a:rPr kumimoji="1" lang="zh-CN" altLang="en-US" sz="28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课</a:t>
            </a:r>
            <a:r>
              <a:rPr kumimoji="1" lang="zh-CN" altLang="en-US" sz="2800" b="1" smtClean="0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时</a:t>
            </a:r>
            <a:endParaRPr kumimoji="1" lang="en-US" altLang="zh-CN" sz="2800" b="1">
              <a:solidFill>
                <a:srgbClr val="FFFF00"/>
              </a:solidFill>
              <a:latin typeface="黑体" pitchFamily="49" charset="-122"/>
              <a:ea typeface="黑体" pitchFamily="49" charset="-122"/>
              <a:cs typeface="Adobe 黑体 Std R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0" y="4544670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19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8" name="AutoShape 2"/>
          <p:cNvSpPr>
            <a:spLocks noChangeArrowheads="1"/>
          </p:cNvSpPr>
          <p:nvPr/>
        </p:nvSpPr>
        <p:spPr bwMode="gray">
          <a:xfrm>
            <a:off x="1212853" y="1695450"/>
            <a:ext cx="2017713" cy="330994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9" name="AutoShape 11"/>
          <p:cNvSpPr>
            <a:spLocks noChangeArrowheads="1"/>
          </p:cNvSpPr>
          <p:nvPr/>
        </p:nvSpPr>
        <p:spPr bwMode="gray">
          <a:xfrm>
            <a:off x="863603" y="1556149"/>
            <a:ext cx="777875" cy="583406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ko-KR" sz="2800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1</a:t>
            </a:r>
          </a:p>
        </p:txBody>
      </p:sp>
      <p:sp>
        <p:nvSpPr>
          <p:cNvPr id="3080" name="文本框 27"/>
          <p:cNvSpPr txBox="1">
            <a:spLocks noChangeArrowheads="1"/>
          </p:cNvSpPr>
          <p:nvPr/>
        </p:nvSpPr>
        <p:spPr bwMode="auto">
          <a:xfrm>
            <a:off x="1646238" y="1676401"/>
            <a:ext cx="1518364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课堂讲解</a:t>
            </a:r>
          </a:p>
        </p:txBody>
      </p:sp>
      <p:sp>
        <p:nvSpPr>
          <p:cNvPr id="29" name="文本框 28"/>
          <p:cNvSpPr txBox="1">
            <a:spLocks noChangeArrowheads="1"/>
          </p:cNvSpPr>
          <p:nvPr/>
        </p:nvSpPr>
        <p:spPr bwMode="auto">
          <a:xfrm>
            <a:off x="3371852" y="1618061"/>
            <a:ext cx="4552849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Clr>
                <a:srgbClr val="00B050"/>
              </a:buClr>
              <a:buFont typeface="Wingdings" pitchFamily="2" charset="2"/>
              <a:buChar char="u"/>
            </a:pPr>
            <a:r>
              <a:rPr lang="zh-CN" altLang="en-US" sz="2400" b="1">
                <a:latin typeface="宋体" pitchFamily="2" charset="-122"/>
              </a:rPr>
              <a:t>从图表中获取信息的应用</a:t>
            </a:r>
          </a:p>
          <a:p>
            <a:pPr marL="342900" indent="-342900">
              <a:lnSpc>
                <a:spcPct val="150000"/>
              </a:lnSpc>
              <a:buClr>
                <a:srgbClr val="00B050"/>
              </a:buClr>
              <a:buFont typeface="Wingdings" pitchFamily="2" charset="2"/>
              <a:buChar char="u"/>
            </a:pPr>
            <a:r>
              <a:rPr lang="zh-CN" altLang="en-US" sz="2400" b="1">
                <a:latin typeface="宋体" pitchFamily="2" charset="-122"/>
              </a:rPr>
              <a:t>从函数图象中获取信息的应用</a:t>
            </a:r>
            <a:endParaRPr lang="en-US" altLang="zh-CN" sz="2400" b="1">
              <a:latin typeface="宋体" pitchFamily="2" charset="-122"/>
            </a:endParaRPr>
          </a:p>
        </p:txBody>
      </p:sp>
      <p:sp>
        <p:nvSpPr>
          <p:cNvPr id="3082" name="AutoShape 2"/>
          <p:cNvSpPr>
            <a:spLocks noChangeArrowheads="1"/>
          </p:cNvSpPr>
          <p:nvPr/>
        </p:nvSpPr>
        <p:spPr bwMode="gray">
          <a:xfrm>
            <a:off x="1212853" y="2600325"/>
            <a:ext cx="2017713" cy="330994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83" name="AutoShape 11"/>
          <p:cNvSpPr>
            <a:spLocks noChangeArrowheads="1"/>
          </p:cNvSpPr>
          <p:nvPr/>
        </p:nvSpPr>
        <p:spPr bwMode="gray">
          <a:xfrm>
            <a:off x="863603" y="2461024"/>
            <a:ext cx="777875" cy="583406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ko-KR" sz="2800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2</a:t>
            </a:r>
          </a:p>
        </p:txBody>
      </p:sp>
      <p:sp>
        <p:nvSpPr>
          <p:cNvPr id="3084" name="文本框 36"/>
          <p:cNvSpPr txBox="1">
            <a:spLocks noChangeArrowheads="1"/>
          </p:cNvSpPr>
          <p:nvPr/>
        </p:nvSpPr>
        <p:spPr bwMode="auto">
          <a:xfrm>
            <a:off x="1646238" y="2578895"/>
            <a:ext cx="1518364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课时流程</a:t>
            </a:r>
          </a:p>
        </p:txBody>
      </p:sp>
      <p:pic>
        <p:nvPicPr>
          <p:cNvPr id="3086" name="图片 21" descr="学习目标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84541" y="404814"/>
            <a:ext cx="2574925" cy="45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7" name="图片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8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Oval 4"/>
          <p:cNvSpPr>
            <a:spLocks noChangeArrowheads="1"/>
          </p:cNvSpPr>
          <p:nvPr/>
        </p:nvSpPr>
        <p:spPr bwMode="auto">
          <a:xfrm>
            <a:off x="2187578" y="3238500"/>
            <a:ext cx="1235075" cy="925116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39" name="Rectangle 2"/>
          <p:cNvSpPr txBox="1">
            <a:spLocks noChangeArrowheads="1"/>
          </p:cNvSpPr>
          <p:nvPr/>
        </p:nvSpPr>
        <p:spPr bwMode="auto">
          <a:xfrm>
            <a:off x="2273300" y="3411141"/>
            <a:ext cx="10414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ker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逐点</a:t>
            </a:r>
            <a:endParaRPr lang="en-US" altLang="zh-CN" sz="2200" b="1" kern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ker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导讲练</a:t>
            </a:r>
            <a:endParaRPr lang="en-US" altLang="zh-CN" sz="2200" b="1" kern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6" name="Oval 4"/>
          <p:cNvSpPr>
            <a:spLocks noChangeArrowheads="1"/>
          </p:cNvSpPr>
          <p:nvPr/>
        </p:nvSpPr>
        <p:spPr bwMode="auto">
          <a:xfrm>
            <a:off x="4016378" y="3238500"/>
            <a:ext cx="1235075" cy="925116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40" name="Rectangle 2"/>
          <p:cNvSpPr txBox="1">
            <a:spLocks noChangeArrowheads="1"/>
          </p:cNvSpPr>
          <p:nvPr/>
        </p:nvSpPr>
        <p:spPr bwMode="auto">
          <a:xfrm>
            <a:off x="4168775" y="3411141"/>
            <a:ext cx="9144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宋体" charset="0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charset="0"/>
              </a:rPr>
              <a:t>课堂小结</a:t>
            </a:r>
            <a:endParaRPr lang="en-US" altLang="zh-CN" sz="2200" b="1">
              <a:solidFill>
                <a:schemeClr val="tx1">
                  <a:lumMod val="75000"/>
                  <a:lumOff val="25000"/>
                </a:schemeClr>
              </a:solidFill>
              <a:latin typeface="Comic Sans MS" charset="0"/>
            </a:endParaRPr>
          </a:p>
        </p:txBody>
      </p:sp>
      <p:sp>
        <p:nvSpPr>
          <p:cNvPr id="47" name="Oval 4"/>
          <p:cNvSpPr>
            <a:spLocks noChangeArrowheads="1"/>
          </p:cNvSpPr>
          <p:nvPr/>
        </p:nvSpPr>
        <p:spPr bwMode="auto">
          <a:xfrm>
            <a:off x="5845178" y="3238500"/>
            <a:ext cx="1236663" cy="925116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41" name="Rectangle 2"/>
          <p:cNvSpPr txBox="1">
            <a:spLocks noChangeArrowheads="1"/>
          </p:cNvSpPr>
          <p:nvPr/>
        </p:nvSpPr>
        <p:spPr bwMode="auto">
          <a:xfrm>
            <a:off x="5956300" y="3411141"/>
            <a:ext cx="9906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宋体" charset="0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charset="0"/>
              </a:rPr>
              <a:t>作业提升</a:t>
            </a:r>
            <a:endParaRPr lang="en-US" altLang="zh-CN" sz="2200" b="1">
              <a:solidFill>
                <a:schemeClr val="tx1">
                  <a:lumMod val="75000"/>
                  <a:lumOff val="25000"/>
                </a:schemeClr>
              </a:solidFill>
              <a:latin typeface="Comic Sans MS" charset="0"/>
            </a:endParaRPr>
          </a:p>
        </p:txBody>
      </p:sp>
      <p:sp>
        <p:nvSpPr>
          <p:cNvPr id="55" name="上箭头 54"/>
          <p:cNvSpPr/>
          <p:nvPr/>
        </p:nvSpPr>
        <p:spPr bwMode="auto">
          <a:xfrm rot="5400000">
            <a:off x="3630019" y="3549453"/>
            <a:ext cx="186929" cy="303213"/>
          </a:xfrm>
          <a:prstGeom prst="upArrow">
            <a:avLst/>
          </a:prstGeom>
          <a:gradFill>
            <a:gsLst>
              <a:gs pos="0">
                <a:srgbClr val="0000FF"/>
              </a:gs>
              <a:gs pos="100000">
                <a:srgbClr val="00B1F9"/>
              </a:gs>
            </a:gsLst>
          </a:gradFill>
          <a:ln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56" name="上箭头 55"/>
          <p:cNvSpPr/>
          <p:nvPr/>
        </p:nvSpPr>
        <p:spPr bwMode="auto">
          <a:xfrm rot="5400000">
            <a:off x="5455642" y="3549453"/>
            <a:ext cx="186929" cy="303213"/>
          </a:xfrm>
          <a:prstGeom prst="upArrow">
            <a:avLst/>
          </a:prstGeom>
          <a:gradFill>
            <a:gsLst>
              <a:gs pos="0">
                <a:srgbClr val="0000FF"/>
              </a:gs>
              <a:gs pos="100000">
                <a:srgbClr val="00B1F9"/>
              </a:gs>
            </a:gsLst>
          </a:gradFill>
          <a:ln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3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8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3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"/>
                            </p:stCondLst>
                            <p:childTnLst>
                              <p:par>
                                <p:cTn id="22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3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26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3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30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3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38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3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44" grpId="0"/>
      <p:bldP spid="39" grpId="0"/>
      <p:bldP spid="46" grpId="0"/>
      <p:bldP spid="40" grpId="0"/>
      <p:bldP spid="47" grpId="0"/>
      <p:bldP spid="41" grpId="0"/>
      <p:bldP spid="55" grpId="0"/>
      <p:bldP spid="5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pic>
        <p:nvPicPr>
          <p:cNvPr id="4101" name="图片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84541" y="404814"/>
            <a:ext cx="2574925" cy="45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6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4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557212" y="1088232"/>
            <a:ext cx="7985125" cy="3563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</a:pPr>
            <a:r>
              <a:rPr lang="zh-CN" altLang="en-US" sz="1600" b="1">
                <a:latin typeface="Times New Roman" pitchFamily="18" charset="0"/>
              </a:rPr>
              <a:t>         如图，</a:t>
            </a:r>
            <a:r>
              <a:rPr lang="en-US" altLang="zh-CN" sz="1600" b="1" i="1">
                <a:latin typeface="Times New Roman" pitchFamily="18" charset="0"/>
              </a:rPr>
              <a:t>l</a:t>
            </a:r>
            <a:r>
              <a:rPr lang="en-US" altLang="zh-CN" sz="1600" b="1" baseline="-25000">
                <a:latin typeface="Times New Roman" pitchFamily="18" charset="0"/>
              </a:rPr>
              <a:t>1</a:t>
            </a:r>
            <a:r>
              <a:rPr lang="zh-CN" altLang="en-US" sz="1600" b="1">
                <a:latin typeface="Times New Roman" pitchFamily="18" charset="0"/>
              </a:rPr>
              <a:t>反映了某公司产品的销售收入与销售量的关系，</a:t>
            </a:r>
            <a:r>
              <a:rPr lang="en-US" altLang="zh-CN" sz="1600" b="1" i="1">
                <a:latin typeface="Times New Roman" pitchFamily="18" charset="0"/>
              </a:rPr>
              <a:t>l</a:t>
            </a:r>
            <a:r>
              <a:rPr lang="en-US" altLang="zh-CN" sz="1600" b="1" baseline="-25000">
                <a:latin typeface="Times New Roman" pitchFamily="18" charset="0"/>
              </a:rPr>
              <a:t>2</a:t>
            </a:r>
            <a:r>
              <a:rPr lang="zh-CN" altLang="en-US" sz="1600" b="1">
                <a:latin typeface="Times New Roman" pitchFamily="18" charset="0"/>
              </a:rPr>
              <a:t>反映</a:t>
            </a:r>
            <a:endParaRPr lang="en-US" altLang="zh-CN" sz="1600" b="1">
              <a:latin typeface="Times New Roman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zh-CN" altLang="en-US" sz="1600" b="1">
                <a:latin typeface="Times New Roman" pitchFamily="18" charset="0"/>
              </a:rPr>
              <a:t>了该公司产品的销售成本与销售量的关系，根据图象填空：</a:t>
            </a: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(1)</a:t>
            </a:r>
            <a:r>
              <a:rPr lang="zh-CN" altLang="en-US" sz="1600" b="1">
                <a:latin typeface="Times New Roman" pitchFamily="18" charset="0"/>
              </a:rPr>
              <a:t>当销售量为</a:t>
            </a:r>
            <a:r>
              <a:rPr lang="en-US" altLang="zh-CN" sz="1600" b="1">
                <a:latin typeface="Times New Roman" pitchFamily="18" charset="0"/>
              </a:rPr>
              <a:t>2</a:t>
            </a:r>
            <a:endParaRPr lang="en-US" altLang="zh-CN" sz="1600" b="1">
              <a:latin typeface="Times New Roman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     </a:t>
            </a:r>
            <a:r>
              <a:rPr lang="zh-CN" altLang="en-US" sz="1600" b="1">
                <a:latin typeface="Times New Roman" pitchFamily="18" charset="0"/>
              </a:rPr>
              <a:t>销售成本</a:t>
            </a:r>
            <a:r>
              <a:rPr lang="en-US" altLang="zh-CN" sz="1600" b="1">
                <a:latin typeface="Times New Roman" pitchFamily="18" charset="0"/>
              </a:rPr>
              <a:t>=____</a:t>
            </a:r>
            <a:r>
              <a:rPr lang="zh-CN" altLang="en-US" sz="1600" b="1">
                <a:latin typeface="Times New Roman" pitchFamily="18" charset="0"/>
              </a:rPr>
              <a:t>元；</a:t>
            </a: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(2)</a:t>
            </a:r>
            <a:r>
              <a:rPr lang="zh-CN" altLang="en-US" sz="1600" b="1">
                <a:latin typeface="Times New Roman" pitchFamily="18" charset="0"/>
              </a:rPr>
              <a:t>当销售量为</a:t>
            </a:r>
            <a:r>
              <a:rPr lang="en-US" altLang="zh-CN" sz="1600" b="1">
                <a:latin typeface="Times New Roman" pitchFamily="18" charset="0"/>
              </a:rPr>
              <a:t>6</a:t>
            </a:r>
            <a:endParaRPr lang="en-US" altLang="zh-CN" sz="1600" b="1">
              <a:latin typeface="Times New Roman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    </a:t>
            </a:r>
            <a:r>
              <a:rPr lang="zh-CN" altLang="en-US" sz="1600" b="1">
                <a:latin typeface="Times New Roman" pitchFamily="18" charset="0"/>
              </a:rPr>
              <a:t>销售成本</a:t>
            </a:r>
            <a:r>
              <a:rPr lang="en-US" altLang="zh-CN" sz="1600" b="1">
                <a:latin typeface="Times New Roman" pitchFamily="18" charset="0"/>
              </a:rPr>
              <a:t>=____</a:t>
            </a:r>
            <a:r>
              <a:rPr lang="zh-CN" altLang="en-US" sz="1600" b="1">
                <a:latin typeface="Times New Roman" pitchFamily="18" charset="0"/>
              </a:rPr>
              <a:t>元；</a:t>
            </a: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(3)</a:t>
            </a:r>
            <a:r>
              <a:rPr lang="zh-CN" altLang="en-US" sz="1600" b="1">
                <a:latin typeface="Times New Roman" pitchFamily="18" charset="0"/>
              </a:rPr>
              <a:t>当销售量等于</a:t>
            </a:r>
            <a:r>
              <a:rPr lang="en-US" altLang="zh-CN" sz="1600" b="1">
                <a:latin typeface="Times New Roman" pitchFamily="18" charset="0"/>
              </a:rPr>
              <a:t>___</a:t>
            </a:r>
            <a:r>
              <a:rPr lang="zh-CN" altLang="en-US" sz="1600" b="1">
                <a:latin typeface="Times New Roman" pitchFamily="18" charset="0"/>
              </a:rPr>
              <a:t>时，销售收入等于</a:t>
            </a:r>
            <a:endParaRPr lang="en-US" altLang="zh-CN" sz="1600" b="1">
              <a:latin typeface="Times New Roman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     </a:t>
            </a:r>
            <a:r>
              <a:rPr lang="zh-CN" altLang="en-US" sz="1600" b="1">
                <a:latin typeface="Times New Roman" pitchFamily="18" charset="0"/>
              </a:rPr>
              <a:t>销售成本；</a:t>
            </a: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(4)</a:t>
            </a:r>
            <a:r>
              <a:rPr lang="zh-CN" altLang="en-US" sz="1600" b="1">
                <a:latin typeface="Times New Roman" pitchFamily="18" charset="0"/>
              </a:rPr>
              <a:t>当销售量</a:t>
            </a:r>
            <a:r>
              <a:rPr lang="en-US" altLang="zh-CN" sz="1600" b="1">
                <a:latin typeface="Times New Roman" pitchFamily="18" charset="0"/>
              </a:rPr>
              <a:t>____</a:t>
            </a:r>
            <a:r>
              <a:rPr lang="zh-CN" altLang="en-US" sz="1600" b="1">
                <a:latin typeface="Times New Roman" pitchFamily="18" charset="0"/>
              </a:rPr>
              <a:t>时，该公司盈利（收入大于成本）；</a:t>
            </a:r>
          </a:p>
          <a:p>
            <a:pPr marL="342900" indent="-342900">
              <a:lnSpc>
                <a:spcPct val="130000"/>
              </a:lnSpc>
            </a:pPr>
            <a:r>
              <a:rPr lang="zh-CN" altLang="en-US" sz="1600" b="1">
                <a:latin typeface="Times New Roman" pitchFamily="18" charset="0"/>
              </a:rPr>
              <a:t>      当销售量</a:t>
            </a:r>
            <a:r>
              <a:rPr lang="en-US" altLang="zh-CN" sz="1600" b="1">
                <a:latin typeface="Times New Roman" pitchFamily="18" charset="0"/>
              </a:rPr>
              <a:t>_____</a:t>
            </a:r>
            <a:r>
              <a:rPr lang="zh-CN" altLang="en-US" sz="1600" b="1">
                <a:latin typeface="Times New Roman" pitchFamily="18" charset="0"/>
              </a:rPr>
              <a:t>时，该公司亏损（收入小于成本）；</a:t>
            </a: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(5)</a:t>
            </a:r>
            <a:r>
              <a:rPr lang="en-US" altLang="zh-CN" sz="1600" b="1" i="1">
                <a:latin typeface="Times New Roman" pitchFamily="18" charset="0"/>
              </a:rPr>
              <a:t>l</a:t>
            </a:r>
            <a:r>
              <a:rPr lang="en-US" altLang="zh-CN" sz="1600" b="1" baseline="-25000">
                <a:latin typeface="Times New Roman" pitchFamily="18" charset="0"/>
              </a:rPr>
              <a:t>1</a:t>
            </a:r>
            <a:r>
              <a:rPr lang="zh-CN" altLang="en-US" sz="1600" b="1">
                <a:latin typeface="Times New Roman" pitchFamily="18" charset="0"/>
              </a:rPr>
              <a:t>对应的函数表达式是</a:t>
            </a:r>
            <a:r>
              <a:rPr lang="en-US" altLang="zh-CN" sz="1600" b="1">
                <a:latin typeface="Times New Roman" pitchFamily="18" charset="0"/>
              </a:rPr>
              <a:t>_____,</a:t>
            </a:r>
            <a:r>
              <a:rPr lang="en-US" altLang="zh-CN" sz="1600" b="1" i="1">
                <a:latin typeface="Times New Roman" pitchFamily="18" charset="0"/>
              </a:rPr>
              <a:t>l</a:t>
            </a:r>
            <a:r>
              <a:rPr lang="en-US" altLang="zh-CN" sz="1600" b="1" baseline="-25000">
                <a:latin typeface="Times New Roman" pitchFamily="18" charset="0"/>
              </a:rPr>
              <a:t>2</a:t>
            </a:r>
            <a:r>
              <a:rPr lang="zh-CN" altLang="en-US" sz="1600" b="1">
                <a:latin typeface="Times New Roman" pitchFamily="18" charset="0"/>
              </a:rPr>
              <a:t>对应的函数表达式是</a:t>
            </a:r>
            <a:r>
              <a:rPr lang="en-US" altLang="zh-CN" sz="1600" b="1">
                <a:latin typeface="Times New Roman" pitchFamily="18" charset="0"/>
              </a:rPr>
              <a:t>_____.</a:t>
            </a:r>
            <a:endParaRPr lang="zh-CN" altLang="en-US" sz="1600" b="1">
              <a:latin typeface="Times New Roman" pitchFamily="18" charset="0"/>
            </a:endParaRPr>
          </a:p>
        </p:txBody>
      </p:sp>
      <p:pic>
        <p:nvPicPr>
          <p:cNvPr id="79897" name="Picture 2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59576" y="2026444"/>
            <a:ext cx="3059112" cy="1816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9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2"/>
            <a:ext cx="9144000" cy="611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39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7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81" name="TextBox 26"/>
          <p:cNvSpPr txBox="1">
            <a:spLocks noChangeArrowheads="1"/>
          </p:cNvSpPr>
          <p:nvPr/>
        </p:nvSpPr>
        <p:spPr bwMode="auto">
          <a:xfrm>
            <a:off x="699669" y="571905"/>
            <a:ext cx="7815263" cy="4176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想一想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     图中，</a:t>
            </a:r>
            <a:r>
              <a:rPr lang="en-US" altLang="zh-CN" sz="2000" b="1" i="1">
                <a:latin typeface="Times New Roman" pitchFamily="18" charset="0"/>
              </a:rPr>
              <a:t>l</a:t>
            </a:r>
            <a:r>
              <a:rPr lang="en-US" altLang="zh-CN" sz="2000" b="1" baseline="-25000">
                <a:latin typeface="Times New Roman" pitchFamily="18" charset="0"/>
              </a:rPr>
              <a:t>1</a:t>
            </a:r>
            <a:r>
              <a:rPr lang="zh-CN" altLang="en-US" sz="2000" b="1">
                <a:latin typeface="Times New Roman" pitchFamily="18" charset="0"/>
              </a:rPr>
              <a:t>对应的一次函数</a:t>
            </a:r>
            <a:r>
              <a:rPr lang="en-US" altLang="zh-CN" sz="2000" b="1" i="1">
                <a:latin typeface="Times New Roman" pitchFamily="18" charset="0"/>
              </a:rPr>
              <a:t>y</a:t>
            </a:r>
            <a:r>
              <a:rPr lang="en-US" altLang="zh-CN" sz="2000" b="1">
                <a:latin typeface="Times New Roman" pitchFamily="18" charset="0"/>
              </a:rPr>
              <a:t>=</a:t>
            </a:r>
            <a:r>
              <a:rPr lang="en-US" altLang="zh-CN" sz="2000" b="1" i="1">
                <a:latin typeface="Times New Roman" pitchFamily="18" charset="0"/>
              </a:rPr>
              <a:t>k</a:t>
            </a:r>
            <a:r>
              <a:rPr lang="en-US" altLang="zh-CN" sz="2000" b="1" baseline="-25000">
                <a:latin typeface="Times New Roman" pitchFamily="18" charset="0"/>
              </a:rPr>
              <a:t>1</a:t>
            </a:r>
            <a:r>
              <a:rPr lang="en-US" altLang="zh-CN" sz="2000" b="1" i="1">
                <a:latin typeface="Times New Roman" pitchFamily="18" charset="0"/>
              </a:rPr>
              <a:t>x</a:t>
            </a:r>
            <a:r>
              <a:rPr lang="en-US" altLang="zh-CN" sz="2000" b="1">
                <a:latin typeface="Times New Roman" pitchFamily="18" charset="0"/>
              </a:rPr>
              <a:t>+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en-US" altLang="zh-CN" sz="2000" b="1" baseline="-25000">
                <a:latin typeface="Times New Roman" pitchFamily="18" charset="0"/>
              </a:rPr>
              <a:t>1</a:t>
            </a:r>
            <a:r>
              <a:rPr lang="zh-CN" altLang="en-US" sz="2000" b="1">
                <a:latin typeface="Times New Roman" pitchFamily="18" charset="0"/>
              </a:rPr>
              <a:t>中，</a:t>
            </a:r>
            <a:r>
              <a:rPr lang="en-US" altLang="zh-CN" sz="2000" b="1" i="1">
                <a:latin typeface="Times New Roman" pitchFamily="18" charset="0"/>
              </a:rPr>
              <a:t>k</a:t>
            </a:r>
            <a:r>
              <a:rPr lang="en-US" altLang="zh-CN" sz="2000" b="1" baseline="-25000">
                <a:latin typeface="Times New Roman" pitchFamily="18" charset="0"/>
              </a:rPr>
              <a:t>1</a:t>
            </a:r>
            <a:r>
              <a:rPr lang="zh-CN" altLang="en-US" sz="2000" b="1">
                <a:latin typeface="Times New Roman" pitchFamily="18" charset="0"/>
              </a:rPr>
              <a:t>和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en-US" altLang="zh-CN" sz="2000" b="1" baseline="-25000">
                <a:latin typeface="Times New Roman" pitchFamily="18" charset="0"/>
              </a:rPr>
              <a:t>1</a:t>
            </a:r>
            <a:r>
              <a:rPr lang="zh-CN" altLang="en-US" sz="2000" b="1">
                <a:latin typeface="Times New Roman" pitchFamily="18" charset="0"/>
              </a:rPr>
              <a:t>的实</a:t>
            </a:r>
            <a:endParaRPr lang="en-US" altLang="zh-CN" sz="20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</a:t>
            </a:r>
            <a:r>
              <a:rPr lang="zh-CN" altLang="en-US" sz="2000" b="1">
                <a:latin typeface="Times New Roman" pitchFamily="18" charset="0"/>
              </a:rPr>
              <a:t>际意义各是什么？</a:t>
            </a:r>
            <a:r>
              <a:rPr lang="en-US" altLang="zh-CN" sz="2000" b="1" i="1">
                <a:latin typeface="Times New Roman" pitchFamily="18" charset="0"/>
              </a:rPr>
              <a:t>l</a:t>
            </a:r>
            <a:r>
              <a:rPr lang="en-US" altLang="zh-CN" sz="2000" b="1" baseline="-25000">
                <a:latin typeface="Times New Roman" pitchFamily="18" charset="0"/>
              </a:rPr>
              <a:t>2</a:t>
            </a:r>
            <a:r>
              <a:rPr lang="zh-CN" altLang="en-US" sz="2000" b="1">
                <a:latin typeface="Times New Roman" pitchFamily="18" charset="0"/>
              </a:rPr>
              <a:t>对应的一次函数</a:t>
            </a:r>
            <a:r>
              <a:rPr lang="en-US" altLang="zh-CN" sz="2000" b="1" i="1">
                <a:latin typeface="Times New Roman" pitchFamily="18" charset="0"/>
              </a:rPr>
              <a:t>y</a:t>
            </a:r>
            <a:r>
              <a:rPr lang="en-US" altLang="zh-CN" sz="2000" b="1">
                <a:latin typeface="Times New Roman" pitchFamily="18" charset="0"/>
              </a:rPr>
              <a:t>=</a:t>
            </a:r>
            <a:r>
              <a:rPr lang="en-US" altLang="zh-CN" sz="2000" b="1" i="1">
                <a:latin typeface="Times New Roman" pitchFamily="18" charset="0"/>
              </a:rPr>
              <a:t>k</a:t>
            </a:r>
            <a:r>
              <a:rPr lang="en-US" altLang="zh-CN" sz="2000" b="1" baseline="-25000">
                <a:latin typeface="Times New Roman" pitchFamily="18" charset="0"/>
              </a:rPr>
              <a:t>2</a:t>
            </a:r>
            <a:r>
              <a:rPr lang="en-US" altLang="zh-CN" sz="2000" b="1" i="1">
                <a:latin typeface="Times New Roman" pitchFamily="18" charset="0"/>
              </a:rPr>
              <a:t>x</a:t>
            </a:r>
            <a:r>
              <a:rPr lang="en-US" altLang="zh-CN" sz="2000" b="1">
                <a:latin typeface="Times New Roman" pitchFamily="18" charset="0"/>
              </a:rPr>
              <a:t>+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en-US" altLang="zh-CN" sz="2000" b="1" baseline="-25000">
                <a:latin typeface="Times New Roman" pitchFamily="18" charset="0"/>
              </a:rPr>
              <a:t>2</a:t>
            </a:r>
            <a:r>
              <a:rPr lang="zh-CN" altLang="en-US" sz="2000" b="1">
                <a:latin typeface="Times New Roman" pitchFamily="18" charset="0"/>
              </a:rPr>
              <a:t>中，</a:t>
            </a:r>
            <a:endParaRPr lang="en-US" altLang="zh-CN" sz="20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 i="1">
                <a:latin typeface="Times New Roman" pitchFamily="18" charset="0"/>
              </a:rPr>
              <a:t>      k</a:t>
            </a:r>
            <a:r>
              <a:rPr lang="en-US" altLang="zh-CN" sz="2000" b="1" baseline="-25000">
                <a:latin typeface="Times New Roman" pitchFamily="18" charset="0"/>
              </a:rPr>
              <a:t>2</a:t>
            </a:r>
            <a:r>
              <a:rPr lang="zh-CN" altLang="en-US" sz="2000" b="1">
                <a:latin typeface="Times New Roman" pitchFamily="18" charset="0"/>
              </a:rPr>
              <a:t>和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en-US" altLang="zh-CN" sz="2000" b="1" baseline="-25000">
                <a:latin typeface="Times New Roman" pitchFamily="18" charset="0"/>
              </a:rPr>
              <a:t>2</a:t>
            </a:r>
            <a:r>
              <a:rPr lang="zh-CN" altLang="en-US" sz="2000" b="1">
                <a:latin typeface="Times New Roman" pitchFamily="18" charset="0"/>
              </a:rPr>
              <a:t>的实际意义各是什么？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答：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k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1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的实际意义是：每销售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1</a:t>
            </a:r>
            <a:endParaRPr lang="zh-CN" altLang="en-US" sz="20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         b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1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的实际意义是：未销售时，销售收入为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；</a:t>
            </a: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         k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的实际意义是：每销售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1</a:t>
            </a:r>
            <a:endParaRPr lang="zh-CN" altLang="en-US" sz="20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        b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的实际意义是：未销售时，为销售所花的成本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为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2000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元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.</a:t>
            </a:r>
          </a:p>
        </p:txBody>
      </p:sp>
      <p:pic>
        <p:nvPicPr>
          <p:cNvPr id="5129" name="图片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56548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1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12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12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28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28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AutoShape 2"/>
          <p:cNvSpPr>
            <a:spLocks noChangeArrowheads="1"/>
          </p:cNvSpPr>
          <p:nvPr/>
        </p:nvSpPr>
        <p:spPr bwMode="gray">
          <a:xfrm flipH="1">
            <a:off x="2513013" y="1520430"/>
            <a:ext cx="4311650" cy="330994"/>
          </a:xfrm>
          <a:prstGeom prst="roundRect">
            <a:avLst>
              <a:gd name="adj" fmla="val 47681"/>
            </a:avLst>
          </a:prstGeom>
          <a:solidFill>
            <a:srgbClr val="008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147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6149" name="AutoShape 2"/>
          <p:cNvSpPr>
            <a:spLocks noChangeArrowheads="1"/>
          </p:cNvSpPr>
          <p:nvPr/>
        </p:nvSpPr>
        <p:spPr bwMode="gray">
          <a:xfrm flipH="1">
            <a:off x="792163" y="1537098"/>
            <a:ext cx="1720850" cy="330994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0" name="AutoShape 11"/>
          <p:cNvSpPr>
            <a:spLocks noChangeArrowheads="1"/>
          </p:cNvSpPr>
          <p:nvPr/>
        </p:nvSpPr>
        <p:spPr bwMode="gray">
          <a:xfrm>
            <a:off x="2097091" y="1397794"/>
            <a:ext cx="777875" cy="583406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ko-KR" sz="2800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1</a:t>
            </a:r>
          </a:p>
        </p:txBody>
      </p:sp>
      <p:sp>
        <p:nvSpPr>
          <p:cNvPr id="6151" name="文本框 27"/>
          <p:cNvSpPr txBox="1">
            <a:spLocks noChangeArrowheads="1"/>
          </p:cNvSpPr>
          <p:nvPr/>
        </p:nvSpPr>
        <p:spPr bwMode="auto">
          <a:xfrm>
            <a:off x="904876" y="1520430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sp>
        <p:nvSpPr>
          <p:cNvPr id="6152" name="文本框 28"/>
          <p:cNvSpPr txBox="1">
            <a:spLocks noChangeArrowheads="1"/>
          </p:cNvSpPr>
          <p:nvPr/>
        </p:nvSpPr>
        <p:spPr bwMode="auto">
          <a:xfrm>
            <a:off x="2887666" y="1496617"/>
            <a:ext cx="37433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</a:rPr>
              <a:t>从图表中获取信息的应用</a:t>
            </a:r>
            <a:endParaRPr lang="en-US" altLang="zh-CN" sz="1800">
              <a:latin typeface="Arial" pitchFamily="34" charset="0"/>
            </a:endParaRPr>
          </a:p>
        </p:txBody>
      </p:sp>
      <p:cxnSp>
        <p:nvCxnSpPr>
          <p:cNvPr id="39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56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7" name="图片 4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84541" y="404814"/>
            <a:ext cx="2574925" cy="45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8" name="TextBox 26"/>
          <p:cNvSpPr txBox="1">
            <a:spLocks noChangeArrowheads="1"/>
          </p:cNvSpPr>
          <p:nvPr/>
        </p:nvSpPr>
        <p:spPr bwMode="auto">
          <a:xfrm>
            <a:off x="1497016" y="2331244"/>
            <a:ext cx="6988175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2400" b="1">
                <a:latin typeface="Times New Roman" pitchFamily="18" charset="0"/>
              </a:rPr>
              <a:t>【</a:t>
            </a:r>
            <a:r>
              <a:rPr lang="en-US" altLang="zh-CN" sz="2400" b="1">
                <a:solidFill>
                  <a:srgbClr val="0000FF"/>
                </a:solidFill>
                <a:latin typeface="Times New Roman" pitchFamily="18" charset="0"/>
              </a:rPr>
              <a:t>2016·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天津</a:t>
            </a:r>
            <a:r>
              <a:rPr lang="en-US" altLang="zh-CN" sz="2400" b="1">
                <a:latin typeface="Times New Roman" pitchFamily="18" charset="0"/>
              </a:rPr>
              <a:t>】</a:t>
            </a:r>
            <a:r>
              <a:rPr lang="zh-CN" altLang="en-US" sz="2400" b="1">
                <a:latin typeface="Times New Roman" pitchFamily="18" charset="0"/>
              </a:rPr>
              <a:t>公司有</a:t>
            </a:r>
            <a:r>
              <a:rPr lang="en-US" altLang="zh-CN" sz="2400" b="1">
                <a:latin typeface="Times New Roman" pitchFamily="18" charset="0"/>
              </a:rPr>
              <a:t>330</a:t>
            </a:r>
            <a:r>
              <a:rPr lang="zh-CN" altLang="en-US" sz="2400" b="1">
                <a:latin typeface="Times New Roman" pitchFamily="18" charset="0"/>
              </a:rPr>
              <a:t>台机器需要一次性运送到某地，计划租用甲、乙两种货车共</a:t>
            </a:r>
            <a:r>
              <a:rPr lang="en-US" altLang="zh-CN" sz="2400" b="1">
                <a:latin typeface="Times New Roman" pitchFamily="18" charset="0"/>
              </a:rPr>
              <a:t>8</a:t>
            </a:r>
            <a:r>
              <a:rPr lang="zh-CN" altLang="en-US" sz="2400" b="1">
                <a:latin typeface="Times New Roman" pitchFamily="18" charset="0"/>
              </a:rPr>
              <a:t>辆，已知每辆甲种货车一次最多运送机器</a:t>
            </a:r>
            <a:r>
              <a:rPr lang="en-US" altLang="zh-CN" sz="2400" b="1">
                <a:latin typeface="Times New Roman" pitchFamily="18" charset="0"/>
              </a:rPr>
              <a:t>45</a:t>
            </a:r>
            <a:r>
              <a:rPr lang="zh-CN" altLang="en-US" sz="2400" b="1">
                <a:latin typeface="Times New Roman" pitchFamily="18" charset="0"/>
              </a:rPr>
              <a:t>台，租车费用为</a:t>
            </a:r>
            <a:r>
              <a:rPr lang="en-US" altLang="zh-CN" sz="2400" b="1">
                <a:latin typeface="Times New Roman" pitchFamily="18" charset="0"/>
              </a:rPr>
              <a:t>400</a:t>
            </a:r>
            <a:r>
              <a:rPr lang="zh-CN" altLang="en-US" sz="2400" b="1">
                <a:latin typeface="Times New Roman" pitchFamily="18" charset="0"/>
              </a:rPr>
              <a:t>元，每辆乙种货车一次最多运送机器</a:t>
            </a:r>
            <a:r>
              <a:rPr lang="en-US" altLang="zh-CN" sz="2400" b="1">
                <a:latin typeface="Times New Roman" pitchFamily="18" charset="0"/>
              </a:rPr>
              <a:t>30</a:t>
            </a:r>
            <a:r>
              <a:rPr lang="zh-CN" altLang="en-US" sz="2400" b="1">
                <a:latin typeface="Times New Roman" pitchFamily="18" charset="0"/>
              </a:rPr>
              <a:t>台，租车费用为</a:t>
            </a:r>
            <a:r>
              <a:rPr lang="en-US" altLang="zh-CN" sz="2400" b="1">
                <a:latin typeface="Times New Roman" pitchFamily="18" charset="0"/>
              </a:rPr>
              <a:t>280</a:t>
            </a:r>
            <a:r>
              <a:rPr lang="zh-CN" altLang="en-US" sz="2400" b="1">
                <a:latin typeface="Times New Roman" pitchFamily="18" charset="0"/>
              </a:rPr>
              <a:t>元．</a:t>
            </a:r>
          </a:p>
        </p:txBody>
      </p:sp>
      <p:sp>
        <p:nvSpPr>
          <p:cNvPr id="32" name="矩形 31"/>
          <p:cNvSpPr/>
          <p:nvPr/>
        </p:nvSpPr>
        <p:spPr>
          <a:xfrm>
            <a:off x="7546976" y="1196580"/>
            <a:ext cx="1116013" cy="2631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6160" name="文本框 22"/>
          <p:cNvSpPr txBox="1">
            <a:spLocks noChangeArrowheads="1"/>
          </p:cNvSpPr>
          <p:nvPr/>
        </p:nvSpPr>
        <p:spPr bwMode="auto">
          <a:xfrm>
            <a:off x="7669216" y="1196579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6161" name="图片 3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56548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62" name="矩形 2"/>
          <p:cNvSpPr>
            <a:spLocks noChangeArrowheads="1"/>
          </p:cNvSpPr>
          <p:nvPr/>
        </p:nvSpPr>
        <p:spPr bwMode="auto">
          <a:xfrm>
            <a:off x="849313" y="2394348"/>
            <a:ext cx="64793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例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1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3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7175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7176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6862765" y="2357439"/>
            <a:ext cx="6463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315</a:t>
            </a:r>
          </a:p>
        </p:txBody>
      </p:sp>
      <p:sp>
        <p:nvSpPr>
          <p:cNvPr id="7180" name="TextBox 26"/>
          <p:cNvSpPr txBox="1">
            <a:spLocks noChangeArrowheads="1"/>
          </p:cNvSpPr>
          <p:nvPr/>
        </p:nvSpPr>
        <p:spPr bwMode="auto">
          <a:xfrm>
            <a:off x="1114425" y="1176338"/>
            <a:ext cx="7245350" cy="112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2400" b="1">
                <a:latin typeface="Times New Roman" pitchFamily="18" charset="0"/>
              </a:rPr>
              <a:t>(1)</a:t>
            </a:r>
            <a:r>
              <a:rPr lang="zh-CN" altLang="en-US" sz="2400" b="1">
                <a:latin typeface="Times New Roman" pitchFamily="18" charset="0"/>
              </a:rPr>
              <a:t>设租用甲种货车</a:t>
            </a:r>
            <a:r>
              <a:rPr lang="en-US" altLang="zh-CN" sz="2400" b="1" i="1">
                <a:latin typeface="Times New Roman" pitchFamily="18" charset="0"/>
              </a:rPr>
              <a:t>x</a:t>
            </a:r>
            <a:r>
              <a:rPr lang="zh-CN" altLang="en-US" sz="2400" b="1">
                <a:latin typeface="Times New Roman" pitchFamily="18" charset="0"/>
              </a:rPr>
              <a:t>辆</a:t>
            </a:r>
            <a:r>
              <a:rPr lang="en-US" altLang="zh-CN" sz="2400" b="1">
                <a:latin typeface="Times New Roman" pitchFamily="18" charset="0"/>
              </a:rPr>
              <a:t>(</a:t>
            </a:r>
            <a:r>
              <a:rPr lang="en-US" altLang="zh-CN" sz="2400" b="1" i="1">
                <a:latin typeface="Times New Roman" pitchFamily="18" charset="0"/>
              </a:rPr>
              <a:t>x</a:t>
            </a:r>
            <a:r>
              <a:rPr lang="zh-CN" altLang="en-US" sz="2400" b="1">
                <a:latin typeface="Times New Roman" pitchFamily="18" charset="0"/>
              </a:rPr>
              <a:t>为非负整数</a:t>
            </a:r>
            <a:r>
              <a:rPr lang="en-US" altLang="zh-CN" sz="2400" b="1">
                <a:latin typeface="Times New Roman" pitchFamily="18" charset="0"/>
              </a:rPr>
              <a:t>)</a:t>
            </a:r>
            <a:r>
              <a:rPr lang="zh-CN" altLang="en-US" sz="2400" b="1">
                <a:latin typeface="Times New Roman" pitchFamily="18" charset="0"/>
              </a:rPr>
              <a:t>，试填写表格．</a:t>
            </a:r>
          </a:p>
          <a:p>
            <a:pPr>
              <a:lnSpc>
                <a:spcPct val="140000"/>
              </a:lnSpc>
            </a:pPr>
            <a:r>
              <a:rPr lang="zh-CN" altLang="en-US" sz="2400" b="1">
                <a:latin typeface="Times New Roman" pitchFamily="18" charset="0"/>
              </a:rPr>
              <a:t>     表一：</a:t>
            </a:r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728663" y="2008585"/>
          <a:ext cx="8178800" cy="101798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459113"/>
                <a:gridCol w="653826"/>
                <a:gridCol w="643467"/>
                <a:gridCol w="1422394"/>
              </a:tblGrid>
              <a:tr h="33932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租用甲种货车的数量</a:t>
                      </a: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辆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7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i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x</a:t>
                      </a:r>
                      <a:endParaRPr lang="zh-CN" sz="1800" b="1" i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3932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租用的甲种货车最多运送机器的数量</a:t>
                      </a: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台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135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 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 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33932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租用的乙种货车最多运送机器的数量</a:t>
                      </a: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台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150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 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 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7203" name="TextBox 26"/>
          <p:cNvSpPr txBox="1">
            <a:spLocks noChangeArrowheads="1"/>
          </p:cNvSpPr>
          <p:nvPr/>
        </p:nvSpPr>
        <p:spPr bwMode="auto">
          <a:xfrm>
            <a:off x="760416" y="3021806"/>
            <a:ext cx="1119187" cy="609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400" b="1">
                <a:latin typeface="Times New Roman" pitchFamily="18" charset="0"/>
              </a:rPr>
              <a:t>表二：</a:t>
            </a:r>
          </a:p>
        </p:txBody>
      </p:sp>
      <p:graphicFrame>
        <p:nvGraphicFramePr>
          <p:cNvPr id="5" name="表格 4"/>
          <p:cNvGraphicFramePr>
            <a:graphicFrameLocks noGrp="1"/>
          </p:cNvGraphicFramePr>
          <p:nvPr/>
        </p:nvGraphicFramePr>
        <p:xfrm>
          <a:off x="749301" y="3479008"/>
          <a:ext cx="7835901" cy="1127523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940965"/>
                <a:gridCol w="829793"/>
                <a:gridCol w="947662"/>
                <a:gridCol w="2117481"/>
              </a:tblGrid>
              <a:tr h="3758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租用甲种货车的数量</a:t>
                      </a: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辆</a:t>
                      </a: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3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7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i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x</a:t>
                      </a:r>
                      <a:endParaRPr lang="zh-CN" sz="1800" b="1" i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</a:tr>
              <a:tr h="3758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租用甲种货车的费用</a:t>
                      </a: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元</a:t>
                      </a: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 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2 800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 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</a:tr>
              <a:tr h="3758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租用乙种货车的费用</a:t>
                      </a: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zh-CN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元</a:t>
                      </a: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 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280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8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 </a:t>
                      </a:r>
                      <a:endParaRPr lang="zh-CN" sz="18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</a:tr>
            </a:tbl>
          </a:graphicData>
        </a:graphic>
      </p:graphicFrame>
      <p:sp>
        <p:nvSpPr>
          <p:cNvPr id="25" name="矩形 24"/>
          <p:cNvSpPr>
            <a:spLocks noChangeArrowheads="1"/>
          </p:cNvSpPr>
          <p:nvPr/>
        </p:nvSpPr>
        <p:spPr bwMode="auto">
          <a:xfrm>
            <a:off x="7885115" y="2341961"/>
            <a:ext cx="6463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45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26" name="矩形 25"/>
          <p:cNvSpPr>
            <a:spLocks noChangeArrowheads="1"/>
          </p:cNvSpPr>
          <p:nvPr/>
        </p:nvSpPr>
        <p:spPr bwMode="auto">
          <a:xfrm>
            <a:off x="6918328" y="2725342"/>
            <a:ext cx="49244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30</a:t>
            </a:r>
          </a:p>
        </p:txBody>
      </p:sp>
      <p:sp>
        <p:nvSpPr>
          <p:cNvPr id="27" name="矩形 26"/>
          <p:cNvSpPr>
            <a:spLocks noChangeArrowheads="1"/>
          </p:cNvSpPr>
          <p:nvPr/>
        </p:nvSpPr>
        <p:spPr bwMode="auto">
          <a:xfrm>
            <a:off x="7437439" y="2689622"/>
            <a:ext cx="147027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－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30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＋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240</a:t>
            </a:r>
          </a:p>
        </p:txBody>
      </p:sp>
      <p:sp>
        <p:nvSpPr>
          <p:cNvPr id="28" name="矩形 27"/>
          <p:cNvSpPr>
            <a:spLocks noChangeArrowheads="1"/>
          </p:cNvSpPr>
          <p:nvPr/>
        </p:nvSpPr>
        <p:spPr bwMode="auto">
          <a:xfrm>
            <a:off x="4668841" y="3874295"/>
            <a:ext cx="8771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1 200</a:t>
            </a:r>
          </a:p>
        </p:txBody>
      </p:sp>
      <p:sp>
        <p:nvSpPr>
          <p:cNvPr id="29" name="矩形 28"/>
          <p:cNvSpPr>
            <a:spLocks noChangeArrowheads="1"/>
          </p:cNvSpPr>
          <p:nvPr/>
        </p:nvSpPr>
        <p:spPr bwMode="auto">
          <a:xfrm>
            <a:off x="6623052" y="3856436"/>
            <a:ext cx="80021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400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30" name="矩形 29"/>
          <p:cNvSpPr>
            <a:spLocks noChangeArrowheads="1"/>
          </p:cNvSpPr>
          <p:nvPr/>
        </p:nvSpPr>
        <p:spPr bwMode="auto">
          <a:xfrm>
            <a:off x="4668841" y="4224339"/>
            <a:ext cx="8771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1 400</a:t>
            </a:r>
          </a:p>
        </p:txBody>
      </p:sp>
      <p:sp>
        <p:nvSpPr>
          <p:cNvPr id="31" name="矩形 30"/>
          <p:cNvSpPr>
            <a:spLocks noChangeArrowheads="1"/>
          </p:cNvSpPr>
          <p:nvPr/>
        </p:nvSpPr>
        <p:spPr bwMode="auto">
          <a:xfrm>
            <a:off x="6451603" y="4241008"/>
            <a:ext cx="21114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－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280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＋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2 240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7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8199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8200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787" name="TextBox 33"/>
          <p:cNvSpPr txBox="1">
            <a:spLocks noChangeArrowheads="1"/>
          </p:cNvSpPr>
          <p:nvPr/>
        </p:nvSpPr>
        <p:spPr bwMode="auto">
          <a:xfrm>
            <a:off x="1317626" y="1815704"/>
            <a:ext cx="7002463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能完成此项运送任务的最节省费用的租车方案是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  <a:sym typeface="Wingdings" pitchFamily="2" charset="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甲种货车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6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辆，乙种货车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辆．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  <a:sym typeface="Wingdings" pitchFamily="2" charset="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理由：当租用甲种货车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辆时，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  <a:sym typeface="Wingdings" pitchFamily="2" charset="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设两种货车的总费用为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y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元，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  <a:sym typeface="Wingdings" pitchFamily="2" charset="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则两种货车的总费用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  <a:sym typeface="Wingdings" pitchFamily="2" charset="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y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＝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400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＋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(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－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280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＋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2 240)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＝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120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＋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2 240.</a:t>
            </a:r>
          </a:p>
        </p:txBody>
      </p:sp>
      <p:sp>
        <p:nvSpPr>
          <p:cNvPr id="8203" name="矩形 2"/>
          <p:cNvSpPr>
            <a:spLocks noChangeArrowheads="1"/>
          </p:cNvSpPr>
          <p:nvPr/>
        </p:nvSpPr>
        <p:spPr bwMode="auto">
          <a:xfrm>
            <a:off x="706441" y="1879998"/>
            <a:ext cx="8034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解：</a:t>
            </a:r>
            <a:endParaRPr lang="zh-CN" altLang="en-US"/>
          </a:p>
        </p:txBody>
      </p:sp>
      <p:sp>
        <p:nvSpPr>
          <p:cNvPr id="8204" name="TextBox 26"/>
          <p:cNvSpPr txBox="1">
            <a:spLocks noChangeArrowheads="1"/>
          </p:cNvSpPr>
          <p:nvPr/>
        </p:nvSpPr>
        <p:spPr bwMode="auto">
          <a:xfrm>
            <a:off x="1074738" y="998935"/>
            <a:ext cx="7245350" cy="112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2400" b="1">
                <a:latin typeface="Times New Roman" pitchFamily="18" charset="0"/>
              </a:rPr>
              <a:t>(2)</a:t>
            </a:r>
            <a:r>
              <a:rPr lang="zh-CN" altLang="en-US" sz="2400" b="1">
                <a:latin typeface="Times New Roman" pitchFamily="18" charset="0"/>
              </a:rPr>
              <a:t>给出能完成此项运送任务的最节省费用的租车方</a:t>
            </a:r>
            <a:endParaRPr lang="en-US" altLang="zh-CN" sz="2400" b="1">
              <a:latin typeface="Times New Roman" pitchFamily="18" charset="0"/>
            </a:endParaRPr>
          </a:p>
          <a:p>
            <a:pPr>
              <a:lnSpc>
                <a:spcPct val="140000"/>
              </a:lnSpc>
            </a:pPr>
            <a:r>
              <a:rPr lang="en-US" altLang="zh-CN" sz="2400" b="1">
                <a:latin typeface="Times New Roman" pitchFamily="18" charset="0"/>
              </a:rPr>
              <a:t>    </a:t>
            </a:r>
            <a:r>
              <a:rPr lang="zh-CN" altLang="en-US" sz="2400" b="1">
                <a:latin typeface="Times New Roman" pitchFamily="18" charset="0"/>
              </a:rPr>
              <a:t>案，并说明理由．</a:t>
            </a:r>
          </a:p>
        </p:txBody>
      </p:sp>
      <p:pic>
        <p:nvPicPr>
          <p:cNvPr id="8205" name="图片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5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5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5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5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57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21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7572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9223" name="文本框 48"/>
          <p:cNvSpPr txBox="1">
            <a:spLocks noChangeArrowheads="1"/>
          </p:cNvSpPr>
          <p:nvPr/>
        </p:nvSpPr>
        <p:spPr bwMode="auto">
          <a:xfrm>
            <a:off x="7669215" y="7572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9224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787" name="TextBox 33"/>
          <p:cNvSpPr txBox="1">
            <a:spLocks noChangeArrowheads="1"/>
          </p:cNvSpPr>
          <p:nvPr/>
        </p:nvSpPr>
        <p:spPr bwMode="auto">
          <a:xfrm>
            <a:off x="1195388" y="1397795"/>
            <a:ext cx="7351712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又因为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45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＋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(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－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30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＋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240)≥330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，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所以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x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≥6.   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因为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120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＞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0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，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所以在函数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y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＝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120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＋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2 240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中，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y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随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的增大而增大．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所以当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＝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6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时，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y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取得最小值．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即能完成此项运送任务的最节省费用的租车方案是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  <a:sym typeface="Wingdings" pitchFamily="2" charset="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甲种货车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6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辆，乙种货车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辆．</a:t>
            </a:r>
          </a:p>
        </p:txBody>
      </p:sp>
      <p:pic>
        <p:nvPicPr>
          <p:cNvPr id="9227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5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5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5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57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773116" y="1042988"/>
            <a:ext cx="446087" cy="334566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kumimoji="1" lang="en-US" altLang="zh-CN" sz="2400" b="1" smtClean="0">
                <a:latin typeface="Times New Roman" pitchFamily="18" charset="0"/>
              </a:rPr>
              <a:t>1</a:t>
            </a:r>
          </a:p>
        </p:txBody>
      </p:sp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0244" name="内容占位符 7"/>
          <p:cNvSpPr txBox="1">
            <a:spLocks noChangeArrowheads="1"/>
          </p:cNvSpPr>
          <p:nvPr/>
        </p:nvSpPr>
        <p:spPr bwMode="auto">
          <a:xfrm>
            <a:off x="1158878" y="1037036"/>
            <a:ext cx="7051675" cy="3173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200" b="1">
                <a:latin typeface="Times New Roman" pitchFamily="18" charset="0"/>
              </a:rPr>
              <a:t>【</a:t>
            </a:r>
            <a:r>
              <a:rPr lang="zh-CN" altLang="en-US" sz="2200" b="1">
                <a:solidFill>
                  <a:srgbClr val="0000FF"/>
                </a:solidFill>
                <a:latin typeface="Times New Roman" pitchFamily="18" charset="0"/>
              </a:rPr>
              <a:t>中考</a:t>
            </a:r>
            <a:r>
              <a:rPr lang="en-US" altLang="zh-CN" sz="2200" b="1">
                <a:solidFill>
                  <a:srgbClr val="0000FF"/>
                </a:solidFill>
                <a:latin typeface="Times New Roman" pitchFamily="18" charset="0"/>
              </a:rPr>
              <a:t>·</a:t>
            </a:r>
            <a:r>
              <a:rPr lang="zh-CN" altLang="en-US" sz="2200" b="1">
                <a:solidFill>
                  <a:srgbClr val="0000FF"/>
                </a:solidFill>
                <a:latin typeface="Times New Roman" pitchFamily="18" charset="0"/>
              </a:rPr>
              <a:t>北京</a:t>
            </a:r>
            <a:r>
              <a:rPr lang="en-US" altLang="zh-CN" sz="2200" b="1">
                <a:latin typeface="Times New Roman" pitchFamily="18" charset="0"/>
              </a:rPr>
              <a:t>】</a:t>
            </a:r>
            <a:r>
              <a:rPr lang="zh-CN" altLang="en-US" sz="2200" b="1">
                <a:latin typeface="Times New Roman" pitchFamily="18" charset="0"/>
              </a:rPr>
              <a:t>一家游泳馆的游泳收费标准为</a:t>
            </a:r>
            <a:r>
              <a:rPr lang="en-US" altLang="zh-CN" sz="2200" b="1">
                <a:latin typeface="Times New Roman" pitchFamily="18" charset="0"/>
              </a:rPr>
              <a:t>30</a:t>
            </a:r>
            <a:r>
              <a:rPr lang="zh-CN" altLang="en-US" sz="2200" b="1">
                <a:latin typeface="Times New Roman" pitchFamily="18" charset="0"/>
              </a:rPr>
              <a:t>元</a:t>
            </a:r>
            <a:r>
              <a:rPr lang="en-US" altLang="zh-CN" sz="2200" b="1">
                <a:latin typeface="Times New Roman" pitchFamily="18" charset="0"/>
              </a:rPr>
              <a:t>/</a:t>
            </a:r>
            <a:r>
              <a:rPr lang="zh-CN" altLang="en-US" sz="2200" b="1">
                <a:latin typeface="Times New Roman" pitchFamily="18" charset="0"/>
              </a:rPr>
              <a:t>次，若购买会员年卡，可享受如下优惠：</a:t>
            </a:r>
            <a:endParaRPr lang="en-US" altLang="zh-CN" sz="2200" b="1">
              <a:latin typeface="Times New Roman" pitchFamily="18" charset="0"/>
            </a:endParaRPr>
          </a:p>
          <a:p>
            <a:pPr>
              <a:lnSpc>
                <a:spcPct val="130000"/>
              </a:lnSpc>
            </a:pPr>
            <a:r>
              <a:rPr lang="zh-CN" altLang="en-US" sz="2200" b="1">
                <a:latin typeface="Times New Roman" pitchFamily="18" charset="0"/>
              </a:rPr>
              <a:t>例如，购买</a:t>
            </a:r>
            <a:r>
              <a:rPr lang="en-US" altLang="zh-CN" sz="2200" b="1">
                <a:latin typeface="Times New Roman" pitchFamily="18" charset="0"/>
              </a:rPr>
              <a:t>A</a:t>
            </a:r>
            <a:r>
              <a:rPr lang="zh-CN" altLang="en-US" sz="2200" b="1">
                <a:latin typeface="Times New Roman" pitchFamily="18" charset="0"/>
              </a:rPr>
              <a:t>类会员年卡，一年内游泳</a:t>
            </a:r>
            <a:r>
              <a:rPr lang="en-US" altLang="zh-CN" sz="2200" b="1">
                <a:latin typeface="Times New Roman" pitchFamily="18" charset="0"/>
              </a:rPr>
              <a:t>20</a:t>
            </a:r>
            <a:r>
              <a:rPr lang="zh-CN" altLang="en-US" sz="2200" b="1">
                <a:latin typeface="Times New Roman" pitchFamily="18" charset="0"/>
              </a:rPr>
              <a:t>次，消费</a:t>
            </a:r>
            <a:r>
              <a:rPr lang="en-US" altLang="zh-CN" sz="2200" b="1">
                <a:latin typeface="Times New Roman" pitchFamily="18" charset="0"/>
              </a:rPr>
              <a:t>50</a:t>
            </a:r>
            <a:r>
              <a:rPr lang="zh-CN" altLang="en-US" sz="2200" b="1">
                <a:latin typeface="Times New Roman" pitchFamily="18" charset="0"/>
              </a:rPr>
              <a:t>＋</a:t>
            </a:r>
            <a:r>
              <a:rPr lang="en-US" altLang="zh-CN" sz="2200" b="1">
                <a:latin typeface="Times New Roman" pitchFamily="18" charset="0"/>
              </a:rPr>
              <a:t>25×20</a:t>
            </a:r>
            <a:r>
              <a:rPr lang="zh-CN" altLang="en-US" sz="2200" b="1">
                <a:latin typeface="Times New Roman" pitchFamily="18" charset="0"/>
              </a:rPr>
              <a:t>＝</a:t>
            </a:r>
            <a:r>
              <a:rPr lang="en-US" altLang="zh-CN" sz="2200" b="1">
                <a:latin typeface="Times New Roman" pitchFamily="18" charset="0"/>
              </a:rPr>
              <a:t>550</a:t>
            </a:r>
            <a:r>
              <a:rPr lang="zh-CN" altLang="en-US" sz="2200" b="1">
                <a:latin typeface="Times New Roman" pitchFamily="18" charset="0"/>
              </a:rPr>
              <a:t>元，若一年内在该游泳馆游泳的次数介于</a:t>
            </a:r>
            <a:r>
              <a:rPr lang="en-US" altLang="zh-CN" sz="2200" b="1">
                <a:latin typeface="Times New Roman" pitchFamily="18" charset="0"/>
              </a:rPr>
              <a:t>45</a:t>
            </a:r>
            <a:r>
              <a:rPr lang="zh-CN" altLang="en-US" sz="2200" b="1">
                <a:latin typeface="Times New Roman" pitchFamily="18" charset="0"/>
              </a:rPr>
              <a:t>～</a:t>
            </a:r>
            <a:r>
              <a:rPr lang="en-US" altLang="zh-CN" sz="2200" b="1">
                <a:latin typeface="Times New Roman" pitchFamily="18" charset="0"/>
              </a:rPr>
              <a:t>55</a:t>
            </a:r>
            <a:r>
              <a:rPr lang="zh-CN" altLang="en-US" sz="2200" b="1">
                <a:latin typeface="Times New Roman" pitchFamily="18" charset="0"/>
              </a:rPr>
              <a:t>次之间，则最省钱的方式为</a:t>
            </a:r>
            <a:r>
              <a:rPr lang="en-US" altLang="zh-CN" sz="2200" b="1">
                <a:latin typeface="Times New Roman" pitchFamily="18" charset="0"/>
              </a:rPr>
              <a:t>(</a:t>
            </a:r>
            <a:r>
              <a:rPr lang="zh-CN" altLang="en-US" sz="2200" b="1">
                <a:latin typeface="Times New Roman" pitchFamily="18" charset="0"/>
              </a:rPr>
              <a:t>　　</a:t>
            </a:r>
            <a:r>
              <a:rPr lang="en-US" altLang="zh-CN" sz="2200" b="1">
                <a:latin typeface="Times New Roman" pitchFamily="18" charset="0"/>
              </a:rPr>
              <a:t>)</a:t>
            </a:r>
          </a:p>
          <a:p>
            <a:pPr>
              <a:lnSpc>
                <a:spcPct val="130000"/>
              </a:lnSpc>
            </a:pPr>
            <a:r>
              <a:rPr lang="en-US" altLang="zh-CN" sz="2200" b="1">
                <a:latin typeface="Times New Roman" pitchFamily="18" charset="0"/>
              </a:rPr>
              <a:t>A</a:t>
            </a:r>
            <a:r>
              <a:rPr lang="zh-CN" altLang="en-US" sz="2200" b="1">
                <a:latin typeface="Times New Roman" pitchFamily="18" charset="0"/>
              </a:rPr>
              <a:t>．购买</a:t>
            </a:r>
            <a:r>
              <a:rPr lang="en-US" altLang="zh-CN" sz="2200" b="1">
                <a:latin typeface="Times New Roman" pitchFamily="18" charset="0"/>
              </a:rPr>
              <a:t>A</a:t>
            </a:r>
            <a:r>
              <a:rPr lang="zh-CN" altLang="en-US" sz="2200" b="1">
                <a:latin typeface="Times New Roman" pitchFamily="18" charset="0"/>
              </a:rPr>
              <a:t>类会员年卡          </a:t>
            </a:r>
            <a:r>
              <a:rPr lang="en-US" altLang="zh-CN" sz="2200" b="1">
                <a:latin typeface="Times New Roman" pitchFamily="18" charset="0"/>
              </a:rPr>
              <a:t>B</a:t>
            </a:r>
            <a:r>
              <a:rPr lang="zh-CN" altLang="en-US" sz="2200" b="1">
                <a:latin typeface="Times New Roman" pitchFamily="18" charset="0"/>
              </a:rPr>
              <a:t>．购买</a:t>
            </a:r>
            <a:r>
              <a:rPr lang="en-US" altLang="zh-CN" sz="2200" b="1">
                <a:latin typeface="Times New Roman" pitchFamily="18" charset="0"/>
              </a:rPr>
              <a:t>B</a:t>
            </a:r>
            <a:r>
              <a:rPr lang="zh-CN" altLang="en-US" sz="2200" b="1">
                <a:latin typeface="Times New Roman" pitchFamily="18" charset="0"/>
              </a:rPr>
              <a:t>类会员年卡</a:t>
            </a:r>
          </a:p>
          <a:p>
            <a:pPr>
              <a:lnSpc>
                <a:spcPct val="130000"/>
              </a:lnSpc>
            </a:pPr>
            <a:r>
              <a:rPr lang="en-US" altLang="zh-CN" sz="2200" b="1">
                <a:latin typeface="Times New Roman" pitchFamily="18" charset="0"/>
              </a:rPr>
              <a:t>C</a:t>
            </a:r>
            <a:r>
              <a:rPr lang="zh-CN" altLang="en-US" sz="2200" b="1">
                <a:latin typeface="Times New Roman" pitchFamily="18" charset="0"/>
              </a:rPr>
              <a:t>．购买</a:t>
            </a:r>
            <a:r>
              <a:rPr lang="en-US" altLang="zh-CN" sz="2200" b="1">
                <a:latin typeface="Times New Roman" pitchFamily="18" charset="0"/>
              </a:rPr>
              <a:t>C</a:t>
            </a:r>
            <a:r>
              <a:rPr lang="zh-CN" altLang="en-US" sz="2200" b="1">
                <a:latin typeface="Times New Roman" pitchFamily="18" charset="0"/>
              </a:rPr>
              <a:t>类会员年卡             </a:t>
            </a:r>
            <a:r>
              <a:rPr lang="en-US" altLang="zh-CN" sz="2200" b="1">
                <a:latin typeface="Times New Roman" pitchFamily="18" charset="0"/>
              </a:rPr>
              <a:t>D</a:t>
            </a:r>
            <a:r>
              <a:rPr lang="zh-CN" altLang="en-US" sz="2200" b="1">
                <a:latin typeface="Times New Roman" pitchFamily="18" charset="0"/>
              </a:rPr>
              <a:t>．不购买会员年卡</a:t>
            </a:r>
          </a:p>
        </p:txBody>
      </p:sp>
      <p:sp>
        <p:nvSpPr>
          <p:cNvPr id="33" name="矩形 32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0246" name="文本框 33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－练</a:t>
            </a:r>
          </a:p>
        </p:txBody>
      </p:sp>
      <p:cxnSp>
        <p:nvCxnSpPr>
          <p:cNvPr id="38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49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0" name="图片 42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2" name="文本框 26"/>
          <p:cNvSpPr txBox="1">
            <a:spLocks noChangeArrowheads="1"/>
          </p:cNvSpPr>
          <p:nvPr/>
        </p:nvSpPr>
        <p:spPr bwMode="auto">
          <a:xfrm>
            <a:off x="6224591" y="4444604"/>
            <a:ext cx="22765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典中点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  <p:pic>
        <p:nvPicPr>
          <p:cNvPr id="10253" name="图片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1277941" y="3419476"/>
          <a:ext cx="6391275" cy="101560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128942"/>
                <a:gridCol w="1704636"/>
                <a:gridCol w="2557697"/>
              </a:tblGrid>
              <a:tr h="25390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会员年卡类型</a:t>
                      </a: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办卡费用</a:t>
                      </a: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zh-CN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元</a:t>
                      </a: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每次游泳收费</a:t>
                      </a: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zh-CN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元</a:t>
                      </a:r>
                    </a:p>
                  </a:txBody>
                  <a:tcPr marL="68585" marR="68585" marT="0" marB="0" anchor="ctr"/>
                </a:tc>
              </a:tr>
              <a:tr h="25390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A</a:t>
                      </a:r>
                      <a:r>
                        <a:rPr lang="zh-CN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类</a:t>
                      </a: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50</a:t>
                      </a:r>
                      <a:endParaRPr lang="zh-CN" sz="15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25</a:t>
                      </a:r>
                      <a:endParaRPr lang="zh-CN" sz="15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</a:tr>
              <a:tr h="25390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B</a:t>
                      </a:r>
                      <a:r>
                        <a:rPr lang="zh-CN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类</a:t>
                      </a: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200</a:t>
                      </a:r>
                      <a:endParaRPr lang="zh-CN" sz="15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20</a:t>
                      </a:r>
                      <a:endParaRPr lang="zh-CN" sz="15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</a:tr>
              <a:tr h="25390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C</a:t>
                      </a:r>
                      <a:r>
                        <a:rPr lang="zh-CN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类</a:t>
                      </a: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400</a:t>
                      </a:r>
                      <a:endParaRPr lang="zh-CN" sz="15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500" b="1" kern="100">
                          <a:effectLst/>
                          <a:latin typeface="Times New Roman" pitchFamily="18" charset="0"/>
                          <a:ea typeface="+mn-ea"/>
                          <a:cs typeface="Times New Roman" panose="02020603050405020304" pitchFamily="18" charset="0"/>
                        </a:rPr>
                        <a:t>15</a:t>
                      </a:r>
                      <a:endParaRPr lang="zh-CN" sz="1500" b="1" kern="100">
                        <a:effectLst/>
                        <a:latin typeface="Times New Roman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 marL="68585" marR="68585" marT="0" marB="0" anchor="ctr"/>
                </a:tc>
              </a:tr>
            </a:tbl>
          </a:graphicData>
        </a:graphic>
      </p:graphicFrame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5722939" y="2405064"/>
            <a:ext cx="388248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C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AutoShape 2"/>
          <p:cNvSpPr>
            <a:spLocks noChangeArrowheads="1"/>
          </p:cNvSpPr>
          <p:nvPr/>
        </p:nvSpPr>
        <p:spPr bwMode="gray">
          <a:xfrm flipH="1">
            <a:off x="2376488" y="1019175"/>
            <a:ext cx="5556250" cy="330994"/>
          </a:xfrm>
          <a:prstGeom prst="roundRect">
            <a:avLst>
              <a:gd name="adj" fmla="val 47681"/>
            </a:avLst>
          </a:prstGeom>
          <a:solidFill>
            <a:srgbClr val="008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1268" name="AutoShape 2"/>
          <p:cNvSpPr>
            <a:spLocks noChangeArrowheads="1"/>
          </p:cNvSpPr>
          <p:nvPr/>
        </p:nvSpPr>
        <p:spPr bwMode="gray">
          <a:xfrm flipH="1">
            <a:off x="850900" y="1019175"/>
            <a:ext cx="1811338" cy="330994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69" name="AutoShape 11"/>
          <p:cNvSpPr>
            <a:spLocks noChangeArrowheads="1"/>
          </p:cNvSpPr>
          <p:nvPr/>
        </p:nvSpPr>
        <p:spPr bwMode="gray">
          <a:xfrm>
            <a:off x="2157416" y="881064"/>
            <a:ext cx="777875" cy="583406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ko-KR" sz="2800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2</a:t>
            </a:r>
          </a:p>
        </p:txBody>
      </p:sp>
      <p:sp>
        <p:nvSpPr>
          <p:cNvPr id="11270" name="文本框 39"/>
          <p:cNvSpPr txBox="1">
            <a:spLocks noChangeArrowheads="1"/>
          </p:cNvSpPr>
          <p:nvPr/>
        </p:nvSpPr>
        <p:spPr bwMode="auto">
          <a:xfrm>
            <a:off x="963614" y="1002508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sp>
        <p:nvSpPr>
          <p:cNvPr id="11271" name="文本框 40"/>
          <p:cNvSpPr txBox="1">
            <a:spLocks noChangeArrowheads="1"/>
          </p:cNvSpPr>
          <p:nvPr/>
        </p:nvSpPr>
        <p:spPr bwMode="auto">
          <a:xfrm>
            <a:off x="2949575" y="978695"/>
            <a:ext cx="459740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6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</a:rPr>
              <a:t>从函数图象中获取信息的应用</a:t>
            </a:r>
            <a:endParaRPr lang="en-US" altLang="zh-CN" sz="2600" b="1">
              <a:solidFill>
                <a:srgbClr val="FFFF00"/>
              </a:solidFill>
              <a:latin typeface="黑体" pitchFamily="49" charset="-122"/>
              <a:ea typeface="黑体" pitchFamily="49" charset="-122"/>
            </a:endParaRPr>
          </a:p>
        </p:txBody>
      </p: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74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1276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1277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9" name="TextBox 33"/>
          <p:cNvSpPr txBox="1">
            <a:spLocks noChangeArrowheads="1"/>
          </p:cNvSpPr>
          <p:nvPr/>
        </p:nvSpPr>
        <p:spPr bwMode="auto">
          <a:xfrm>
            <a:off x="411166" y="1503759"/>
            <a:ext cx="7913687" cy="3718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例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en-US" altLang="zh-CN" sz="2000" b="1">
                <a:latin typeface="Times New Roman" pitchFamily="18" charset="0"/>
              </a:rPr>
              <a:t>  </a:t>
            </a: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〈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湖南岳阳，改编</a:t>
            </a: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〉</a:t>
            </a:r>
            <a:r>
              <a:rPr lang="zh-CN" altLang="en-US" sz="2000" b="1">
                <a:latin typeface="Times New Roman" pitchFamily="18" charset="0"/>
              </a:rPr>
              <a:t>游泳池常需进行换水清洗，图中的折线   </a:t>
            </a:r>
            <a:endParaRPr lang="en-US" altLang="zh-CN" sz="20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  </a:t>
            </a:r>
            <a:r>
              <a:rPr lang="zh-CN" altLang="en-US" sz="2000" b="1">
                <a:latin typeface="Times New Roman" pitchFamily="18" charset="0"/>
              </a:rPr>
              <a:t>表示的是游泳池换水清洗过程“排水</a:t>
            </a:r>
            <a:r>
              <a:rPr lang="en-US" altLang="zh-CN" sz="2000" b="1">
                <a:latin typeface="Times New Roman" pitchFamily="18" charset="0"/>
              </a:rPr>
              <a:t>——</a:t>
            </a:r>
            <a:r>
              <a:rPr lang="zh-CN" altLang="en-US" sz="2000" b="1">
                <a:latin typeface="Times New Roman" pitchFamily="18" charset="0"/>
              </a:rPr>
              <a:t>清洗</a:t>
            </a:r>
            <a:r>
              <a:rPr lang="en-US" altLang="zh-CN" sz="2000" b="1">
                <a:latin typeface="Times New Roman" pitchFamily="18" charset="0"/>
              </a:rPr>
              <a:t>——</a:t>
            </a:r>
            <a:r>
              <a:rPr lang="zh-CN" altLang="en-US" sz="2000" b="1">
                <a:latin typeface="Times New Roman" pitchFamily="18" charset="0"/>
              </a:rPr>
              <a:t>灌水”中  </a:t>
            </a:r>
            <a:endParaRPr lang="en-US" altLang="zh-CN" sz="20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  </a:t>
            </a:r>
            <a:r>
              <a:rPr lang="zh-CN" altLang="en-US" sz="2000" b="1">
                <a:latin typeface="Times New Roman" pitchFamily="18" charset="0"/>
              </a:rPr>
              <a:t>水量</a:t>
            </a:r>
            <a:r>
              <a:rPr lang="en-US" altLang="zh-CN" sz="2000" b="1" i="1">
                <a:latin typeface="Times New Roman" pitchFamily="18" charset="0"/>
              </a:rPr>
              <a:t>y</a:t>
            </a:r>
            <a:r>
              <a:rPr lang="en-US" altLang="zh-CN" sz="2000" b="1">
                <a:latin typeface="Times New Roman" pitchFamily="18" charset="0"/>
              </a:rPr>
              <a:t>(m</a:t>
            </a:r>
            <a:r>
              <a:rPr lang="en-US" altLang="zh-CN" sz="2000" b="1" baseline="30000">
                <a:latin typeface="Times New Roman" pitchFamily="18" charset="0"/>
              </a:rPr>
              <a:t>3</a:t>
            </a:r>
            <a:r>
              <a:rPr lang="en-US" altLang="zh-CN" sz="2000" b="1">
                <a:latin typeface="Times New Roman" pitchFamily="18" charset="0"/>
              </a:rPr>
              <a:t>)</a:t>
            </a:r>
            <a:r>
              <a:rPr lang="zh-CN" altLang="en-US" sz="2000" b="1">
                <a:latin typeface="Times New Roman" pitchFamily="18" charset="0"/>
              </a:rPr>
              <a:t>与时间</a:t>
            </a: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(1)</a:t>
            </a:r>
            <a:r>
              <a:rPr lang="zh-CN" altLang="en-US" sz="2000" b="1">
                <a:latin typeface="Times New Roman" pitchFamily="18" charset="0"/>
              </a:rPr>
              <a:t>根据图中提供的信息，求排水阶段和</a:t>
            </a:r>
            <a:endParaRPr lang="en-US" altLang="zh-CN" sz="20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    </a:t>
            </a:r>
            <a:r>
              <a:rPr lang="zh-CN" altLang="en-US" sz="2000" b="1">
                <a:latin typeface="Times New Roman" pitchFamily="18" charset="0"/>
              </a:rPr>
              <a:t>清洗阶段游泳池中的水量</a:t>
            </a:r>
            <a:r>
              <a:rPr lang="en-US" altLang="zh-CN" sz="2000" b="1" i="1">
                <a:latin typeface="Times New Roman" pitchFamily="18" charset="0"/>
              </a:rPr>
              <a:t>y</a:t>
            </a:r>
            <a:r>
              <a:rPr lang="en-US" altLang="zh-CN" sz="2000" b="1">
                <a:latin typeface="Times New Roman" pitchFamily="18" charset="0"/>
              </a:rPr>
              <a:t>(m</a:t>
            </a:r>
            <a:r>
              <a:rPr lang="en-US" altLang="zh-CN" sz="2000" b="1" baseline="30000">
                <a:latin typeface="Times New Roman" pitchFamily="18" charset="0"/>
              </a:rPr>
              <a:t>3</a:t>
            </a:r>
            <a:r>
              <a:rPr lang="en-US" altLang="zh-CN" sz="2000" b="1">
                <a:latin typeface="Times New Roman" pitchFamily="18" charset="0"/>
              </a:rPr>
              <a:t>)</a:t>
            </a:r>
            <a:r>
              <a:rPr lang="zh-CN" altLang="en-US" sz="2000" b="1">
                <a:latin typeface="Times New Roman" pitchFamily="18" charset="0"/>
              </a:rPr>
              <a:t>与时间</a:t>
            </a:r>
            <a:endParaRPr lang="en-US" altLang="zh-CN" sz="20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 i="1">
                <a:latin typeface="Times New Roman" pitchFamily="18" charset="0"/>
              </a:rPr>
              <a:t>                </a:t>
            </a:r>
            <a:endParaRPr lang="en-US" altLang="zh-CN" sz="20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   </a:t>
            </a:r>
            <a:r>
              <a:rPr lang="zh-CN" altLang="en-US" sz="2000" b="1">
                <a:latin typeface="Times New Roman" pitchFamily="18" charset="0"/>
              </a:rPr>
              <a:t>取值范围</a:t>
            </a:r>
            <a:r>
              <a:rPr lang="en-US" altLang="zh-CN" sz="2000" b="1">
                <a:latin typeface="Times New Roman" pitchFamily="18" charset="0"/>
              </a:rPr>
              <a:t>)</a:t>
            </a:r>
            <a:r>
              <a:rPr lang="zh-CN" altLang="en-US" sz="2000" b="1">
                <a:latin typeface="Times New Roman" pitchFamily="18" charset="0"/>
              </a:rPr>
              <a:t>；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(2)</a:t>
            </a:r>
            <a:r>
              <a:rPr lang="zh-CN" altLang="en-US" sz="2000" b="1">
                <a:latin typeface="Times New Roman" pitchFamily="18" charset="0"/>
              </a:rPr>
              <a:t>问：排水、清洗各花多少时间？</a:t>
            </a:r>
          </a:p>
        </p:txBody>
      </p:sp>
      <p:pic>
        <p:nvPicPr>
          <p:cNvPr id="11280" name="图片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81" name="Picture 10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973766" y="2588419"/>
            <a:ext cx="232727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2291" name="文本框 39"/>
          <p:cNvSpPr txBox="1">
            <a:spLocks noChangeArrowheads="1"/>
          </p:cNvSpPr>
          <p:nvPr/>
        </p:nvSpPr>
        <p:spPr bwMode="auto">
          <a:xfrm>
            <a:off x="963614" y="1002508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94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15228" y="796530"/>
            <a:ext cx="1116013" cy="2631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2296" name="文本框 48"/>
          <p:cNvSpPr txBox="1">
            <a:spLocks noChangeArrowheads="1"/>
          </p:cNvSpPr>
          <p:nvPr/>
        </p:nvSpPr>
        <p:spPr bwMode="auto">
          <a:xfrm>
            <a:off x="7637465" y="796528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pic>
        <p:nvPicPr>
          <p:cNvPr id="12297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12" name="TextBox 33"/>
          <p:cNvSpPr txBox="1">
            <a:spLocks noChangeArrowheads="1"/>
          </p:cNvSpPr>
          <p:nvPr/>
        </p:nvSpPr>
        <p:spPr bwMode="auto">
          <a:xfrm>
            <a:off x="688978" y="1352551"/>
            <a:ext cx="7432675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导引：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(1)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根据图象上点的坐标利用待定系数法求得排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             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水阶段的函数关系式，显然清洗阶段的函数  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             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关系式为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0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；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         (2)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根据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(1)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中所求函数关系式，可得出函数图象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             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与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轴的交点坐标，即可得出答案．</a:t>
            </a:r>
          </a:p>
        </p:txBody>
      </p:sp>
      <p:pic>
        <p:nvPicPr>
          <p:cNvPr id="12300" name="图片 4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301" name="文本框 46"/>
          <p:cNvSpPr txBox="1">
            <a:spLocks noChangeArrowheads="1"/>
          </p:cNvSpPr>
          <p:nvPr/>
        </p:nvSpPr>
        <p:spPr bwMode="auto">
          <a:xfrm>
            <a:off x="5702302" y="4294585"/>
            <a:ext cx="204414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点拨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12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12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12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12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3315" name="文本框 39"/>
          <p:cNvSpPr txBox="1">
            <a:spLocks noChangeArrowheads="1"/>
          </p:cNvSpPr>
          <p:nvPr/>
        </p:nvSpPr>
        <p:spPr bwMode="auto">
          <a:xfrm>
            <a:off x="963614" y="1002508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18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3320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pic>
        <p:nvPicPr>
          <p:cNvPr id="13321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12" name="TextBox 33"/>
          <p:cNvSpPr txBox="1">
            <a:spLocks noChangeArrowheads="1"/>
          </p:cNvSpPr>
          <p:nvPr/>
        </p:nvSpPr>
        <p:spPr bwMode="auto">
          <a:xfrm>
            <a:off x="342900" y="997744"/>
            <a:ext cx="8356600" cy="40815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200" b="1">
                <a:solidFill>
                  <a:srgbClr val="0000FF"/>
                </a:solidFill>
                <a:latin typeface="Times New Roman" pitchFamily="18" charset="0"/>
              </a:rPr>
              <a:t>解：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(1)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排水阶段：设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与</a:t>
            </a:r>
            <a:endParaRPr lang="zh-CN" altLang="en-US" sz="22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             因为图象经过点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(0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1 500)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(25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1 000)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endParaRPr lang="en-US" altLang="zh-CN" sz="22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             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所以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1 500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25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k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＋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1 000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，解得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k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＝－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20.</a:t>
            </a:r>
          </a:p>
          <a:p>
            <a:pPr>
              <a:lnSpc>
                <a:spcPct val="150000"/>
              </a:lnSpc>
            </a:pP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             故排水阶段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与</a:t>
            </a:r>
            <a:endParaRPr lang="en-US" altLang="zh-CN" sz="22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             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清洗阶段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与</a:t>
            </a:r>
            <a:endParaRPr lang="en-US" altLang="zh-CN" sz="22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        (2)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因为排水阶段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与</a:t>
            </a:r>
            <a:endParaRPr lang="en-US" altLang="zh-CN" sz="22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             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所以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0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时，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0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＝－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20</a:t>
            </a:r>
            <a:endParaRPr lang="en-US" altLang="zh-CN" sz="22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             故排水时间为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75 min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，清洗时间为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95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－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75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20(min)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．</a:t>
            </a:r>
          </a:p>
        </p:txBody>
      </p:sp>
      <p:pic>
        <p:nvPicPr>
          <p:cNvPr id="13324" name="图片 4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5" name="文本框 46"/>
          <p:cNvSpPr txBox="1">
            <a:spLocks noChangeArrowheads="1"/>
          </p:cNvSpPr>
          <p:nvPr/>
        </p:nvSpPr>
        <p:spPr bwMode="auto">
          <a:xfrm>
            <a:off x="5702302" y="4294585"/>
            <a:ext cx="204414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点拨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12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12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12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12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12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图片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190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4339" name="组 23"/>
          <p:cNvGrpSpPr/>
          <p:nvPr/>
        </p:nvGrpSpPr>
        <p:grpSpPr>
          <a:xfrm>
            <a:off x="3663953" y="1056085"/>
            <a:ext cx="1792435" cy="553998"/>
            <a:chOff x="3437515" y="1408557"/>
            <a:chExt cx="1791758" cy="738611"/>
          </a:xfrm>
        </p:grpSpPr>
        <p:sp>
          <p:nvSpPr>
            <p:cNvPr id="14353" name="文本框 24"/>
            <p:cNvSpPr txBox="1">
              <a:spLocks noChangeArrowheads="1"/>
            </p:cNvSpPr>
            <p:nvPr/>
          </p:nvSpPr>
          <p:spPr bwMode="auto">
            <a:xfrm>
              <a:off x="3934215" y="1408557"/>
              <a:ext cx="1295058" cy="7386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1" lang="zh-CN" altLang="en-US" sz="3000" b="1">
                  <a:solidFill>
                    <a:srgbClr val="008000"/>
                  </a:solidFill>
                  <a:latin typeface="Adobe 黑体 Std R" pitchFamily="34" charset="-122"/>
                  <a:ea typeface="Adobe 黑体 Std R" pitchFamily="34" charset="-122"/>
                </a:rPr>
                <a:t>总  </a:t>
              </a:r>
              <a:r>
                <a:rPr kumimoji="1" lang="en-US" altLang="zh-CN" sz="3000" b="1">
                  <a:solidFill>
                    <a:srgbClr val="008000"/>
                  </a:solidFill>
                  <a:latin typeface="Adobe 黑体 Std R" pitchFamily="34" charset="-122"/>
                  <a:ea typeface="Adobe 黑体 Std R" pitchFamily="34" charset="-122"/>
                </a:rPr>
                <a:t> </a:t>
              </a:r>
              <a:r>
                <a:rPr kumimoji="1" lang="zh-CN" altLang="en-US" sz="3000" b="1">
                  <a:solidFill>
                    <a:srgbClr val="008000"/>
                  </a:solidFill>
                  <a:latin typeface="Adobe 黑体 Std R" pitchFamily="34" charset="-122"/>
                  <a:ea typeface="Adobe 黑体 Std R" pitchFamily="34" charset="-122"/>
                </a:rPr>
                <a:t>结</a:t>
              </a:r>
            </a:p>
          </p:txBody>
        </p:sp>
        <p:pic>
          <p:nvPicPr>
            <p:cNvPr id="14354" name="Picture 6" descr="BS00554_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3437515" y="1490196"/>
              <a:ext cx="503237" cy="439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38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44" name="Picture 2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矩形 43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4346" name="文本框 45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sp>
        <p:nvSpPr>
          <p:cNvPr id="14347" name="文本框 46"/>
          <p:cNvSpPr txBox="1">
            <a:spLocks noChangeArrowheads="1"/>
          </p:cNvSpPr>
          <p:nvPr/>
        </p:nvSpPr>
        <p:spPr bwMode="auto">
          <a:xfrm>
            <a:off x="5702302" y="4044554"/>
            <a:ext cx="204414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点拨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  <p:grpSp>
        <p:nvGrpSpPr>
          <p:cNvPr id="14348" name="组 26"/>
          <p:cNvGrpSpPr/>
          <p:nvPr/>
        </p:nvGrpSpPr>
        <p:grpSpPr>
          <a:xfrm>
            <a:off x="984253" y="1515666"/>
            <a:ext cx="8170863" cy="350044"/>
            <a:chOff x="984243" y="2020950"/>
            <a:chExt cx="8170127" cy="467237"/>
          </a:xfrm>
        </p:grpSpPr>
        <p:cxnSp>
          <p:nvCxnSpPr>
            <p:cNvPr id="28" name="直接连接符 12"/>
            <p:cNvCxnSpPr/>
            <p:nvPr/>
          </p:nvCxnSpPr>
          <p:spPr>
            <a:xfrm rot="10800000">
              <a:off x="8247989" y="2020950"/>
              <a:ext cx="906381" cy="467237"/>
            </a:xfrm>
            <a:prstGeom prst="line">
              <a:avLst/>
            </a:prstGeom>
            <a:ln w="127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直接连接符 19"/>
            <p:cNvCxnSpPr/>
            <p:nvPr/>
          </p:nvCxnSpPr>
          <p:spPr>
            <a:xfrm flipH="1">
              <a:off x="984243" y="2020950"/>
              <a:ext cx="7268508" cy="1589"/>
            </a:xfrm>
            <a:prstGeom prst="line">
              <a:avLst/>
            </a:prstGeom>
            <a:ln w="127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53" name="Rectangle 1"/>
          <p:cNvSpPr>
            <a:spLocks noChangeArrowheads="1"/>
          </p:cNvSpPr>
          <p:nvPr/>
        </p:nvSpPr>
        <p:spPr bwMode="auto">
          <a:xfrm>
            <a:off x="701678" y="1602314"/>
            <a:ext cx="7661275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266700" algn="just" defTabSz="914400"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       此题主要考查了用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待定系数法</a:t>
            </a:r>
            <a:r>
              <a:rPr lang="zh-CN" altLang="en-US" sz="2400" b="1">
                <a:latin typeface="Times New Roman" pitchFamily="18" charset="0"/>
              </a:rPr>
              <a:t>求一次函数的关系</a:t>
            </a:r>
          </a:p>
          <a:p>
            <a:pPr indent="266700" algn="just" defTabSz="914400"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式及函数图象与</a:t>
            </a:r>
            <a:r>
              <a:rPr lang="en-US" altLang="zh-CN" sz="2400" b="1" i="1">
                <a:latin typeface="Times New Roman" pitchFamily="18" charset="0"/>
              </a:rPr>
              <a:t>x</a:t>
            </a:r>
            <a:r>
              <a:rPr lang="zh-CN" altLang="en-US" sz="2400" b="1">
                <a:latin typeface="Times New Roman" pitchFamily="18" charset="0"/>
              </a:rPr>
              <a:t>轴交点坐标的求法，根据图象得出正</a:t>
            </a:r>
          </a:p>
          <a:p>
            <a:pPr indent="266700" algn="just" defTabSz="914400"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确的信息是解题关键．</a:t>
            </a:r>
            <a:endParaRPr lang="en-US" altLang="zh-CN" sz="2400" b="1">
              <a:latin typeface="Times New Roman" pitchFamily="18" charset="0"/>
            </a:endParaRPr>
          </a:p>
        </p:txBody>
      </p:sp>
      <p:pic>
        <p:nvPicPr>
          <p:cNvPr id="14350" name="图片 3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11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11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5363" name="文本框 39"/>
          <p:cNvSpPr txBox="1">
            <a:spLocks noChangeArrowheads="1"/>
          </p:cNvSpPr>
          <p:nvPr/>
        </p:nvSpPr>
        <p:spPr bwMode="auto">
          <a:xfrm>
            <a:off x="963614" y="1002508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66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5368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pic>
        <p:nvPicPr>
          <p:cNvPr id="15369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1" name="TextBox 33"/>
          <p:cNvSpPr txBox="1">
            <a:spLocks noChangeArrowheads="1"/>
          </p:cNvSpPr>
          <p:nvPr/>
        </p:nvSpPr>
        <p:spPr bwMode="auto">
          <a:xfrm>
            <a:off x="520700" y="901304"/>
            <a:ext cx="7196138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例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3</a:t>
            </a:r>
            <a:r>
              <a:rPr lang="zh-CN" altLang="en-US" sz="2000">
                <a:latin typeface="Times New Roman" pitchFamily="18" charset="0"/>
              </a:rPr>
              <a:t> </a:t>
            </a: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〈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广西河池</a:t>
            </a: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〉</a:t>
            </a:r>
            <a:r>
              <a:rPr lang="zh-CN" altLang="en-US" sz="2000" b="1">
                <a:latin typeface="Times New Roman" pitchFamily="18" charset="0"/>
              </a:rPr>
              <a:t>手机上网已经成为当今年轻人时尚的网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Times New Roman" pitchFamily="18" charset="0"/>
              </a:rPr>
              <a:t>        络生活，某网络公司看中了这种商机，推出了两种手机上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Times New Roman" pitchFamily="18" charset="0"/>
              </a:rPr>
              <a:t>        网的计费方式：方式</a:t>
            </a:r>
            <a:r>
              <a:rPr lang="en-US" altLang="zh-CN" sz="2000" b="1" i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以每分钟</a:t>
            </a:r>
            <a:r>
              <a:rPr lang="en-US" altLang="zh-CN" sz="2000" b="1">
                <a:latin typeface="Times New Roman" pitchFamily="18" charset="0"/>
              </a:rPr>
              <a:t>0.1</a:t>
            </a:r>
            <a:r>
              <a:rPr lang="zh-CN" altLang="en-US" sz="2000" b="1">
                <a:latin typeface="Times New Roman" pitchFamily="18" charset="0"/>
              </a:rPr>
              <a:t>元的价格按上网时间计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Times New Roman" pitchFamily="18" charset="0"/>
              </a:rPr>
              <a:t>        费；方式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除收月租费</a:t>
            </a:r>
            <a:r>
              <a:rPr lang="en-US" altLang="zh-CN" sz="2000" b="1">
                <a:latin typeface="Times New Roman" pitchFamily="18" charset="0"/>
              </a:rPr>
              <a:t>20</a:t>
            </a:r>
            <a:r>
              <a:rPr lang="zh-CN" altLang="en-US" sz="2000" b="1">
                <a:latin typeface="Times New Roman" pitchFamily="18" charset="0"/>
              </a:rPr>
              <a:t>元外，再以每分钟</a:t>
            </a:r>
            <a:r>
              <a:rPr lang="en-US" altLang="zh-CN" sz="2000" b="1">
                <a:latin typeface="Times New Roman" pitchFamily="18" charset="0"/>
              </a:rPr>
              <a:t>0.06</a:t>
            </a:r>
            <a:r>
              <a:rPr lang="zh-CN" altLang="en-US" sz="2000" b="1">
                <a:latin typeface="Times New Roman" pitchFamily="18" charset="0"/>
              </a:rPr>
              <a:t>元的价格按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Times New Roman" pitchFamily="18" charset="0"/>
              </a:rPr>
              <a:t>        上网时间计费．假设某客户月上网时间为</a:t>
            </a:r>
            <a:r>
              <a:rPr lang="en-US" altLang="zh-CN" sz="2000" b="1" i="1">
                <a:latin typeface="Times New Roman" pitchFamily="18" charset="0"/>
              </a:rPr>
              <a:t>x </a:t>
            </a:r>
            <a:r>
              <a:rPr lang="en-US" altLang="zh-CN" sz="2000" b="1">
                <a:latin typeface="Times New Roman" pitchFamily="18" charset="0"/>
              </a:rPr>
              <a:t>min</a:t>
            </a:r>
            <a:r>
              <a:rPr lang="zh-CN" altLang="en-US" sz="2000" b="1">
                <a:latin typeface="Times New Roman" pitchFamily="18" charset="0"/>
              </a:rPr>
              <a:t>，上网费用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Times New Roman" pitchFamily="18" charset="0"/>
              </a:rPr>
              <a:t>        为</a:t>
            </a:r>
            <a:r>
              <a:rPr lang="en-US" altLang="zh-CN" sz="2000" b="1" i="1">
                <a:latin typeface="Times New Roman" pitchFamily="18" charset="0"/>
              </a:rPr>
              <a:t>y</a:t>
            </a:r>
            <a:r>
              <a:rPr lang="zh-CN" altLang="en-US" sz="2000" b="1">
                <a:latin typeface="Times New Roman" pitchFamily="18" charset="0"/>
              </a:rPr>
              <a:t>元．</a:t>
            </a:r>
          </a:p>
          <a:p>
            <a:pPr>
              <a:lnSpc>
                <a:spcPct val="130000"/>
              </a:lnSpc>
            </a:pPr>
            <a:r>
              <a:rPr lang="en-US" altLang="zh-CN" sz="2000" b="1">
                <a:latin typeface="Times New Roman" pitchFamily="18" charset="0"/>
              </a:rPr>
              <a:t>   (1)</a:t>
            </a:r>
            <a:r>
              <a:rPr lang="zh-CN" altLang="en-US" sz="2000" b="1">
                <a:latin typeface="Times New Roman" pitchFamily="18" charset="0"/>
              </a:rPr>
              <a:t>分别写出该客户按</a:t>
            </a:r>
            <a:r>
              <a:rPr lang="en-US" altLang="zh-CN" sz="2000" b="1" i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，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两种方式的上网费用</a:t>
            </a:r>
          </a:p>
          <a:p>
            <a:pPr>
              <a:lnSpc>
                <a:spcPct val="130000"/>
              </a:lnSpc>
            </a:pPr>
            <a:r>
              <a:rPr lang="en-US" altLang="zh-CN" sz="2000" b="1" i="1">
                <a:latin typeface="Times New Roman" pitchFamily="18" charset="0"/>
              </a:rPr>
              <a:t>        y</a:t>
            </a:r>
            <a:r>
              <a:rPr lang="en-US" altLang="zh-CN" sz="2000" b="1">
                <a:latin typeface="Times New Roman" pitchFamily="18" charset="0"/>
              </a:rPr>
              <a:t>(</a:t>
            </a:r>
            <a:r>
              <a:rPr lang="zh-CN" altLang="en-US" sz="2000" b="1">
                <a:latin typeface="Times New Roman" pitchFamily="18" charset="0"/>
              </a:rPr>
              <a:t>元</a:t>
            </a:r>
            <a:r>
              <a:rPr lang="en-US" altLang="zh-CN" sz="2000" b="1">
                <a:latin typeface="Times New Roman" pitchFamily="18" charset="0"/>
              </a:rPr>
              <a:t>)</a:t>
            </a:r>
            <a:r>
              <a:rPr lang="zh-CN" altLang="en-US" sz="2000" b="1">
                <a:latin typeface="Times New Roman" pitchFamily="18" charset="0"/>
              </a:rPr>
              <a:t>与每月上网时间</a:t>
            </a:r>
            <a:r>
              <a:rPr lang="en-US" altLang="zh-CN" sz="2000" b="1" i="1">
                <a:latin typeface="Times New Roman" pitchFamily="18" charset="0"/>
              </a:rPr>
              <a:t>x</a:t>
            </a:r>
            <a:r>
              <a:rPr lang="en-US" altLang="zh-CN" sz="2000" b="1">
                <a:latin typeface="Times New Roman" pitchFamily="18" charset="0"/>
              </a:rPr>
              <a:t>(min)</a:t>
            </a:r>
            <a:r>
              <a:rPr lang="zh-CN" altLang="en-US" sz="2000" b="1">
                <a:latin typeface="Times New Roman" pitchFamily="18" charset="0"/>
              </a:rPr>
              <a:t>的函数关系式，</a:t>
            </a:r>
          </a:p>
          <a:p>
            <a:pPr>
              <a:lnSpc>
                <a:spcPct val="130000"/>
              </a:lnSpc>
            </a:pPr>
            <a:r>
              <a:rPr lang="zh-CN" altLang="en-US" sz="2000" b="1">
                <a:latin typeface="Times New Roman" pitchFamily="18" charset="0"/>
              </a:rPr>
              <a:t>       并在图所示的坐标系中画出这两个函数的图象；</a:t>
            </a:r>
          </a:p>
          <a:p>
            <a:pPr>
              <a:lnSpc>
                <a:spcPct val="130000"/>
              </a:lnSpc>
            </a:pPr>
            <a:r>
              <a:rPr lang="en-US" altLang="zh-CN" sz="2000" b="1">
                <a:latin typeface="Times New Roman" pitchFamily="18" charset="0"/>
              </a:rPr>
              <a:t>    (2)</a:t>
            </a:r>
            <a:r>
              <a:rPr lang="zh-CN" altLang="en-US" sz="2000" b="1">
                <a:latin typeface="Times New Roman" pitchFamily="18" charset="0"/>
              </a:rPr>
              <a:t>如何选择计费方式能使该客户上网费用更合算？</a:t>
            </a:r>
          </a:p>
        </p:txBody>
      </p:sp>
      <p:sp>
        <p:nvSpPr>
          <p:cNvPr id="15372" name="Text Box 75"/>
          <p:cNvSpPr txBox="1">
            <a:spLocks noChangeArrowheads="1"/>
          </p:cNvSpPr>
          <p:nvPr/>
        </p:nvSpPr>
        <p:spPr bwMode="auto">
          <a:xfrm>
            <a:off x="2493963" y="2369344"/>
            <a:ext cx="3794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914400">
              <a:spcBef>
                <a:spcPct val="50000"/>
              </a:spcBef>
            </a:pPr>
            <a:endParaRPr lang="zh-CN" altLang="en-US" sz="1800">
              <a:latin typeface="Arial" pitchFamily="34" charset="0"/>
            </a:endParaRPr>
          </a:p>
        </p:txBody>
      </p:sp>
      <p:pic>
        <p:nvPicPr>
          <p:cNvPr id="15373" name="Picture 8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656388" y="2484836"/>
            <a:ext cx="2228850" cy="1484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4" name="图片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6387" name="文本框 39"/>
          <p:cNvSpPr txBox="1">
            <a:spLocks noChangeArrowheads="1"/>
          </p:cNvSpPr>
          <p:nvPr/>
        </p:nvSpPr>
        <p:spPr bwMode="auto">
          <a:xfrm>
            <a:off x="963614" y="1002508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90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6392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pic>
        <p:nvPicPr>
          <p:cNvPr id="16393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6" name="TextBox 33"/>
          <p:cNvSpPr txBox="1">
            <a:spLocks noChangeArrowheads="1"/>
          </p:cNvSpPr>
          <p:nvPr/>
        </p:nvSpPr>
        <p:spPr bwMode="auto">
          <a:xfrm>
            <a:off x="898525" y="975124"/>
            <a:ext cx="7196138" cy="4708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导引：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(1)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根据题意可直接写出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两种上网方式的上网费用   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       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(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元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与每月上网时间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(min)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的函数关系式，再分别取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  一些特殊值，如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500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，算出对应的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值，根据一次函数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  的图象是一条直线，分别过求得的两点画直线即可画出                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  这两个函数的图象；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(2)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根据题意并观察图象可得到不同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  上网时间范围内选择何种计费方式上网更合算．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解：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(1)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设方式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：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 i="1" baseline="-25000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k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1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，方式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：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 i="1" baseline="-25000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k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＋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   由题意易求得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 i="1" baseline="-25000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0.1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 i="1" baseline="-25000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0.06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＋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20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   当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时，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 i="1" baseline="-25000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 i="1" baseline="-25000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20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；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   当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500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时，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 i="1" baseline="-25000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50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 i="1" baseline="-25000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50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</a:p>
        </p:txBody>
      </p:sp>
      <p:sp>
        <p:nvSpPr>
          <p:cNvPr id="16396" name="Text Box 14"/>
          <p:cNvSpPr txBox="1">
            <a:spLocks noChangeArrowheads="1"/>
          </p:cNvSpPr>
          <p:nvPr/>
        </p:nvSpPr>
        <p:spPr bwMode="auto">
          <a:xfrm>
            <a:off x="2493963" y="2369344"/>
            <a:ext cx="3794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1800">
              <a:latin typeface="Arial" pitchFamily="34" charset="0"/>
            </a:endParaRPr>
          </a:p>
        </p:txBody>
      </p:sp>
      <p:pic>
        <p:nvPicPr>
          <p:cNvPr id="16397" name="图片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837510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3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3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53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3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53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53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53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537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7411" name="文本框 39"/>
          <p:cNvSpPr txBox="1">
            <a:spLocks noChangeArrowheads="1"/>
          </p:cNvSpPr>
          <p:nvPr/>
        </p:nvSpPr>
        <p:spPr bwMode="auto">
          <a:xfrm>
            <a:off x="963614" y="1002508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4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7416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pic>
        <p:nvPicPr>
          <p:cNvPr id="17417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6" name="TextBox 33"/>
          <p:cNvSpPr txBox="1">
            <a:spLocks noChangeArrowheads="1"/>
          </p:cNvSpPr>
          <p:nvPr/>
        </p:nvSpPr>
        <p:spPr bwMode="auto">
          <a:xfrm>
            <a:off x="946150" y="1238250"/>
            <a:ext cx="7342188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所以一次函数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 i="1" baseline="-25000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0.1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的图象过点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(0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(500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50)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，一次  函数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000" b="1" i="1" baseline="-25000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＝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0.06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＋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20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的图象过点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(0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20)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(500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50)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，其图象如图所示．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(2)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通过观察图象可知，当每月上网时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间少于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500 min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时，选择方式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更合算；当每月上网时间为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500  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min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时，两种上网方式   所需费用相同；当每月上网时间多于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500 min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时，选择方式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更合算．</a:t>
            </a:r>
          </a:p>
        </p:txBody>
      </p:sp>
      <p:sp>
        <p:nvSpPr>
          <p:cNvPr id="17420" name="文本框 46"/>
          <p:cNvSpPr txBox="1">
            <a:spLocks noChangeArrowheads="1"/>
          </p:cNvSpPr>
          <p:nvPr/>
        </p:nvSpPr>
        <p:spPr bwMode="auto">
          <a:xfrm>
            <a:off x="5702302" y="4370785"/>
            <a:ext cx="204414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点拨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  <p:sp>
        <p:nvSpPr>
          <p:cNvPr id="17421" name="Text Box 15"/>
          <p:cNvSpPr txBox="1">
            <a:spLocks noChangeArrowheads="1"/>
          </p:cNvSpPr>
          <p:nvPr/>
        </p:nvSpPr>
        <p:spPr bwMode="auto">
          <a:xfrm>
            <a:off x="2493963" y="2369344"/>
            <a:ext cx="3794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1800">
              <a:latin typeface="Arial" pitchFamily="34" charset="0"/>
            </a:endParaRPr>
          </a:p>
        </p:txBody>
      </p:sp>
      <p:pic>
        <p:nvPicPr>
          <p:cNvPr id="17422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34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581650" y="1412082"/>
            <a:ext cx="2706688" cy="1595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3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3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6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3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53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53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53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图片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190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8435" name="组 23"/>
          <p:cNvGrpSpPr/>
          <p:nvPr/>
        </p:nvGrpSpPr>
        <p:grpSpPr>
          <a:xfrm>
            <a:off x="3663953" y="1056085"/>
            <a:ext cx="1792435" cy="553998"/>
            <a:chOff x="3437515" y="1408557"/>
            <a:chExt cx="1791758" cy="738611"/>
          </a:xfrm>
        </p:grpSpPr>
        <p:sp>
          <p:nvSpPr>
            <p:cNvPr id="18449" name="文本框 24"/>
            <p:cNvSpPr txBox="1">
              <a:spLocks noChangeArrowheads="1"/>
            </p:cNvSpPr>
            <p:nvPr/>
          </p:nvSpPr>
          <p:spPr bwMode="auto">
            <a:xfrm>
              <a:off x="3934215" y="1408557"/>
              <a:ext cx="1295058" cy="7386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1" lang="zh-CN" altLang="en-US" sz="3000" b="1">
                  <a:solidFill>
                    <a:srgbClr val="008000"/>
                  </a:solidFill>
                  <a:latin typeface="Adobe 黑体 Std R" pitchFamily="34" charset="-122"/>
                  <a:ea typeface="Adobe 黑体 Std R" pitchFamily="34" charset="-122"/>
                </a:rPr>
                <a:t>总  </a:t>
              </a:r>
              <a:r>
                <a:rPr kumimoji="1" lang="en-US" altLang="zh-CN" sz="3000" b="1">
                  <a:solidFill>
                    <a:srgbClr val="008000"/>
                  </a:solidFill>
                  <a:latin typeface="Adobe 黑体 Std R" pitchFamily="34" charset="-122"/>
                  <a:ea typeface="Adobe 黑体 Std R" pitchFamily="34" charset="-122"/>
                </a:rPr>
                <a:t> </a:t>
              </a:r>
              <a:r>
                <a:rPr kumimoji="1" lang="zh-CN" altLang="en-US" sz="3000" b="1">
                  <a:solidFill>
                    <a:srgbClr val="008000"/>
                  </a:solidFill>
                  <a:latin typeface="Adobe 黑体 Std R" pitchFamily="34" charset="-122"/>
                  <a:ea typeface="Adobe 黑体 Std R" pitchFamily="34" charset="-122"/>
                </a:rPr>
                <a:t>结</a:t>
              </a:r>
            </a:p>
          </p:txBody>
        </p:sp>
        <p:pic>
          <p:nvPicPr>
            <p:cNvPr id="18450" name="Picture 6" descr="BS00554_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3437515" y="1490196"/>
              <a:ext cx="503237" cy="439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38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440" name="Picture 2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矩形 43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8442" name="文本框 45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sp>
        <p:nvSpPr>
          <p:cNvPr id="18443" name="文本框 46"/>
          <p:cNvSpPr txBox="1">
            <a:spLocks noChangeArrowheads="1"/>
          </p:cNvSpPr>
          <p:nvPr/>
        </p:nvSpPr>
        <p:spPr bwMode="auto">
          <a:xfrm>
            <a:off x="5702302" y="4044554"/>
            <a:ext cx="204414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点拨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  <p:grpSp>
        <p:nvGrpSpPr>
          <p:cNvPr id="18444" name="组 26"/>
          <p:cNvGrpSpPr/>
          <p:nvPr/>
        </p:nvGrpSpPr>
        <p:grpSpPr>
          <a:xfrm>
            <a:off x="984253" y="1515666"/>
            <a:ext cx="8170863" cy="350044"/>
            <a:chOff x="984243" y="2020950"/>
            <a:chExt cx="8170127" cy="467237"/>
          </a:xfrm>
        </p:grpSpPr>
        <p:cxnSp>
          <p:nvCxnSpPr>
            <p:cNvPr id="28" name="直接连接符 12"/>
            <p:cNvCxnSpPr/>
            <p:nvPr/>
          </p:nvCxnSpPr>
          <p:spPr>
            <a:xfrm rot="10800000">
              <a:off x="8247989" y="2020950"/>
              <a:ext cx="906381" cy="467237"/>
            </a:xfrm>
            <a:prstGeom prst="line">
              <a:avLst/>
            </a:prstGeom>
            <a:ln w="127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直接连接符 19"/>
            <p:cNvCxnSpPr/>
            <p:nvPr/>
          </p:nvCxnSpPr>
          <p:spPr>
            <a:xfrm flipH="1">
              <a:off x="984243" y="2020950"/>
              <a:ext cx="7268508" cy="1589"/>
            </a:xfrm>
            <a:prstGeom prst="line">
              <a:avLst/>
            </a:prstGeom>
            <a:ln w="127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577" name="Rectangle 1"/>
          <p:cNvSpPr>
            <a:spLocks noChangeArrowheads="1"/>
          </p:cNvSpPr>
          <p:nvPr/>
        </p:nvSpPr>
        <p:spPr bwMode="auto">
          <a:xfrm>
            <a:off x="749303" y="1602314"/>
            <a:ext cx="7661275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266700" algn="just" defTabSz="914400">
              <a:lnSpc>
                <a:spcPct val="150000"/>
              </a:lnSpc>
            </a:pPr>
            <a:r>
              <a:rPr lang="zh-CN" altLang="en-US" sz="2400" b="1"/>
              <a:t>       利用一次函数的图象解决实际问题这类题是近几</a:t>
            </a:r>
          </a:p>
          <a:p>
            <a:pPr indent="266700" algn="just" defTabSz="914400">
              <a:lnSpc>
                <a:spcPct val="150000"/>
              </a:lnSpc>
            </a:pPr>
            <a:r>
              <a:rPr lang="zh-CN" altLang="en-US" sz="2400" b="1"/>
              <a:t>年中考中的热点问题．运用一次函数的知识判断何种</a:t>
            </a:r>
          </a:p>
          <a:p>
            <a:pPr indent="266700" algn="just" defTabSz="914400">
              <a:lnSpc>
                <a:spcPct val="150000"/>
              </a:lnSpc>
            </a:pPr>
            <a:r>
              <a:rPr lang="zh-CN" altLang="en-US" sz="2400" b="1"/>
              <a:t>方式更合算时，常通过观察函数图象得到．</a:t>
            </a:r>
            <a:endParaRPr lang="en-US" altLang="zh-CN" sz="2400"/>
          </a:p>
        </p:txBody>
      </p:sp>
      <p:pic>
        <p:nvPicPr>
          <p:cNvPr id="18446" name="图片 3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65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6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461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9463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9464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6" name="图片 4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7" name="TextBox 26"/>
          <p:cNvSpPr txBox="1">
            <a:spLocks noChangeArrowheads="1"/>
          </p:cNvSpPr>
          <p:nvPr/>
        </p:nvSpPr>
        <p:spPr bwMode="auto">
          <a:xfrm>
            <a:off x="314188" y="844860"/>
            <a:ext cx="8078787" cy="2984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35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例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4    </a:t>
            </a:r>
            <a:r>
              <a:rPr lang="zh-CN" altLang="en-US" sz="2400" b="1">
                <a:latin typeface="Times New Roman" pitchFamily="18" charset="0"/>
              </a:rPr>
              <a:t>我边防局接到情报，近海处有一可疑船只</a:t>
            </a:r>
            <a:r>
              <a:rPr lang="en-US" altLang="zh-CN" sz="2400" b="1">
                <a:latin typeface="Times New Roman" pitchFamily="18" charset="0"/>
              </a:rPr>
              <a:t>A</a:t>
            </a:r>
            <a:r>
              <a:rPr lang="zh-CN" altLang="en-US" sz="2400" b="1">
                <a:latin typeface="Times New Roman" pitchFamily="18" charset="0"/>
              </a:rPr>
              <a:t>正向</a:t>
            </a:r>
          </a:p>
          <a:p>
            <a:pPr marL="342900" indent="-342900">
              <a:lnSpc>
                <a:spcPct val="135000"/>
              </a:lnSpc>
            </a:pPr>
            <a:r>
              <a:rPr lang="zh-CN" altLang="en-US" sz="2400" b="1">
                <a:latin typeface="Times New Roman" pitchFamily="18" charset="0"/>
              </a:rPr>
              <a:t>             公海方向行驶</a:t>
            </a:r>
            <a:r>
              <a:rPr lang="en-US" altLang="zh-CN" sz="2400" b="1">
                <a:latin typeface="Times New Roman" pitchFamily="18" charset="0"/>
              </a:rPr>
              <a:t>.</a:t>
            </a:r>
            <a:r>
              <a:rPr lang="zh-CN" altLang="en-US" sz="2400" b="1">
                <a:latin typeface="Times New Roman" pitchFamily="18" charset="0"/>
              </a:rPr>
              <a:t>边防局迅速派出快艇</a:t>
            </a:r>
            <a:r>
              <a:rPr lang="en-US" altLang="zh-CN" sz="2400" b="1">
                <a:latin typeface="Times New Roman" pitchFamily="18" charset="0"/>
              </a:rPr>
              <a:t>B</a:t>
            </a:r>
            <a:r>
              <a:rPr lang="zh-CN" altLang="en-US" sz="2400" b="1">
                <a:latin typeface="Times New Roman" pitchFamily="18" charset="0"/>
              </a:rPr>
              <a:t>追赶（如图</a:t>
            </a:r>
            <a:r>
              <a:rPr lang="en-US" altLang="zh-CN" sz="2400" b="1">
                <a:latin typeface="Times New Roman" pitchFamily="18" charset="0"/>
              </a:rPr>
              <a:t>).           </a:t>
            </a:r>
          </a:p>
          <a:p>
            <a:pPr marL="342900" indent="-342900">
              <a:lnSpc>
                <a:spcPct val="135000"/>
              </a:lnSpc>
            </a:pPr>
            <a:r>
              <a:rPr lang="en-US" altLang="zh-CN" sz="2400" b="1">
                <a:latin typeface="Times New Roman" pitchFamily="18" charset="0"/>
              </a:rPr>
              <a:t>             </a:t>
            </a:r>
            <a:r>
              <a:rPr lang="zh-CN" altLang="en-US" sz="2400" b="1">
                <a:latin typeface="Times New Roman" pitchFamily="18" charset="0"/>
              </a:rPr>
              <a:t>图中</a:t>
            </a:r>
            <a:r>
              <a:rPr lang="en-US" altLang="zh-CN" sz="2400" b="1" i="1">
                <a:latin typeface="Times New Roman" pitchFamily="18" charset="0"/>
              </a:rPr>
              <a:t>l</a:t>
            </a:r>
            <a:r>
              <a:rPr lang="en-US" altLang="zh-CN" sz="2400" b="1" baseline="-25000">
                <a:latin typeface="Times New Roman" pitchFamily="18" charset="0"/>
              </a:rPr>
              <a:t>1</a:t>
            </a:r>
            <a:r>
              <a:rPr lang="zh-CN" altLang="en-US" sz="2400" b="1">
                <a:latin typeface="Times New Roman" pitchFamily="18" charset="0"/>
              </a:rPr>
              <a:t>，</a:t>
            </a:r>
            <a:r>
              <a:rPr lang="en-US" altLang="zh-CN" sz="2400" b="1" i="1">
                <a:latin typeface="Times New Roman" pitchFamily="18" charset="0"/>
              </a:rPr>
              <a:t>l</a:t>
            </a:r>
            <a:r>
              <a:rPr lang="en-US" altLang="zh-CN" sz="2400" b="1" baseline="-25000">
                <a:latin typeface="Times New Roman" pitchFamily="18" charset="0"/>
              </a:rPr>
              <a:t>2</a:t>
            </a:r>
            <a:r>
              <a:rPr lang="zh-CN" altLang="en-US" sz="2400" b="1">
                <a:latin typeface="Times New Roman" pitchFamily="18" charset="0"/>
              </a:rPr>
              <a:t>分别表示两船相对于海岸的距离</a:t>
            </a:r>
            <a:endParaRPr lang="en-US" altLang="zh-CN" sz="2400" b="1">
              <a:latin typeface="Times New Roman" pitchFamily="18" charset="0"/>
            </a:endParaRPr>
          </a:p>
          <a:p>
            <a:pPr marL="342900" indent="-342900">
              <a:lnSpc>
                <a:spcPct val="135000"/>
              </a:lnSpc>
            </a:pPr>
            <a:r>
              <a:rPr lang="zh-CN" altLang="en-US" sz="2400" b="1">
                <a:latin typeface="Times New Roman" pitchFamily="18" charset="0"/>
              </a:rPr>
              <a:t>            与追赶时间</a:t>
            </a:r>
            <a:endParaRPr lang="en-US" altLang="zh-CN" sz="2400" b="1">
              <a:latin typeface="Times New Roman" pitchFamily="18" charset="0"/>
            </a:endParaRPr>
          </a:p>
          <a:p>
            <a:pPr marL="342900" indent="-342900">
              <a:lnSpc>
                <a:spcPct val="135000"/>
              </a:lnSpc>
            </a:pPr>
            <a:r>
              <a:rPr lang="zh-CN" altLang="en-US" sz="2400" b="1">
                <a:latin typeface="Times New Roman" pitchFamily="18" charset="0"/>
              </a:rPr>
              <a:t>            根据图象回答下列问题：</a:t>
            </a:r>
          </a:p>
          <a:p>
            <a:pPr marL="342900" indent="-342900">
              <a:lnSpc>
                <a:spcPct val="120000"/>
              </a:lnSpc>
            </a:pPr>
            <a:endParaRPr lang="zh-CN" altLang="en-US" sz="2400" b="1">
              <a:latin typeface="Times New Roman" pitchFamily="18" charset="0"/>
            </a:endParaRPr>
          </a:p>
        </p:txBody>
      </p:sp>
      <p:pic>
        <p:nvPicPr>
          <p:cNvPr id="19468" name="Picture 2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028825" y="3247142"/>
            <a:ext cx="5314950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5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20487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20488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90" name="TextBox 26"/>
          <p:cNvSpPr txBox="1">
            <a:spLocks noChangeArrowheads="1"/>
          </p:cNvSpPr>
          <p:nvPr/>
        </p:nvSpPr>
        <p:spPr bwMode="auto">
          <a:xfrm>
            <a:off x="521877" y="570712"/>
            <a:ext cx="7815262" cy="4176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（</a:t>
            </a:r>
            <a:r>
              <a:rPr lang="en-US" altLang="zh-CN" sz="2000" b="1">
                <a:latin typeface="Times New Roman" pitchFamily="18" charset="0"/>
              </a:rPr>
              <a:t>1</a:t>
            </a:r>
            <a:r>
              <a:rPr lang="zh-CN" altLang="en-US" sz="2000" b="1">
                <a:latin typeface="Times New Roman" pitchFamily="18" charset="0"/>
              </a:rPr>
              <a:t>）哪条线表示</a:t>
            </a:r>
            <a:r>
              <a:rPr lang="en-US" altLang="zh-CN" sz="2000" b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到海岸的距离与追赶时间之间的关系？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（</a:t>
            </a:r>
            <a:r>
              <a:rPr lang="en-US" altLang="zh-CN" sz="2000" b="1">
                <a:latin typeface="Times New Roman" pitchFamily="18" charset="0"/>
              </a:rPr>
              <a:t>2</a:t>
            </a:r>
            <a:r>
              <a:rPr lang="zh-CN" altLang="en-US" sz="2000" b="1">
                <a:latin typeface="Times New Roman" pitchFamily="18" charset="0"/>
              </a:rPr>
              <a:t>）</a:t>
            </a:r>
            <a:r>
              <a:rPr lang="en-US" altLang="zh-CN" sz="2000" b="1">
                <a:latin typeface="Times New Roman" pitchFamily="18" charset="0"/>
              </a:rPr>
              <a:t>A, B</a:t>
            </a:r>
            <a:r>
              <a:rPr lang="zh-CN" altLang="en-US" sz="2000" b="1">
                <a:latin typeface="Times New Roman" pitchFamily="18" charset="0"/>
              </a:rPr>
              <a:t>哪个速度快？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（</a:t>
            </a:r>
            <a:r>
              <a:rPr lang="en-US" altLang="zh-CN" sz="2000" b="1">
                <a:latin typeface="Times New Roman" pitchFamily="18" charset="0"/>
              </a:rPr>
              <a:t>3</a:t>
            </a:r>
            <a:r>
              <a:rPr lang="zh-CN" altLang="en-US" sz="2000" b="1">
                <a:latin typeface="Times New Roman" pitchFamily="18" charset="0"/>
              </a:rPr>
              <a:t>）</a:t>
            </a:r>
            <a:r>
              <a:rPr lang="en-US" altLang="zh-CN" sz="2000" b="1">
                <a:latin typeface="Times New Roman" pitchFamily="18" charset="0"/>
              </a:rPr>
              <a:t>15min</a:t>
            </a:r>
            <a:r>
              <a:rPr lang="zh-CN" altLang="en-US" sz="2000" b="1">
                <a:latin typeface="Times New Roman" pitchFamily="18" charset="0"/>
              </a:rPr>
              <a:t>内</a:t>
            </a:r>
            <a:r>
              <a:rPr lang="en-US" altLang="zh-CN" sz="2000" b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能否追上</a:t>
            </a:r>
            <a:r>
              <a:rPr lang="en-US" altLang="zh-CN" sz="2000" b="1">
                <a:latin typeface="Times New Roman" pitchFamily="18" charset="0"/>
              </a:rPr>
              <a:t>A?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（</a:t>
            </a:r>
            <a:r>
              <a:rPr lang="en-US" altLang="zh-CN" sz="2000" b="1">
                <a:latin typeface="Times New Roman" pitchFamily="18" charset="0"/>
              </a:rPr>
              <a:t>4</a:t>
            </a:r>
            <a:r>
              <a:rPr lang="zh-CN" altLang="en-US" sz="2000" b="1">
                <a:latin typeface="Times New Roman" pitchFamily="18" charset="0"/>
              </a:rPr>
              <a:t>）如果一直追下去，那么</a:t>
            </a:r>
            <a:r>
              <a:rPr lang="en-US" altLang="zh-CN" sz="2000" b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能否追上</a:t>
            </a:r>
            <a:r>
              <a:rPr lang="en-US" altLang="zh-CN" sz="2000" b="1">
                <a:latin typeface="Times New Roman" pitchFamily="18" charset="0"/>
              </a:rPr>
              <a:t>A?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（</a:t>
            </a:r>
            <a:r>
              <a:rPr lang="en-US" altLang="zh-CN" sz="2000" b="1">
                <a:latin typeface="Times New Roman" pitchFamily="18" charset="0"/>
              </a:rPr>
              <a:t>5</a:t>
            </a:r>
            <a:r>
              <a:rPr lang="zh-CN" altLang="en-US" sz="2000" b="1">
                <a:latin typeface="Times New Roman" pitchFamily="18" charset="0"/>
              </a:rPr>
              <a:t>）当</a:t>
            </a:r>
            <a:r>
              <a:rPr lang="en-US" altLang="zh-CN" sz="2000" b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逃到离海岸</a:t>
            </a:r>
            <a:r>
              <a:rPr lang="en-US" altLang="zh-CN" sz="2000" b="1">
                <a:latin typeface="Times New Roman" pitchFamily="18" charset="0"/>
              </a:rPr>
              <a:t>12 n mile</a:t>
            </a:r>
            <a:r>
              <a:rPr lang="zh-CN" altLang="en-US" sz="2000" b="1">
                <a:latin typeface="Times New Roman" pitchFamily="18" charset="0"/>
              </a:rPr>
              <a:t>的公海时，</a:t>
            </a:r>
            <a:r>
              <a:rPr lang="en-US" altLang="zh-CN" sz="2000" b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将无法对其进行</a:t>
            </a:r>
            <a:endParaRPr lang="en-US" altLang="zh-CN" sz="20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</a:t>
            </a:r>
            <a:r>
              <a:rPr lang="zh-CN" altLang="en-US" sz="2000" b="1">
                <a:latin typeface="Times New Roman" pitchFamily="18" charset="0"/>
              </a:rPr>
              <a:t>检查</a:t>
            </a:r>
            <a:r>
              <a:rPr lang="en-US" altLang="zh-CN" sz="2000" b="1">
                <a:latin typeface="Times New Roman" pitchFamily="18" charset="0"/>
              </a:rPr>
              <a:t>.</a:t>
            </a:r>
            <a:r>
              <a:rPr lang="zh-CN" altLang="en-US" sz="2000" b="1">
                <a:latin typeface="Times New Roman" pitchFamily="18" charset="0"/>
              </a:rPr>
              <a:t>照此速度，</a:t>
            </a:r>
            <a:r>
              <a:rPr lang="en-US" altLang="zh-CN" sz="2000" b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能否在</a:t>
            </a:r>
            <a:r>
              <a:rPr lang="en-US" altLang="zh-CN" sz="2000" b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逃入公海前将其拦截？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（</a:t>
            </a:r>
            <a:r>
              <a:rPr lang="en-US" altLang="zh-CN" sz="2000" b="1">
                <a:latin typeface="Times New Roman" pitchFamily="18" charset="0"/>
              </a:rPr>
              <a:t>6</a:t>
            </a:r>
            <a:r>
              <a:rPr lang="zh-CN" altLang="en-US" sz="2000" b="1">
                <a:latin typeface="Times New Roman" pitchFamily="18" charset="0"/>
              </a:rPr>
              <a:t>）</a:t>
            </a:r>
            <a:r>
              <a:rPr lang="en-US" altLang="zh-CN" sz="2000" b="1" i="1">
                <a:latin typeface="Times New Roman" pitchFamily="18" charset="0"/>
              </a:rPr>
              <a:t>l</a:t>
            </a:r>
            <a:r>
              <a:rPr lang="en-US" altLang="zh-CN" sz="2000" b="1" baseline="-25000">
                <a:latin typeface="Times New Roman" pitchFamily="18" charset="0"/>
              </a:rPr>
              <a:t>1</a:t>
            </a:r>
            <a:r>
              <a:rPr lang="zh-CN" altLang="en-US" sz="2000" b="1">
                <a:latin typeface="Times New Roman" pitchFamily="18" charset="0"/>
              </a:rPr>
              <a:t>与</a:t>
            </a:r>
            <a:r>
              <a:rPr lang="en-US" altLang="zh-CN" sz="2000" b="1" i="1">
                <a:latin typeface="Times New Roman" pitchFamily="18" charset="0"/>
              </a:rPr>
              <a:t>l</a:t>
            </a:r>
            <a:r>
              <a:rPr lang="en-US" altLang="zh-CN" sz="2000" b="1" baseline="-25000">
                <a:latin typeface="Times New Roman" pitchFamily="18" charset="0"/>
              </a:rPr>
              <a:t>2</a:t>
            </a:r>
            <a:r>
              <a:rPr lang="zh-CN" altLang="en-US" sz="2000" b="1">
                <a:latin typeface="Times New Roman" pitchFamily="18" charset="0"/>
              </a:rPr>
              <a:t>对应的两个一次函数</a:t>
            </a:r>
            <a:endParaRPr lang="en-US" altLang="zh-CN" sz="20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 i="1">
                <a:latin typeface="Times New Roman" pitchFamily="18" charset="0"/>
              </a:rPr>
              <a:t>         k</a:t>
            </a:r>
            <a:r>
              <a:rPr lang="en-US" altLang="zh-CN" sz="2000" b="1" baseline="-25000">
                <a:latin typeface="Times New Roman" pitchFamily="18" charset="0"/>
              </a:rPr>
              <a:t>2</a:t>
            </a:r>
            <a:r>
              <a:rPr lang="zh-CN" altLang="en-US" sz="2000" b="1">
                <a:latin typeface="Times New Roman" pitchFamily="18" charset="0"/>
              </a:rPr>
              <a:t>的实际意义各是什么？可疑船只</a:t>
            </a:r>
            <a:r>
              <a:rPr lang="en-US" altLang="zh-CN" sz="2000" b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与快艇</a:t>
            </a:r>
            <a:r>
              <a:rPr lang="en-US" altLang="zh-CN" sz="2000" b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的速度各</a:t>
            </a:r>
            <a:endParaRPr lang="en-US" altLang="zh-CN" sz="20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</a:t>
            </a:r>
            <a:r>
              <a:rPr lang="zh-CN" altLang="en-US" sz="2000" b="1">
                <a:latin typeface="Times New Roman" pitchFamily="18" charset="0"/>
              </a:rPr>
              <a:t>是多少</a:t>
            </a:r>
            <a:r>
              <a:rPr lang="en-US" altLang="zh-CN" sz="2000" b="1">
                <a:latin typeface="Times New Roman" pitchFamily="18" charset="0"/>
              </a:rPr>
              <a:t>?</a:t>
            </a:r>
            <a:endParaRPr lang="zh-CN" altLang="en-US" sz="2000" b="1">
              <a:latin typeface="Times New Roman" pitchFamily="18" charset="0"/>
            </a:endParaRPr>
          </a:p>
        </p:txBody>
      </p:sp>
      <p:pic>
        <p:nvPicPr>
          <p:cNvPr id="20491" name="图片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837510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09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21511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21512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787" name="TextBox 33"/>
          <p:cNvSpPr txBox="1">
            <a:spLocks noChangeArrowheads="1"/>
          </p:cNvSpPr>
          <p:nvPr/>
        </p:nvSpPr>
        <p:spPr bwMode="auto">
          <a:xfrm>
            <a:off x="487366" y="1012032"/>
            <a:ext cx="7894637" cy="4289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</a:pPr>
            <a:r>
              <a:rPr lang="zh-CN" altLang="en-US" sz="2200" b="1">
                <a:solidFill>
                  <a:srgbClr val="0000FF"/>
                </a:solidFill>
                <a:latin typeface="Times New Roman" pitchFamily="18" charset="0"/>
              </a:rPr>
              <a:t>解：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（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1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  <a:sym typeface="Wingdings" pitchFamily="2" charset="2"/>
              </a:rPr>
              <a:t>）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当</a:t>
            </a:r>
            <a:endParaRPr lang="zh-CN" altLang="en-US" sz="22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40000"/>
              </a:lnSpc>
            </a:pP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                 海岸的距离与追赶时间之间的关系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.</a:t>
            </a:r>
          </a:p>
          <a:p>
            <a:pPr marL="342900" indent="-342900">
              <a:lnSpc>
                <a:spcPct val="140000"/>
              </a:lnSpc>
            </a:pP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        （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）</a:t>
            </a:r>
            <a:endParaRPr lang="zh-CN" altLang="en-US" sz="22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40000"/>
              </a:lnSpc>
            </a:pP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                 纵坐标增加了 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5, 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即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10min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内，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行驶了 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2nmile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</a:p>
          <a:p>
            <a:pPr marL="342900" indent="-342900">
              <a:lnSpc>
                <a:spcPct val="140000"/>
              </a:lnSpc>
            </a:pP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                 B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行驶了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5nmile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，所以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的速度快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.</a:t>
            </a:r>
          </a:p>
          <a:p>
            <a:pPr marL="342900" indent="-342900">
              <a:lnSpc>
                <a:spcPct val="140000"/>
              </a:lnSpc>
            </a:pP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       （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3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）延长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l</a:t>
            </a:r>
            <a:r>
              <a:rPr lang="en-US" altLang="zh-CN" sz="2200" b="1" baseline="-25000">
                <a:solidFill>
                  <a:srgbClr val="FF0000"/>
                </a:solidFill>
                <a:latin typeface="Times New Roman" pitchFamily="18" charset="0"/>
              </a:rPr>
              <a:t>1</a:t>
            </a: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,l</a:t>
            </a:r>
            <a:r>
              <a:rPr lang="en-US" altLang="zh-CN" sz="2200" b="1" baseline="-25000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(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如图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)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，可以看出，</a:t>
            </a:r>
            <a:endParaRPr lang="en-US" altLang="zh-CN" sz="22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40000"/>
              </a:lnSpc>
            </a:pP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                 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当</a:t>
            </a:r>
            <a:endParaRPr lang="en-US" altLang="zh-CN" sz="22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40000"/>
              </a:lnSpc>
            </a:pPr>
            <a:r>
              <a:rPr lang="en-US" altLang="zh-CN" sz="2200" b="1" i="1">
                <a:solidFill>
                  <a:srgbClr val="FF0000"/>
                </a:solidFill>
                <a:latin typeface="Times New Roman" pitchFamily="18" charset="0"/>
              </a:rPr>
              <a:t>                l</a:t>
            </a:r>
            <a:r>
              <a:rPr lang="en-US" altLang="zh-CN" sz="2200" b="1" baseline="-25000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上对应点的下方，这表明，</a:t>
            </a:r>
            <a:endParaRPr lang="en-US" altLang="zh-CN" sz="22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40000"/>
              </a:lnSpc>
            </a:pP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                15 min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时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200" b="1">
                <a:solidFill>
                  <a:srgbClr val="FF0000"/>
                </a:solidFill>
                <a:latin typeface="Times New Roman" pitchFamily="18" charset="0"/>
              </a:rPr>
              <a:t>尚未追上</a:t>
            </a:r>
            <a:r>
              <a:rPr lang="en-US" altLang="zh-CN" sz="2200" b="1">
                <a:solidFill>
                  <a:srgbClr val="FF0000"/>
                </a:solidFill>
                <a:latin typeface="Times New Roman" pitchFamily="18" charset="0"/>
              </a:rPr>
              <a:t>A.</a:t>
            </a:r>
          </a:p>
        </p:txBody>
      </p:sp>
      <p:pic>
        <p:nvPicPr>
          <p:cNvPr id="21515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159375" y="2868217"/>
            <a:ext cx="3067050" cy="1643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5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5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5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5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57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57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757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757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533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22535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22536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0123" name="TextBox 33"/>
          <p:cNvSpPr txBox="1">
            <a:spLocks noChangeArrowheads="1"/>
          </p:cNvSpPr>
          <p:nvPr/>
        </p:nvSpPr>
        <p:spPr bwMode="auto">
          <a:xfrm>
            <a:off x="768350" y="2251472"/>
            <a:ext cx="7894638" cy="2627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（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4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）如图，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l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1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l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相交于点</a:t>
            </a:r>
            <a:endParaRPr lang="zh-CN" altLang="en-US" sz="20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4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 追上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A.</a:t>
            </a:r>
          </a:p>
          <a:p>
            <a:pPr marL="342900" indent="-342900">
              <a:lnSpc>
                <a:spcPct val="14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（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5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）图中，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l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1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与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l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交点</a:t>
            </a:r>
            <a:endParaRPr lang="zh-CN" altLang="en-US" sz="20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4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     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能够追上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A.</a:t>
            </a:r>
          </a:p>
          <a:p>
            <a:pPr marL="342900" indent="-342900">
              <a:lnSpc>
                <a:spcPct val="14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（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6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）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k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1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表示快艇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的速度， </a:t>
            </a: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k</a:t>
            </a:r>
            <a:r>
              <a:rPr lang="en-US" altLang="zh-CN" sz="2000" b="1" baseline="-25000">
                <a:solidFill>
                  <a:srgbClr val="FF0000"/>
                </a:solidFill>
                <a:latin typeface="Times New Roman" pitchFamily="18" charset="0"/>
              </a:rPr>
              <a:t>2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表示可疑船只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的速度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.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可疑船只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A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的速</a:t>
            </a:r>
          </a:p>
          <a:p>
            <a:pPr marL="342900" indent="-342900">
              <a:lnSpc>
                <a:spcPct val="14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度是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0.2 n mile/min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， 快艇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B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的速度是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0.5 n mile/min. </a:t>
            </a:r>
            <a:endParaRPr lang="zh-CN" altLang="en-US" sz="2000" b="1">
              <a:solidFill>
                <a:srgbClr val="FF0000"/>
              </a:solidFill>
              <a:latin typeface="Times New Roman" pitchFamily="18" charset="0"/>
            </a:endParaRPr>
          </a:p>
        </p:txBody>
      </p:sp>
      <p:pic>
        <p:nvPicPr>
          <p:cNvPr id="22539" name="图片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0125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038475" y="597695"/>
            <a:ext cx="3067050" cy="1643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1" name="文本框 26"/>
          <p:cNvSpPr txBox="1">
            <a:spLocks noChangeArrowheads="1"/>
          </p:cNvSpPr>
          <p:nvPr/>
        </p:nvSpPr>
        <p:spPr bwMode="auto">
          <a:xfrm>
            <a:off x="5856289" y="4354116"/>
            <a:ext cx="157927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（来自教材）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0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0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0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0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0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0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https://d.book118.com/846225022230010054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办公室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办公室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/>
      <ns0:bodyPr/>
      <ns0:lstStyle/>
      <ns0:style>
        <ns0:lnRef idx="1">
          <ns0:schemeClr val="accent1"/>
        </ns0:lnRef>
        <ns0:fillRef idx="3">
          <ns0:schemeClr val="accent1"/>
        </ns0:fillRef>
        <ns0:effectRef idx="2">
          <ns0:schemeClr val="accent1"/>
        </ns0:effectRef>
        <ns0:fontRef idx="minor">
          <ns0:schemeClr val="lt1"/>
        </ns0:fontRef>
      </ns0:style>
    </ns0:spDef>
    <ns0:lnDef>
      <ns0:spPr/>
      <ns0:bodyPr/>
      <ns0:lstStyle/>
      <ns0:style>
        <ns0:lnRef idx="2">
          <ns0:schemeClr val="accent1"/>
        </ns0:lnRef>
        <ns0:fillRef idx="0">
          <ns0:schemeClr val="accent1"/>
        </ns0:fillRef>
        <ns0:effectRef idx="1">
          <ns0:schemeClr val="accent1"/>
        </ns0:effectRef>
        <ns0:fontRef idx="minor">
          <ns0:schemeClr val="tx1"/>
        </ns0:fontRef>
      </ns0: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189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5">
      <vt:lpstr>Arial</vt:lpstr>
      <vt:lpstr>Calibri</vt:lpstr>
      <vt:lpstr>宋体</vt:lpstr>
      <vt:lpstr>楷体</vt:lpstr>
      <vt:lpstr>Adobe 楷体 Std R</vt:lpstr>
      <vt:lpstr>微软雅黑</vt:lpstr>
      <vt:lpstr>黑体</vt:lpstr>
      <vt:lpstr>Adobe 黑体 Std R</vt:lpstr>
      <vt:lpstr>Gulim</vt:lpstr>
      <vt:lpstr>Wingdings</vt:lpstr>
      <vt:lpstr>Comic Sans MS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2024-09-22T04:51:40.890</cp:lastPrinted>
  <dcterms:created xsi:type="dcterms:W3CDTF">2024-09-21T20:51:40Z</dcterms:created>
  <dcterms:modified xsi:type="dcterms:W3CDTF">2024-09-21T20:51:43Z</dcterms:modified>
</cp:coreProperties>
</file>