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C6519-57CA-423E-AEA3-84F4368B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37476-8023-4188-9705-78F5F9DE5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3B335-B652-4CED-9FAC-BCCA3205E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0CCBA-C260-4770-ABE2-0F14A58CD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9A9D5-9EBD-49B5-A376-BE1A9AA2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533C8-A674-47CF-882D-8FB494359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293467-36DB-45E4-9556-A28F4CAB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835EF-45F1-4F1B-B4E1-2C62BC40F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2C071-0BA6-4CB7-8866-56ADE2E0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97D11-08CA-4949-BB34-95454860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82F22-45D2-4AE4-A44C-3CA64F04F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B1912-CD9F-4F16-981D-B8A75CF89B9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27760981"/>
      </p:ext>
    </p:extLst>
  </p:cSld>
  <p:clrMapOvr>
    <a:masterClrMapping/>
  </p:clrMapOvr>
  <p:transition>
    <p:circl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70FA2-5C34-445D-BF66-09F7746DFDC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17523319"/>
      </p:ext>
    </p:extLst>
  </p:cSld>
  <p:clrMapOvr>
    <a:masterClrMapping/>
  </p:clrMapOvr>
  <p:transition>
    <p:circl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6154A-F2D8-40DB-9653-D3FCBA6A6E9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38234996"/>
      </p:ext>
    </p:extLst>
  </p:cSld>
  <p:clrMapOvr>
    <a:masterClrMapping/>
  </p:clrMapOvr>
  <p:transition>
    <p:circl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C35F7-DB93-4559-8527-482E1C2C7CF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44631371"/>
      </p:ext>
    </p:extLst>
  </p:cSld>
  <p:clrMapOvr>
    <a:masterClrMapping/>
  </p:clrMapOvr>
  <p:transition>
    <p:circl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114CE-7DCD-4E18-9455-36C11ABAFD7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05406856"/>
      </p:ext>
    </p:extLst>
  </p:cSld>
  <p:clrMapOvr>
    <a:masterClrMapping/>
  </p:clrMapOvr>
  <p:transition>
    <p:circl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27C77-D109-4BEC-8374-F505F3F119F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90547250"/>
      </p:ext>
    </p:extLst>
  </p:cSld>
  <p:clrMapOvr>
    <a:masterClrMapping/>
  </p:clrMapOvr>
  <p:transition>
    <p:circl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29453-78E4-438A-AC34-D6D6E620B40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75449963"/>
      </p:ext>
    </p:extLst>
  </p:cSld>
  <p:clrMapOvr>
    <a:masterClrMapping/>
  </p:clrMapOvr>
  <p:transition>
    <p:circl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7FBC6-CF59-4127-9429-B7E9DB5D411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66683221"/>
      </p:ext>
    </p:extLst>
  </p:cSld>
  <p:clrMapOvr>
    <a:masterClrMapping/>
  </p:clrMapOvr>
  <p:transition>
    <p:circl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65395-EBB7-4AA5-A53B-EFD08C5F095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85853886"/>
      </p:ext>
    </p:extLst>
  </p:cSld>
  <p:clrMapOvr>
    <a:masterClrMapping/>
  </p:clrMapOvr>
  <p:transition>
    <p:circl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123D4-1913-437A-85E3-1E3D1CE50DC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14656565"/>
      </p:ext>
    </p:extLst>
  </p:cSld>
  <p:clrMapOvr>
    <a:masterClrMapping/>
  </p:clrMapOvr>
  <p:transition>
    <p:circl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B1B58-4681-44E6-A0A1-7113D201A59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54793832"/>
      </p:ext>
    </p:extLst>
  </p:cSld>
  <p:clrMapOvr>
    <a:masterClrMapping/>
  </p:clrMapOvr>
  <p:transition>
    <p:circl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966C626-AFBD-4C1C-874C-BD82833AEA2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11482186"/>
      </p:ext>
    </p:extLst>
  </p:cSld>
  <p:clrMapOvr>
    <a:masterClrMapping/>
  </p:clrMapOvr>
  <p:transition>
    <p:circl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1D752-57D1-4B8B-B47E-3ED4CFE2EE7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5413705"/>
      </p:ext>
    </p:extLst>
  </p:cSld>
  <p:clrMapOvr>
    <a:masterClrMapping/>
  </p:clrMapOvr>
  <p:transition>
    <p:random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3C14B-6A32-4261-BD1F-D434B12FB2C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85543005"/>
      </p:ext>
    </p:extLst>
  </p:cSld>
  <p:clrMapOvr>
    <a:masterClrMapping/>
  </p:clrMapOvr>
  <p:transition>
    <p:rand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3D6D8-B9CD-45FB-8C74-A061ACA625B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91532025"/>
      </p:ext>
    </p:extLst>
  </p:cSld>
  <p:clrMapOvr>
    <a:masterClrMapping/>
  </p:clrMapOvr>
  <p:transition>
    <p:random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E6233-C2C9-457B-A567-E2FF79A0D9A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87587517"/>
      </p:ext>
    </p:extLst>
  </p:cSld>
  <p:clrMapOvr>
    <a:masterClrMapping/>
  </p:clrMapOvr>
  <p:transition>
    <p:random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6ACF8-E237-4A45-9751-8A5A8D9A799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47432533"/>
      </p:ext>
    </p:extLst>
  </p:cSld>
  <p:clrMapOvr>
    <a:masterClrMapping/>
  </p:clrMapOvr>
  <p:transition>
    <p:random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03059-2DEC-4C93-ACC1-BBA46F84BA2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18144257"/>
      </p:ext>
    </p:extLst>
  </p:cSld>
  <p:clrMapOvr>
    <a:masterClrMapping/>
  </p:clrMapOvr>
  <p:transition>
    <p:random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3A19F-8EE9-4CE9-BA4C-67838ED8880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60051489"/>
      </p:ext>
    </p:extLst>
  </p:cSld>
  <p:clrMapOvr>
    <a:masterClrMapping/>
  </p:clrMapOvr>
  <p:transition>
    <p:random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9C348-850E-46BC-8B77-060CB4E20F0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77277351"/>
      </p:ext>
    </p:extLst>
  </p:cSld>
  <p:clrMapOvr>
    <a:masterClrMapping/>
  </p:clrMapOvr>
  <p:transition>
    <p:random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72062-8699-463A-8AB4-B0E0679E2C7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81850582"/>
      </p:ext>
    </p:extLst>
  </p:cSld>
  <p:clrMapOvr>
    <a:masterClrMapping/>
  </p:clrMapOvr>
  <p:transition>
    <p:random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F87CC-CE82-4668-A8D9-EA446861D54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99281594"/>
      </p:ext>
    </p:extLst>
  </p:cSld>
  <p:clrMapOvr>
    <a:masterClrMapping/>
  </p:clrMapOvr>
  <p:transition>
    <p:random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20FF1-084B-4D22-8EA4-6DA343D4471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91603798"/>
      </p:ext>
    </p:extLst>
  </p:cSld>
  <p:clrMapOvr>
    <a:masterClrMapping/>
  </p:clrMapOvr>
  <p:transition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image" Target="../media/image1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9EB80DF3-D4AF-4FF5-9A24-FD8D11661EE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>
    <p:circle/>
  </p:transition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fld id="{DAA73234-BE42-405D-A7FB-AD34407F83B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random/>
  </p:transition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3222414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WordArt 4"/>
          <p:cNvSpPr>
            <a:spLocks noChangeArrowheads="1" noChangeShapeType="1" noTextEdit="1"/>
          </p:cNvSpPr>
          <p:nvPr/>
        </p:nvSpPr>
        <p:spPr bwMode="auto">
          <a:xfrm>
            <a:off x="3254732" y="4221088"/>
            <a:ext cx="2664147" cy="1008062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800" b="1" kern="10">
                <a:ln w="12700">
                  <a:solidFill>
                    <a:srgbClr val="B2B2B2"/>
                  </a:solidFill>
                  <a:round/>
                </a:ln>
                <a:solidFill>
                  <a:srgbClr val="FF6600"/>
                </a:solidFill>
                <a:latin typeface="Arial"/>
                <a:cs typeface="Arial"/>
              </a:rPr>
              <a:t>Section B 2</a:t>
            </a:r>
          </a:p>
          <a:p>
            <a:pPr algn="ctr"/>
            <a:r>
              <a:rPr lang="en-US" altLang="zh-CN" sz="4800" b="1" kern="10">
                <a:ln w="12700">
                  <a:solidFill>
                    <a:srgbClr val="B2B2B2"/>
                  </a:solidFill>
                  <a:round/>
                </a:ln>
                <a:solidFill>
                  <a:srgbClr val="FF6600"/>
                </a:solidFill>
                <a:latin typeface="Arial"/>
                <a:cs typeface="Arial"/>
              </a:rPr>
              <a:t>3a-Self Check</a:t>
            </a:r>
            <a:endParaRPr lang="zh-CN" altLang="en-US" sz="4800" b="1" kern="10">
              <a:ln w="12700">
                <a:solidFill>
                  <a:srgbClr val="B2B2B2"/>
                </a:solidFill>
                <a:round/>
              </a:ln>
              <a:solidFill>
                <a:srgbClr val="FF6600"/>
              </a:solidFill>
              <a:latin typeface="Arial"/>
              <a:cs typeface="Arial"/>
            </a:endParaRPr>
          </a:p>
        </p:txBody>
      </p:sp>
      <p:sp>
        <p:nvSpPr>
          <p:cNvPr id="3" name="WordArt 4"/>
          <p:cNvSpPr>
            <a:spLocks noChangeArrowheads="1" noChangeShapeType="1" noTextEdit="1"/>
          </p:cNvSpPr>
          <p:nvPr/>
        </p:nvSpPr>
        <p:spPr bwMode="auto">
          <a:xfrm>
            <a:off x="446606" y="2420888"/>
            <a:ext cx="8280400" cy="936451"/>
          </a:xfrm>
          <a:prstGeom prst="rect">
            <a:avLst/>
          </a:prstGeom>
        </p:spPr>
        <p:txBody>
          <a:bodyPr wrap="none" fromWordArt="1">
            <a:prstTxWarp prst="textInflate">
              <a:avLst>
                <a:gd name="adj" fmla="val 13634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800" b="1" kern="10" smtClean="0">
                <a:ln w="9525">
                  <a:solidFill>
                    <a:schemeClr val="hlink"/>
                  </a:solidFill>
                  <a:round/>
                </a:ln>
                <a:solidFill>
                  <a:srgbClr val="800080"/>
                </a:solidFill>
                <a:latin typeface="Arial"/>
                <a:cs typeface="Arial"/>
              </a:rPr>
              <a:t>I </a:t>
            </a:r>
            <a:r>
              <a:rPr lang="en-US" altLang="zh-CN" sz="4800" b="1" kern="10">
                <a:ln w="9525">
                  <a:solidFill>
                    <a:schemeClr val="hlink"/>
                  </a:solidFill>
                  <a:round/>
                </a:ln>
                <a:solidFill>
                  <a:srgbClr val="800080"/>
                </a:solidFill>
                <a:latin typeface="Arial"/>
                <a:cs typeface="Arial"/>
              </a:rPr>
              <a:t>used to be afraid of the </a:t>
            </a:r>
            <a:r>
              <a:rPr lang="en-US" altLang="zh-CN" sz="4800" b="1" kern="10" smtClean="0">
                <a:ln w="9525">
                  <a:solidFill>
                    <a:schemeClr val="hlink"/>
                  </a:solidFill>
                  <a:round/>
                </a:ln>
                <a:solidFill>
                  <a:srgbClr val="800080"/>
                </a:solidFill>
                <a:latin typeface="Arial"/>
                <a:cs typeface="Arial"/>
              </a:rPr>
              <a:t>dark</a:t>
            </a:r>
            <a:endParaRPr lang="zh-CN" altLang="en-US" sz="4800" b="1" kern="10">
              <a:ln w="9525">
                <a:solidFill>
                  <a:schemeClr val="hlink"/>
                </a:solidFill>
                <a:round/>
              </a:ln>
              <a:solidFill>
                <a:srgbClr val="800080"/>
              </a:solidFill>
              <a:latin typeface="Arial"/>
              <a:cs typeface="Arial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481602" y="764704"/>
            <a:ext cx="210826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5400" b="1" kern="10" smtClean="0">
                <a:ln w="9525">
                  <a:solidFill>
                    <a:schemeClr val="hlink"/>
                  </a:solidFill>
                  <a:round/>
                </a:ln>
                <a:solidFill>
                  <a:srgbClr val="800080"/>
                </a:solidFill>
                <a:latin typeface="Arial"/>
                <a:cs typeface="Arial"/>
              </a:rPr>
              <a:t>Unit 4</a:t>
            </a:r>
            <a:endParaRPr lang="en-US" altLang="zh-CN" sz="5400" b="1" kern="10">
              <a:ln w="9525">
                <a:solidFill>
                  <a:schemeClr val="hlink"/>
                </a:solidFill>
                <a:round/>
              </a:ln>
              <a:solidFill>
                <a:srgbClr val="800080"/>
              </a:solidFill>
              <a:latin typeface="Arial"/>
              <a:cs typeface="Arial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627784" y="5878382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10000"/>
              </a:lnSpc>
              <a:defRPr/>
            </a:pPr>
            <a:endParaRPr kumimoji="1" lang="en-US" altLang="zh-CN" sz="2000" ker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Text Box 13"/>
          <p:cNvSpPr txBox="1">
            <a:spLocks noChangeArrowheads="1"/>
          </p:cNvSpPr>
          <p:nvPr/>
        </p:nvSpPr>
        <p:spPr bwMode="auto">
          <a:xfrm>
            <a:off x="323850" y="908050"/>
            <a:ext cx="8424863" cy="130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zh-CN" sz="3600" b="1">
                <a:solidFill>
                  <a:srgbClr val="0000FF"/>
                </a:solidFill>
              </a:rPr>
              <a:t>Fill in the blanks with the proper words or phrases.  </a:t>
            </a:r>
          </a:p>
        </p:txBody>
      </p:sp>
      <p:sp>
        <p:nvSpPr>
          <p:cNvPr id="23556" name="Text Box 8"/>
          <p:cNvSpPr txBox="1">
            <a:spLocks noChangeArrowheads="1"/>
          </p:cNvSpPr>
          <p:nvPr/>
        </p:nvSpPr>
        <p:spPr bwMode="auto">
          <a:xfrm>
            <a:off x="214313" y="2060575"/>
            <a:ext cx="8677275" cy="443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400" b="1"/>
              <a:t>Li Wen is a good student, son and grandson. However, he ________ cause a lot of _______ for his parents. When his parents moved to another city to work, they could not be at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400" b="1">
                <a:cs typeface="Times New Roman" pitchFamily="18" charset="0"/>
              </a:rPr>
              <a:t>home to ____________ him. So he was _____ interested in studying and even __________________.</a:t>
            </a:r>
            <a:r>
              <a:rPr lang="en-US" altLang="zh-CN" sz="3400" b="1"/>
              <a:t> </a:t>
            </a: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7019925" y="2787650"/>
            <a:ext cx="1944688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400" b="1">
                <a:solidFill>
                  <a:srgbClr val="FF0000"/>
                </a:solidFill>
                <a:cs typeface="Times New Roman" pitchFamily="18" charset="0"/>
              </a:rPr>
              <a:t>trouble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979613" y="4619625"/>
            <a:ext cx="266382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400" b="1">
                <a:solidFill>
                  <a:srgbClr val="FF0000"/>
                </a:solidFill>
                <a:cs typeface="Times New Roman" pitchFamily="18" charset="0"/>
              </a:rPr>
              <a:t>take care of </a:t>
            </a: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7380288" y="4581525"/>
            <a:ext cx="1150937" cy="66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zh-CN" sz="3400" b="1">
                <a:solidFill>
                  <a:srgbClr val="FF0000"/>
                </a:solidFill>
                <a:cs typeface="Times New Roman" pitchFamily="18" charset="0"/>
              </a:rPr>
              <a:t>less</a:t>
            </a: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250825" y="5773738"/>
            <a:ext cx="42846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400" b="1">
                <a:solidFill>
                  <a:srgbClr val="FF0000"/>
                </a:solidFill>
                <a:cs typeface="Times New Roman" pitchFamily="18" charset="0"/>
              </a:rPr>
              <a:t>absent from classes</a:t>
            </a: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2698750" y="2781300"/>
            <a:ext cx="16002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400" b="1">
                <a:solidFill>
                  <a:srgbClr val="FF0000"/>
                </a:solidFill>
              </a:rPr>
              <a:t>used to </a:t>
            </a:r>
            <a:endParaRPr lang="zh-CN" altLang="en-US" sz="3400">
              <a:solidFill>
                <a:srgbClr val="FF0000"/>
              </a:solidFill>
            </a:endParaRPr>
          </a:p>
        </p:txBody>
      </p:sp>
      <p:sp>
        <p:nvSpPr>
          <p:cNvPr id="44041" name="WordArt 4"/>
          <p:cNvSpPr>
            <a:spLocks noChangeArrowheads="1" noChangeShapeType="1" noTextEdit="1"/>
          </p:cNvSpPr>
          <p:nvPr/>
        </p:nvSpPr>
        <p:spPr bwMode="auto">
          <a:xfrm>
            <a:off x="2843213" y="260350"/>
            <a:ext cx="3097212" cy="720725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10" spc="-400">
                <a:ln w="12700">
                  <a:solidFill>
                    <a:srgbClr val="000099"/>
                  </a:solidFill>
                  <a:round/>
                </a:ln>
                <a:solidFill>
                  <a:srgbClr val="FF6600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Arial"/>
                <a:cs typeface="Arial"/>
              </a:rPr>
              <a:t>Revision</a:t>
            </a:r>
            <a:endParaRPr lang="zh-CN" altLang="en-US" sz="4000" b="1" kern="10" spc="-400">
              <a:ln w="12700">
                <a:solidFill>
                  <a:srgbClr val="000099"/>
                </a:solidFill>
                <a:round/>
              </a:ln>
              <a:solidFill>
                <a:srgbClr val="FF6600"/>
              </a:solidFill>
              <a:effectLst>
                <a:outerShdw dist="125724" dir="18900000" algn="ctr" rotWithShape="0">
                  <a:srgbClr val="000099"/>
                </a:outerShdw>
              </a:effectLst>
              <a:latin typeface="Arial"/>
              <a:cs typeface="Arial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250825" y="414338"/>
            <a:ext cx="8677275" cy="567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400" b="1">
                <a:cs typeface="Times New Roman" pitchFamily="18" charset="0"/>
              </a:rPr>
              <a:t>Then his parents _________________ to send him to a boarding school, but he found life _________ there. In the end, his teacher ________ his parents to talk with him ________. This conversation _________ his life. He realized that his parents would always love him, and they would ____________ everything good that he did. Now he is one of the best students in his class.   </a:t>
            </a:r>
            <a:endParaRPr lang="en-US" altLang="zh-CN" sz="3400" b="1">
              <a:solidFill>
                <a:srgbClr val="0066FF"/>
              </a:solidFill>
              <a:cs typeface="Times New Roman" pitchFamily="18" charset="0"/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3455988" y="444500"/>
            <a:ext cx="4392612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400" b="1">
                <a:solidFill>
                  <a:srgbClr val="FF0000"/>
                </a:solidFill>
              </a:rPr>
              <a:t>made the decision </a:t>
            </a: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431800" y="1738313"/>
            <a:ext cx="244792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400" b="1">
                <a:solidFill>
                  <a:srgbClr val="FF0000"/>
                </a:solidFill>
              </a:rPr>
              <a:t>difficult</a:t>
            </a:r>
          </a:p>
        </p:txBody>
      </p:sp>
      <p:sp>
        <p:nvSpPr>
          <p:cNvPr id="10" name="Text Box 8"/>
          <p:cNvSpPr txBox="1">
            <a:spLocks noChangeArrowheads="1"/>
          </p:cNvSpPr>
          <p:nvPr/>
        </p:nvSpPr>
        <p:spPr bwMode="auto">
          <a:xfrm>
            <a:off x="5688013" y="2995613"/>
            <a:ext cx="21240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400" b="1">
                <a:solidFill>
                  <a:srgbClr val="FF0000"/>
                </a:solidFill>
              </a:rPr>
              <a:t>changed</a:t>
            </a: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5040313" y="4257675"/>
            <a:ext cx="316865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400" b="1">
                <a:solidFill>
                  <a:srgbClr val="FF0000"/>
                </a:solidFill>
              </a:rPr>
              <a:t>take pride in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360363" y="2386013"/>
            <a:ext cx="201771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400" b="1">
                <a:solidFill>
                  <a:srgbClr val="FF0000"/>
                </a:solidFill>
              </a:rPr>
              <a:t>advised</a:t>
            </a:r>
          </a:p>
        </p:txBody>
      </p:sp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252413" y="2995613"/>
            <a:ext cx="241141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400" b="1">
                <a:solidFill>
                  <a:srgbClr val="FF0000"/>
                </a:solidFill>
              </a:rPr>
              <a:t>in person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  <p:bldP spid="1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12"/>
          <p:cNvSpPr>
            <a:spLocks noChangeArrowheads="1"/>
          </p:cNvSpPr>
          <p:nvPr/>
        </p:nvSpPr>
        <p:spPr bwMode="auto">
          <a:xfrm>
            <a:off x="1187450" y="2133600"/>
            <a:ext cx="7634288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400" b="1">
                <a:solidFill>
                  <a:srgbClr val="0066FF"/>
                </a:solidFill>
                <a:latin typeface="Arial" pitchFamily="34" charset="0"/>
                <a:cs typeface="Times New Roman" pitchFamily="18" charset="0"/>
              </a:rPr>
              <a:t>Write notes about how you have changed in your appearance, personality and hobbies. Then talk with a partner about your changes.</a:t>
            </a:r>
            <a:endParaRPr lang="zh-CN" altLang="en-US" sz="3400" b="1">
              <a:solidFill>
                <a:srgbClr val="0066FF"/>
              </a:solidFill>
              <a:latin typeface="Arial" pitchFamily="34" charset="0"/>
              <a:cs typeface="Times New Roman" pitchFamily="18" charset="0"/>
            </a:endParaRPr>
          </a:p>
        </p:txBody>
      </p:sp>
      <p:sp>
        <p:nvSpPr>
          <p:cNvPr id="7171" name="Oval 2"/>
          <p:cNvSpPr>
            <a:spLocks noChangeArrowheads="1"/>
          </p:cNvSpPr>
          <p:nvPr/>
        </p:nvSpPr>
        <p:spPr bwMode="auto">
          <a:xfrm>
            <a:off x="323850" y="2349500"/>
            <a:ext cx="720725" cy="69215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/>
              <a:t>3a</a:t>
            </a:r>
          </a:p>
        </p:txBody>
      </p:sp>
      <p:sp>
        <p:nvSpPr>
          <p:cNvPr id="7174" name="WordArt 4"/>
          <p:cNvSpPr>
            <a:spLocks noChangeArrowheads="1" noChangeShapeType="1" noTextEdit="1"/>
          </p:cNvSpPr>
          <p:nvPr/>
        </p:nvSpPr>
        <p:spPr bwMode="auto">
          <a:xfrm>
            <a:off x="2051050" y="908050"/>
            <a:ext cx="4968875" cy="1052513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10" spc="-400">
                <a:ln w="12700">
                  <a:solidFill>
                    <a:srgbClr val="000099"/>
                  </a:solidFill>
                  <a:round/>
                </a:ln>
                <a:solidFill>
                  <a:srgbClr val="CC00FF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Arial"/>
                <a:cs typeface="Arial"/>
              </a:rPr>
              <a:t>Taking notes</a:t>
            </a:r>
            <a:endParaRPr lang="zh-CN" altLang="en-US" sz="4000" b="1" kern="10" spc="-400">
              <a:ln w="12700">
                <a:solidFill>
                  <a:srgbClr val="000099"/>
                </a:solidFill>
                <a:round/>
              </a:ln>
              <a:solidFill>
                <a:srgbClr val="CC00FF"/>
              </a:solidFill>
              <a:effectLst>
                <a:outerShdw dist="125724" dir="18900000" algn="ctr" rotWithShape="0">
                  <a:srgbClr val="000099"/>
                </a:outerShdw>
              </a:effectLst>
              <a:latin typeface="Arial"/>
              <a:cs typeface="Arial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9073" name="Group 161"/>
          <p:cNvGraphicFramePr>
            <a:graphicFrameLocks noGrp="1"/>
          </p:cNvGraphicFramePr>
          <p:nvPr>
            <p:ph/>
          </p:nvPr>
        </p:nvGraphicFramePr>
        <p:xfrm>
          <a:off x="468313" y="1341438"/>
          <a:ext cx="8208962" cy="4461384"/>
        </p:xfrm>
        <a:graphic>
          <a:graphicData uri="http://schemas.openxmlformats.org/drawingml/2006/table">
            <a:tbl>
              <a:tblPr/>
              <a:tblGrid>
                <a:gridCol w="1944687"/>
                <a:gridCol w="2951163"/>
                <a:gridCol w="3313112"/>
              </a:tblGrid>
              <a:tr h="5746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3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In the past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Now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7225">
                <a:tc rowSpan="2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 </a:t>
                      </a: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appearance</a:t>
                      </a:r>
                      <a:r>
                        <a:rPr kumimoji="0" lang="en-US" altLang="zh-CN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     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2838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7538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personality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627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hobbies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9066" name="Rectangle 154"/>
          <p:cNvSpPr>
            <a:spLocks noChangeArrowheads="1"/>
          </p:cNvSpPr>
          <p:nvPr/>
        </p:nvSpPr>
        <p:spPr bwMode="auto">
          <a:xfrm>
            <a:off x="2771775" y="2189163"/>
            <a:ext cx="23415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/>
              <a:t>short and thin</a:t>
            </a:r>
            <a:endParaRPr lang="zh-CN" altLang="en-US" sz="2800" b="1"/>
          </a:p>
        </p:txBody>
      </p:sp>
      <p:sp>
        <p:nvSpPr>
          <p:cNvPr id="39067" name="Rectangle 155"/>
          <p:cNvSpPr>
            <a:spLocks noChangeArrowheads="1"/>
          </p:cNvSpPr>
          <p:nvPr/>
        </p:nvSpPr>
        <p:spPr bwMode="auto">
          <a:xfrm>
            <a:off x="6659563" y="2128838"/>
            <a:ext cx="74771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/>
              <a:t>tall</a:t>
            </a:r>
            <a:endParaRPr lang="zh-CN" altLang="en-US" b="1"/>
          </a:p>
        </p:txBody>
      </p:sp>
      <p:sp>
        <p:nvSpPr>
          <p:cNvPr id="39071" name="Rectangle 159"/>
          <p:cNvSpPr>
            <a:spLocks noChangeArrowheads="1"/>
          </p:cNvSpPr>
          <p:nvPr/>
        </p:nvSpPr>
        <p:spPr bwMode="auto">
          <a:xfrm>
            <a:off x="6011863" y="2997200"/>
            <a:ext cx="2435225" cy="604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en-US" altLang="zh-CN" sz="2800" b="1"/>
              <a:t>long curly hair</a:t>
            </a:r>
          </a:p>
        </p:txBody>
      </p:sp>
      <p:sp>
        <p:nvSpPr>
          <p:cNvPr id="39074" name="Rectangle 162"/>
          <p:cNvSpPr>
            <a:spLocks noChangeArrowheads="1"/>
          </p:cNvSpPr>
          <p:nvPr/>
        </p:nvSpPr>
        <p:spPr bwMode="auto">
          <a:xfrm>
            <a:off x="2484438" y="2997200"/>
            <a:ext cx="2970212" cy="604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en-US" altLang="zh-CN" sz="2800" b="1"/>
              <a:t>short straight hair</a:t>
            </a:r>
          </a:p>
        </p:txBody>
      </p:sp>
      <p:sp>
        <p:nvSpPr>
          <p:cNvPr id="39075" name="Rectangle 163"/>
          <p:cNvSpPr>
            <a:spLocks noChangeArrowheads="1"/>
          </p:cNvSpPr>
          <p:nvPr/>
        </p:nvSpPr>
        <p:spPr bwMode="auto">
          <a:xfrm>
            <a:off x="3492500" y="3860800"/>
            <a:ext cx="7715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/>
              <a:t>shy</a:t>
            </a:r>
            <a:endParaRPr lang="zh-CN" altLang="en-US" b="1"/>
          </a:p>
        </p:txBody>
      </p:sp>
      <p:sp>
        <p:nvSpPr>
          <p:cNvPr id="39076" name="Rectangle 164"/>
          <p:cNvSpPr>
            <a:spLocks noChangeArrowheads="1"/>
          </p:cNvSpPr>
          <p:nvPr/>
        </p:nvSpPr>
        <p:spPr bwMode="auto">
          <a:xfrm>
            <a:off x="6372225" y="3789363"/>
            <a:ext cx="1695450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en-US" altLang="zh-CN" b="1"/>
              <a:t>outgoing</a:t>
            </a:r>
          </a:p>
        </p:txBody>
      </p:sp>
      <p:sp>
        <p:nvSpPr>
          <p:cNvPr id="39077" name="Rectangle 165"/>
          <p:cNvSpPr>
            <a:spLocks noChangeArrowheads="1"/>
          </p:cNvSpPr>
          <p:nvPr/>
        </p:nvSpPr>
        <p:spPr bwMode="auto">
          <a:xfrm>
            <a:off x="3348038" y="4437063"/>
            <a:ext cx="10636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en-US" altLang="zh-CN" b="1"/>
              <a:t>quiet</a:t>
            </a:r>
          </a:p>
        </p:txBody>
      </p:sp>
      <p:sp>
        <p:nvSpPr>
          <p:cNvPr id="39078" name="Rectangle 166"/>
          <p:cNvSpPr>
            <a:spLocks noChangeArrowheads="1"/>
          </p:cNvSpPr>
          <p:nvPr/>
        </p:nvSpPr>
        <p:spPr bwMode="auto">
          <a:xfrm>
            <a:off x="6659563" y="4508500"/>
            <a:ext cx="1200150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en-US" altLang="zh-CN" b="1"/>
              <a:t>active</a:t>
            </a:r>
          </a:p>
        </p:txBody>
      </p:sp>
      <p:sp>
        <p:nvSpPr>
          <p:cNvPr id="39079" name="Rectangle 167"/>
          <p:cNvSpPr>
            <a:spLocks noChangeArrowheads="1"/>
          </p:cNvSpPr>
          <p:nvPr/>
        </p:nvSpPr>
        <p:spPr bwMode="auto">
          <a:xfrm>
            <a:off x="3348038" y="5229225"/>
            <a:ext cx="12001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/>
              <a:t>music</a:t>
            </a:r>
            <a:endParaRPr lang="zh-CN" altLang="en-US" b="1"/>
          </a:p>
        </p:txBody>
      </p:sp>
      <p:sp>
        <p:nvSpPr>
          <p:cNvPr id="39080" name="Rectangle 168"/>
          <p:cNvSpPr>
            <a:spLocks noChangeArrowheads="1"/>
          </p:cNvSpPr>
          <p:nvPr/>
        </p:nvSpPr>
        <p:spPr bwMode="auto">
          <a:xfrm>
            <a:off x="6659563" y="5200650"/>
            <a:ext cx="1200150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en-US" altLang="zh-CN" b="1"/>
              <a:t>dance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9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9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9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9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9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9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9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9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9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066" grpId="0"/>
      <p:bldP spid="39067" grpId="0"/>
      <p:bldP spid="39071" grpId="0"/>
      <p:bldP spid="39074" grpId="0"/>
      <p:bldP spid="39075" grpId="0"/>
      <p:bldP spid="39076" grpId="0"/>
      <p:bldP spid="39077" grpId="0"/>
      <p:bldP spid="39078" grpId="0"/>
      <p:bldP spid="39079" grpId="0"/>
      <p:bldP spid="3908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WordArt 4"/>
          <p:cNvSpPr>
            <a:spLocks noChangeArrowheads="1" noChangeShapeType="1" noTextEdit="1"/>
          </p:cNvSpPr>
          <p:nvPr/>
        </p:nvSpPr>
        <p:spPr bwMode="auto">
          <a:xfrm>
            <a:off x="2411413" y="404813"/>
            <a:ext cx="3671887" cy="1125537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Triangle">
              <a:avLst>
                <a:gd name="adj" fmla="val 50000"/>
              </a:avLst>
            </a:prstTxWarp>
            <a:scene3d>
              <a:camera prst="legacyObliqueTopLeft"/>
              <a:lightRig rig="legacyNormal3" dir="r"/>
            </a:scene3d>
            <a:sp3d extrusionH="201600" prstMaterial="legacyMatte">
              <a:extrusionClr>
                <a:srgbClr val="0066CC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10">
                <a:ln w="9525">
                  <a:round/>
                </a:ln>
                <a:gradFill rotWithShape="0">
                  <a:gsLst>
                    <a:gs pos="0">
                      <a:srgbClr val="FFFFCC"/>
                    </a:gs>
                    <a:gs pos="100000">
                      <a:srgbClr val="FF9999"/>
                    </a:gs>
                  </a:gsLst>
                  <a:lin ang="5400000" scaled="1"/>
                </a:gradFill>
                <a:latin typeface="Arial"/>
                <a:cs typeface="Arial"/>
              </a:rPr>
              <a:t>Talking</a:t>
            </a:r>
            <a:endParaRPr lang="zh-CN" altLang="en-US" sz="4000" b="1" kern="10">
              <a:ln w="9525">
                <a:round/>
              </a:ln>
              <a:gradFill rotWithShape="0">
                <a:gsLst>
                  <a:gs pos="0">
                    <a:srgbClr val="FFFFCC"/>
                  </a:gs>
                  <a:gs pos="100000">
                    <a:srgbClr val="FF9999"/>
                  </a:gs>
                </a:gsLst>
                <a:lin ang="5400000" scaled="1"/>
              </a:gradFill>
              <a:latin typeface="Arial"/>
              <a:cs typeface="Arial"/>
            </a:endParaRPr>
          </a:p>
        </p:txBody>
      </p:sp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395288" y="1628775"/>
            <a:ext cx="5400675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0066FF"/>
                </a:solidFill>
                <a:latin typeface="Arial" pitchFamily="34" charset="0"/>
              </a:rPr>
              <a:t>Talk about the changes.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395288" y="2420938"/>
            <a:ext cx="8281987" cy="338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 b="1"/>
              <a:t>A: Oh, Maria. You have changed so </a:t>
            </a:r>
          </a:p>
          <a:p>
            <a:pPr>
              <a:lnSpc>
                <a:spcPct val="120000"/>
              </a:lnSpc>
            </a:pPr>
            <a:r>
              <a:rPr lang="en-US" altLang="zh-CN" sz="3600" b="1"/>
              <a:t>      much. You </a:t>
            </a:r>
            <a:r>
              <a:rPr lang="en-US" altLang="zh-CN" sz="3600" b="1">
                <a:solidFill>
                  <a:srgbClr val="FF3300"/>
                </a:solidFill>
              </a:rPr>
              <a:t>used to</a:t>
            </a:r>
            <a:r>
              <a:rPr lang="en-US" altLang="zh-CN" sz="3600" b="1"/>
              <a:t> be short, didn’t </a:t>
            </a:r>
          </a:p>
          <a:p>
            <a:pPr>
              <a:lnSpc>
                <a:spcPct val="120000"/>
              </a:lnSpc>
            </a:pPr>
            <a:r>
              <a:rPr lang="en-US" altLang="zh-CN" sz="3600" b="1"/>
              <a:t>      you?</a:t>
            </a:r>
          </a:p>
          <a:p>
            <a:pPr>
              <a:lnSpc>
                <a:spcPct val="120000"/>
              </a:lnSpc>
            </a:pPr>
            <a:r>
              <a:rPr lang="en-US" altLang="zh-CN" sz="3600" b="1"/>
              <a:t>B: Yeah, I </a:t>
            </a:r>
            <a:r>
              <a:rPr lang="en-US" altLang="zh-CN" sz="3600" b="1">
                <a:solidFill>
                  <a:srgbClr val="FF3300"/>
                </a:solidFill>
              </a:rPr>
              <a:t>used to</a:t>
            </a:r>
            <a:r>
              <a:rPr lang="en-US" altLang="zh-CN" sz="3600" b="1"/>
              <a:t> be short and thin. But </a:t>
            </a:r>
          </a:p>
          <a:p>
            <a:pPr>
              <a:lnSpc>
                <a:spcPct val="120000"/>
              </a:lnSpc>
            </a:pPr>
            <a:r>
              <a:rPr lang="en-US" altLang="zh-CN" sz="3600" b="1"/>
              <a:t>      now I’m tall.</a:t>
            </a:r>
            <a:r>
              <a:rPr lang="en-US" altLang="zh-CN" sz="3600"/>
              <a:t> 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468313" y="1341438"/>
            <a:ext cx="8243887" cy="404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 b="1"/>
              <a:t>A:</a:t>
            </a:r>
            <a:r>
              <a:rPr lang="en-US" altLang="zh-CN" sz="3600" b="1">
                <a:solidFill>
                  <a:srgbClr val="FF3300"/>
                </a:solidFill>
              </a:rPr>
              <a:t> Did </a:t>
            </a:r>
            <a:r>
              <a:rPr lang="en-US" altLang="zh-CN" sz="3600" b="1"/>
              <a:t>you </a:t>
            </a:r>
            <a:r>
              <a:rPr lang="en-US" altLang="zh-CN" sz="3600" b="1">
                <a:solidFill>
                  <a:srgbClr val="FF3300"/>
                </a:solidFill>
              </a:rPr>
              <a:t>use to</a:t>
            </a:r>
            <a:r>
              <a:rPr lang="en-US" altLang="zh-CN" sz="3600" b="1"/>
              <a:t> have short hair?</a:t>
            </a:r>
            <a:r>
              <a:rPr lang="en-US" altLang="zh-CN" sz="3600"/>
              <a:t> </a:t>
            </a:r>
          </a:p>
          <a:p>
            <a:pPr>
              <a:lnSpc>
                <a:spcPct val="120000"/>
              </a:lnSpc>
            </a:pPr>
            <a:r>
              <a:rPr lang="en-US" altLang="zh-CN" sz="3600" b="1"/>
              <a:t>B: Yes. I </a:t>
            </a:r>
            <a:r>
              <a:rPr lang="en-US" altLang="zh-CN" sz="3600" b="1">
                <a:solidFill>
                  <a:srgbClr val="FF3300"/>
                </a:solidFill>
              </a:rPr>
              <a:t>used to</a:t>
            </a:r>
            <a:r>
              <a:rPr lang="en-US" altLang="zh-CN" sz="3600" b="1"/>
              <a:t> have short straight hair. </a:t>
            </a:r>
          </a:p>
          <a:p>
            <a:pPr>
              <a:lnSpc>
                <a:spcPct val="120000"/>
              </a:lnSpc>
            </a:pPr>
            <a:r>
              <a:rPr lang="en-US" altLang="zh-CN" sz="3600" b="1"/>
              <a:t>     Now I have long curly hair. </a:t>
            </a:r>
            <a:endParaRPr lang="zh-CN" altLang="en-US" sz="3600" b="1"/>
          </a:p>
          <a:p>
            <a:pPr>
              <a:lnSpc>
                <a:spcPct val="120000"/>
              </a:lnSpc>
            </a:pPr>
            <a:r>
              <a:rPr lang="en-US" altLang="zh-CN" sz="3600" b="1"/>
              <a:t>A:</a:t>
            </a:r>
            <a:r>
              <a:rPr lang="en-US" altLang="zh-CN" sz="3600" b="1">
                <a:solidFill>
                  <a:srgbClr val="FF3300"/>
                </a:solidFill>
              </a:rPr>
              <a:t> Did</a:t>
            </a:r>
            <a:r>
              <a:rPr lang="en-US" altLang="zh-CN" sz="3600" b="1"/>
              <a:t> you </a:t>
            </a:r>
            <a:r>
              <a:rPr lang="en-US" altLang="zh-CN" sz="3600" b="1">
                <a:solidFill>
                  <a:srgbClr val="FF3300"/>
                </a:solidFill>
              </a:rPr>
              <a:t>use to</a:t>
            </a:r>
            <a:r>
              <a:rPr lang="en-US" altLang="zh-CN" sz="3600" b="1"/>
              <a:t> be shy? </a:t>
            </a:r>
            <a:endParaRPr lang="zh-CN" altLang="en-US" sz="3600" b="1"/>
          </a:p>
          <a:p>
            <a:pPr>
              <a:lnSpc>
                <a:spcPct val="120000"/>
              </a:lnSpc>
            </a:pPr>
            <a:r>
              <a:rPr lang="en-US" altLang="zh-CN" sz="3600" b="1"/>
              <a:t>B: Yes. I </a:t>
            </a:r>
            <a:r>
              <a:rPr lang="en-US" altLang="zh-CN" sz="3600" b="1">
                <a:solidFill>
                  <a:srgbClr val="FF3300"/>
                </a:solidFill>
              </a:rPr>
              <a:t>used to</a:t>
            </a:r>
            <a:r>
              <a:rPr lang="en-US" altLang="zh-CN" sz="3600" b="1"/>
              <a:t> be shy. But now I am </a:t>
            </a:r>
          </a:p>
          <a:p>
            <a:pPr>
              <a:lnSpc>
                <a:spcPct val="120000"/>
              </a:lnSpc>
            </a:pPr>
            <a:r>
              <a:rPr lang="en-US" altLang="zh-CN" sz="3600" b="1"/>
              <a:t>     outgoing. </a:t>
            </a:r>
            <a:endParaRPr lang="zh-CN" altLang="en-US" sz="3600"/>
          </a:p>
        </p:txBody>
      </p:sp>
    </p:spTree>
  </p:cSld>
  <p:clrMapOvr>
    <a:masterClrMapping/>
  </p:clrMapOvr>
  <p:transition>
    <p:diamond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WordArt 4"/>
          <p:cNvSpPr>
            <a:spLocks noChangeArrowheads="1" noChangeShapeType="1" noTextEdit="1"/>
          </p:cNvSpPr>
          <p:nvPr/>
        </p:nvSpPr>
        <p:spPr bwMode="auto">
          <a:xfrm>
            <a:off x="2987675" y="219075"/>
            <a:ext cx="2808288" cy="649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10">
                <a:ln w="19050">
                  <a:solidFill>
                    <a:srgbClr val="339966"/>
                  </a:solidFill>
                  <a:round/>
                </a:ln>
                <a:solidFill>
                  <a:srgbClr val="800080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Arial"/>
                <a:cs typeface="Arial"/>
              </a:rPr>
              <a:t>Writing</a:t>
            </a:r>
            <a:endParaRPr lang="zh-CN" altLang="en-US" sz="4000" b="1" kern="10">
              <a:ln w="19050">
                <a:solidFill>
                  <a:srgbClr val="339966"/>
                </a:solidFill>
                <a:round/>
              </a:ln>
              <a:solidFill>
                <a:srgbClr val="800080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Arial"/>
              <a:cs typeface="Arial"/>
            </a:endParaRP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323850" y="3244850"/>
            <a:ext cx="8569325" cy="3424238"/>
          </a:xfrm>
          <a:prstGeom prst="rect">
            <a:avLst/>
          </a:prstGeom>
          <a:noFill/>
          <a:ln w="38100">
            <a:solidFill>
              <a:srgbClr val="FF00FF"/>
            </a:solidFill>
            <a:prstDash val="sysDot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kumimoji="1" lang="en-US" altLang="zh-CN" sz="3600" b="1">
                <a:cs typeface="Times New Roman" pitchFamily="18" charset="0"/>
              </a:rPr>
              <a:t>Try to write two paragraphs.</a:t>
            </a:r>
          </a:p>
          <a:p>
            <a:pPr eaLnBrk="1" hangingPunct="1">
              <a:lnSpc>
                <a:spcPct val="120000"/>
              </a:lnSpc>
            </a:pPr>
            <a:r>
              <a:rPr kumimoji="1" lang="en-US" altLang="zh-CN" sz="3600" b="1">
                <a:cs typeface="Times New Roman" pitchFamily="18" charset="0"/>
              </a:rPr>
              <a:t>Paragraph 1: General introduction about </a:t>
            </a:r>
          </a:p>
          <a:p>
            <a:pPr eaLnBrk="1" hangingPunct="1">
              <a:lnSpc>
                <a:spcPct val="120000"/>
              </a:lnSpc>
            </a:pPr>
            <a:r>
              <a:rPr kumimoji="1" lang="en-US" altLang="zh-CN" sz="3600" b="1">
                <a:cs typeface="Times New Roman" pitchFamily="18" charset="0"/>
              </a:rPr>
              <a:t>                        the changes in your life</a:t>
            </a:r>
          </a:p>
          <a:p>
            <a:pPr eaLnBrk="1" hangingPunct="1">
              <a:lnSpc>
                <a:spcPct val="120000"/>
              </a:lnSpc>
            </a:pPr>
            <a:r>
              <a:rPr kumimoji="1" lang="en-US" altLang="zh-CN" sz="3600" b="1">
                <a:cs typeface="Times New Roman" pitchFamily="18" charset="0"/>
              </a:rPr>
              <a:t>Paragraph 2: The most important change </a:t>
            </a:r>
          </a:p>
          <a:p>
            <a:pPr eaLnBrk="1" hangingPunct="1">
              <a:lnSpc>
                <a:spcPct val="120000"/>
              </a:lnSpc>
            </a:pPr>
            <a:r>
              <a:rPr kumimoji="1" lang="en-US" altLang="zh-CN" sz="3600" b="1">
                <a:cs typeface="Times New Roman" pitchFamily="18" charset="0"/>
              </a:rPr>
              <a:t>                        and how it happened</a:t>
            </a:r>
            <a:r>
              <a:rPr kumimoji="1" lang="en-US" altLang="zh-CN" b="1">
                <a:cs typeface="Times New Roman" pitchFamily="18" charset="0"/>
              </a:rPr>
              <a:t> </a:t>
            </a:r>
          </a:p>
        </p:txBody>
      </p:sp>
      <p:sp>
        <p:nvSpPr>
          <p:cNvPr id="13316" name="Oval 2"/>
          <p:cNvSpPr>
            <a:spLocks noChangeArrowheads="1"/>
          </p:cNvSpPr>
          <p:nvPr/>
        </p:nvSpPr>
        <p:spPr bwMode="auto">
          <a:xfrm>
            <a:off x="250825" y="723900"/>
            <a:ext cx="720725" cy="7651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/>
              <a:t>3b</a:t>
            </a:r>
          </a:p>
        </p:txBody>
      </p:sp>
      <p:sp>
        <p:nvSpPr>
          <p:cNvPr id="13317" name="Text Box 6"/>
          <p:cNvSpPr txBox="1">
            <a:spLocks noChangeArrowheads="1"/>
          </p:cNvSpPr>
          <p:nvPr/>
        </p:nvSpPr>
        <p:spPr bwMode="auto">
          <a:xfrm>
            <a:off x="1042988" y="723900"/>
            <a:ext cx="7850187" cy="251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zh-CN" sz="3600" b="1">
                <a:solidFill>
                  <a:srgbClr val="0066FF"/>
                </a:solidFill>
                <a:latin typeface="Arial" pitchFamily="34" charset="0"/>
                <a:cs typeface="Times New Roman" pitchFamily="18" charset="0"/>
              </a:rPr>
              <a:t>Write about how you have changed. What did you use to be like? Which change is the most important one and why?</a:t>
            </a:r>
            <a:r>
              <a:rPr lang="en-US" altLang="zh-CN" sz="3600" b="1"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179388" y="1268413"/>
            <a:ext cx="8713787" cy="536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</a:pPr>
            <a:r>
              <a:rPr lang="en-US" altLang="zh-CN" sz="3600" b="1">
                <a:cs typeface="Times New Roman" pitchFamily="18" charset="0"/>
              </a:rPr>
              <a:t>  How I’ve Changed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cs typeface="Times New Roman" pitchFamily="18" charset="0"/>
              </a:rPr>
              <a:t>     My life has changed a lot in the last few years. </a:t>
            </a:r>
            <a:r>
              <a:rPr lang="en-US" altLang="zh-CN" sz="3600" b="1"/>
              <a:t>When I was a little child, I used to play with my friends all day long. We found that almost anything could bring fun to us. But now, I am growing up, things seem to change gradually that I don't realize. </a:t>
            </a:r>
            <a:endParaRPr lang="en-US" altLang="zh-CN" sz="3600"/>
          </a:p>
        </p:txBody>
      </p:sp>
      <p:sp>
        <p:nvSpPr>
          <p:cNvPr id="15363" name="WordArt 4"/>
          <p:cNvSpPr>
            <a:spLocks noChangeArrowheads="1" noChangeShapeType="1" noTextEdit="1"/>
          </p:cNvSpPr>
          <p:nvPr/>
        </p:nvSpPr>
        <p:spPr bwMode="auto">
          <a:xfrm>
            <a:off x="1692275" y="333375"/>
            <a:ext cx="5473700" cy="1008063"/>
          </a:xfrm>
          <a:prstGeom prst="rect">
            <a:avLst/>
          </a:prstGeom>
        </p:spPr>
        <p:txBody>
          <a:bodyPr wrap="none" fromWordArt="1">
            <a:prstTxWarp prst="textChevronInverted">
              <a:avLst>
                <a:gd name="adj" fmla="val 75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10">
                <a:ln w="19050">
                  <a:solidFill>
                    <a:srgbClr val="339966"/>
                  </a:solidFill>
                  <a:round/>
                </a:ln>
                <a:solidFill>
                  <a:srgbClr val="800080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Arial"/>
                <a:cs typeface="Arial"/>
              </a:rPr>
              <a:t>One possible version</a:t>
            </a:r>
            <a:endParaRPr lang="zh-CN" altLang="en-US" sz="4000" b="1" kern="10">
              <a:ln w="19050">
                <a:solidFill>
                  <a:srgbClr val="339966"/>
                </a:solidFill>
                <a:round/>
              </a:ln>
              <a:solidFill>
                <a:srgbClr val="800080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Arial"/>
              <a:cs typeface="Arial"/>
            </a:endParaRPr>
          </a:p>
        </p:txBody>
      </p:sp>
    </p:spTree>
  </p:cSld>
  <p:clrMapOvr>
    <a:masterClrMapping/>
  </p:clrMapOvr>
  <p:transition>
    <p:circl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323850" y="260350"/>
            <a:ext cx="8424863" cy="594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I had a lot of time to play before, but now nearly all my time is spent on study and homework.</a:t>
            </a:r>
            <a:r>
              <a:rPr lang="en-US" altLang="zh-CN"/>
              <a:t> </a:t>
            </a:r>
            <a:r>
              <a:rPr lang="en-US" altLang="zh-CN" sz="3600" b="1"/>
              <a:t>I used to watch cartoons,</a:t>
            </a:r>
            <a:r>
              <a:rPr lang="en-US" altLang="zh-CN" sz="3600"/>
              <a:t> </a:t>
            </a:r>
            <a:r>
              <a:rPr lang="en-US" altLang="zh-CN" sz="3600" b="1"/>
              <a:t>but now I prefer</a:t>
            </a:r>
            <a:r>
              <a:rPr lang="en-US" altLang="zh-CN" sz="3600"/>
              <a:t> </a:t>
            </a:r>
            <a:r>
              <a:rPr lang="en-US" altLang="zh-CN" sz="3600" b="1"/>
              <a:t>news and English programs. Generally speaking, things turn better. Now, I am interested in reading and writing. I think that the more good books I read, the more knowledge I get. </a:t>
            </a:r>
            <a:endParaRPr lang="en-US" altLang="zh-CN" sz="3600"/>
          </a:p>
          <a:p>
            <a:pPr eaLnBrk="1" hangingPunct="1"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  </a:t>
            </a:r>
          </a:p>
        </p:txBody>
      </p:sp>
    </p:spTree>
  </p:cSld>
  <p:clrMapOvr>
    <a:masterClrMapping/>
  </p:clrMapOvr>
  <p:transition>
    <p:circl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250825" y="620713"/>
            <a:ext cx="8569325" cy="536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b="1"/>
              <a:t>      </a:t>
            </a:r>
            <a:r>
              <a:rPr lang="en-US" altLang="zh-CN" sz="3600" b="1"/>
              <a:t>The biggest change in my life was that I began to love sports at the age of ten. This is the most important change. Because I didn’t use to play sports after school. When I was ten years old, I often fell ill. So my parents encouraged me to play sports after school. Now I’m really interested in sports and I’m much healthier.</a:t>
            </a:r>
            <a:r>
              <a:rPr lang="en-US" altLang="zh-CN" sz="3600"/>
              <a:t>   </a:t>
            </a:r>
          </a:p>
        </p:txBody>
      </p:sp>
    </p:spTree>
  </p:cSld>
  <p:clrMapOvr>
    <a:masterClrMapping/>
  </p:clrMapOvr>
  <p:transition>
    <p:circl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11"/>
          <p:cNvSpPr>
            <a:spLocks noChangeArrowheads="1"/>
          </p:cNvSpPr>
          <p:nvPr/>
        </p:nvSpPr>
        <p:spPr bwMode="auto">
          <a:xfrm>
            <a:off x="682625" y="2420938"/>
            <a:ext cx="7777163" cy="2160587"/>
          </a:xfrm>
          <a:prstGeom prst="rect">
            <a:avLst/>
          </a:prstGeom>
          <a:noFill/>
          <a:ln w="222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 b="1">
                <a:cs typeface="Times New Roman" pitchFamily="18" charset="0"/>
              </a:rPr>
              <a:t>silent, require, absent, fail, interview, </a:t>
            </a:r>
          </a:p>
          <a:p>
            <a:pPr>
              <a:lnSpc>
                <a:spcPct val="120000"/>
              </a:lnSpc>
            </a:pPr>
            <a:r>
              <a:rPr lang="en-US" altLang="zh-CN" sz="3600" b="1">
                <a:cs typeface="Times New Roman" pitchFamily="18" charset="0"/>
              </a:rPr>
              <a:t>take pride in, be proud of, in person, </a:t>
            </a:r>
          </a:p>
          <a:p>
            <a:pPr>
              <a:lnSpc>
                <a:spcPct val="120000"/>
              </a:lnSpc>
            </a:pPr>
            <a:r>
              <a:rPr lang="en-US" altLang="zh-CN" sz="3600" b="1">
                <a:cs typeface="Times New Roman" pitchFamily="18" charset="0"/>
              </a:rPr>
              <a:t>influence, humorous, seldom</a:t>
            </a:r>
          </a:p>
        </p:txBody>
      </p:sp>
      <p:sp>
        <p:nvSpPr>
          <p:cNvPr id="17411" name="Rectangle 12"/>
          <p:cNvSpPr>
            <a:spLocks noChangeArrowheads="1"/>
          </p:cNvSpPr>
          <p:nvPr/>
        </p:nvSpPr>
        <p:spPr bwMode="auto">
          <a:xfrm>
            <a:off x="323850" y="1268413"/>
            <a:ext cx="8351838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609600" indent="-609600">
              <a:lnSpc>
                <a:spcPct val="120000"/>
              </a:lnSpc>
            </a:pPr>
            <a:r>
              <a:rPr lang="en-US" altLang="zh-CN" sz="3600" b="1">
                <a:solidFill>
                  <a:srgbClr val="0066FF"/>
                </a:solidFill>
                <a:latin typeface="Arial" pitchFamily="34" charset="0"/>
                <a:cs typeface="Times New Roman" pitchFamily="18" charset="0"/>
              </a:rPr>
              <a:t>1  Fill in the blanks with the correct forms of the words in the box.</a:t>
            </a:r>
            <a:endParaRPr lang="zh-CN" altLang="en-US" sz="3600" b="1">
              <a:solidFill>
                <a:srgbClr val="0066FF"/>
              </a:solidFill>
              <a:latin typeface="Arial" pitchFamily="34" charset="0"/>
              <a:cs typeface="Times New Roman" pitchFamily="18" charset="0"/>
            </a:endParaRPr>
          </a:p>
        </p:txBody>
      </p:sp>
      <p:sp>
        <p:nvSpPr>
          <p:cNvPr id="17412" name="WordArt 4"/>
          <p:cNvSpPr>
            <a:spLocks noChangeArrowheads="1" noChangeShapeType="1" noTextEdit="1"/>
          </p:cNvSpPr>
          <p:nvPr/>
        </p:nvSpPr>
        <p:spPr bwMode="auto">
          <a:xfrm>
            <a:off x="2700338" y="333375"/>
            <a:ext cx="3097212" cy="720725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10" spc="-400">
                <a:ln w="12700">
                  <a:solidFill>
                    <a:srgbClr val="000099"/>
                  </a:solidFill>
                  <a:round/>
                </a:ln>
                <a:solidFill>
                  <a:srgbClr val="FF6600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Arial"/>
                <a:cs typeface="Arial"/>
              </a:rPr>
              <a:t>Self Check</a:t>
            </a:r>
            <a:endParaRPr lang="zh-CN" altLang="en-US" sz="4000" b="1" kern="10" spc="-400">
              <a:ln w="12700">
                <a:solidFill>
                  <a:srgbClr val="000099"/>
                </a:solidFill>
                <a:round/>
              </a:ln>
              <a:solidFill>
                <a:srgbClr val="FF6600"/>
              </a:solidFill>
              <a:effectLst>
                <a:outerShdw dist="125724" dir="18900000" algn="ctr" rotWithShape="0">
                  <a:srgbClr val="000099"/>
                </a:outerShdw>
              </a:effectLst>
              <a:latin typeface="Arial"/>
              <a:cs typeface="Arial"/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250825" y="4508500"/>
            <a:ext cx="8569325" cy="206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534988" indent="-534988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1182688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590675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998663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40665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86385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332105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77825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423545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1. The mother traveled for many hours to return home to talk to her child _________.</a:t>
            </a:r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827088" y="5805488"/>
            <a:ext cx="2592387" cy="75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</a:rPr>
              <a:t>in person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179388" y="2038350"/>
            <a:ext cx="8713787" cy="4678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450850" indent="-4508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1182688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590675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998663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40665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86385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332105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77825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423545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2. He used to be a very quiet teenager. He remained ______ most of the time and ______ talked to other people.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3. If you are always ________ from class, you will ____the examinations.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4. The teacher ____________ helping his students win the Englishpetition.</a:t>
            </a:r>
          </a:p>
        </p:txBody>
      </p:sp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2771775" y="2686050"/>
            <a:ext cx="1366838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</a:rPr>
              <a:t>silent</a:t>
            </a:r>
          </a:p>
        </p:txBody>
      </p:sp>
      <p:sp>
        <p:nvSpPr>
          <p:cNvPr id="4" name="Text Box 10"/>
          <p:cNvSpPr txBox="1">
            <a:spLocks noChangeArrowheads="1"/>
          </p:cNvSpPr>
          <p:nvPr/>
        </p:nvSpPr>
        <p:spPr bwMode="auto">
          <a:xfrm>
            <a:off x="4140200" y="4054475"/>
            <a:ext cx="1728788" cy="750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absent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84213" y="3406775"/>
            <a:ext cx="1946275" cy="750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seldom</a:t>
            </a: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2268538" y="4702175"/>
            <a:ext cx="1008062" cy="750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fail</a:t>
            </a: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132138" y="5351463"/>
            <a:ext cx="3024187" cy="750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take pride in</a:t>
            </a:r>
            <a:r>
              <a:rPr lang="en-US" altLang="zh-CN" sz="3600" b="1">
                <a:solidFill>
                  <a:srgbClr val="FF00FF"/>
                </a:solidFill>
                <a:latin typeface="Arial" pitchFamily="34" charset="0"/>
                <a:cs typeface="Times New Roman" pitchFamily="18" charset="0"/>
              </a:rPr>
              <a:t> </a:t>
            </a:r>
          </a:p>
        </p:txBody>
      </p:sp>
      <p:sp>
        <p:nvSpPr>
          <p:cNvPr id="5" name="Rectangle 11"/>
          <p:cNvSpPr>
            <a:spLocks noChangeArrowheads="1"/>
          </p:cNvSpPr>
          <p:nvPr/>
        </p:nvSpPr>
        <p:spPr bwMode="auto">
          <a:xfrm>
            <a:off x="827088" y="260350"/>
            <a:ext cx="6913562" cy="1800225"/>
          </a:xfrm>
          <a:prstGeom prst="rect">
            <a:avLst/>
          </a:prstGeom>
          <a:noFill/>
          <a:ln w="222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silent, require, absent, fail, interview, </a:t>
            </a:r>
          </a:p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take pride in, be proud of, in person, </a:t>
            </a:r>
          </a:p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influence, humorous, seldom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107950" y="2432050"/>
            <a:ext cx="8785225" cy="2727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65125" indent="-365125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5. Kate’s grandparents have had a great _________ on her.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6. The British teacher is very ________. He always tells us interesting jokes.</a:t>
            </a:r>
          </a:p>
        </p:txBody>
      </p:sp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466725" y="3121025"/>
            <a:ext cx="2087563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</a:rPr>
              <a:t>influence </a:t>
            </a:r>
          </a:p>
        </p:txBody>
      </p:sp>
      <p:sp>
        <p:nvSpPr>
          <p:cNvPr id="4" name="Text Box 10"/>
          <p:cNvSpPr txBox="1">
            <a:spLocks noChangeArrowheads="1"/>
          </p:cNvSpPr>
          <p:nvPr/>
        </p:nvSpPr>
        <p:spPr bwMode="auto">
          <a:xfrm>
            <a:off x="5722938" y="3800475"/>
            <a:ext cx="2303462" cy="750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humorous</a:t>
            </a:r>
          </a:p>
        </p:txBody>
      </p:sp>
      <p:sp>
        <p:nvSpPr>
          <p:cNvPr id="5" name="Rectangle 11"/>
          <p:cNvSpPr>
            <a:spLocks noChangeArrowheads="1"/>
          </p:cNvSpPr>
          <p:nvPr/>
        </p:nvSpPr>
        <p:spPr bwMode="auto">
          <a:xfrm>
            <a:off x="1116013" y="549275"/>
            <a:ext cx="6913562" cy="1800225"/>
          </a:xfrm>
          <a:prstGeom prst="rect">
            <a:avLst/>
          </a:prstGeom>
          <a:noFill/>
          <a:ln w="222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silent, require, absent, fail, interview, </a:t>
            </a:r>
          </a:p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take pride in, be proud of, in person, </a:t>
            </a:r>
          </a:p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influence, humorous, seldom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0" y="2349500"/>
            <a:ext cx="9144000" cy="2727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65125" indent="-365125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7. People are usually ________ to give a general self-introduction in a job ________.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8. Tina played very well in the basketball 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     game and her parents ____________ her. </a:t>
            </a: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4140200" y="2349500"/>
            <a:ext cx="2232025" cy="750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required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6911975" y="3038475"/>
            <a:ext cx="2232025" cy="750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interview</a:t>
            </a: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4932363" y="4365625"/>
            <a:ext cx="3240087" cy="750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were proud of</a:t>
            </a:r>
            <a:r>
              <a:rPr lang="en-US" altLang="zh-CN" b="1">
                <a:solidFill>
                  <a:srgbClr val="FF3300"/>
                </a:solidFill>
                <a:cs typeface="Times New Roman" pitchFamily="18" charset="0"/>
              </a:rPr>
              <a:t> </a:t>
            </a:r>
          </a:p>
        </p:txBody>
      </p:sp>
      <p:sp>
        <p:nvSpPr>
          <p:cNvPr id="3" name="Rectangle 11"/>
          <p:cNvSpPr>
            <a:spLocks noChangeArrowheads="1"/>
          </p:cNvSpPr>
          <p:nvPr/>
        </p:nvSpPr>
        <p:spPr bwMode="auto">
          <a:xfrm>
            <a:off x="971550" y="476250"/>
            <a:ext cx="6913563" cy="1800225"/>
          </a:xfrm>
          <a:prstGeom prst="rect">
            <a:avLst/>
          </a:prstGeom>
          <a:noFill/>
          <a:ln w="222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silent, require, absent, fail, interview, </a:t>
            </a:r>
          </a:p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take pride in, be proud of, in person, </a:t>
            </a:r>
          </a:p>
          <a:p>
            <a:pPr>
              <a:lnSpc>
                <a:spcPct val="120000"/>
              </a:lnSpc>
            </a:pPr>
            <a:r>
              <a:rPr lang="en-US" altLang="zh-CN" b="1">
                <a:cs typeface="Times New Roman" pitchFamily="18" charset="0"/>
              </a:rPr>
              <a:t>influence, humorous, seldom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12"/>
          <p:cNvSpPr>
            <a:spLocks noChangeArrowheads="1"/>
          </p:cNvSpPr>
          <p:nvPr/>
        </p:nvSpPr>
        <p:spPr bwMode="auto">
          <a:xfrm>
            <a:off x="36513" y="1916113"/>
            <a:ext cx="8928100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742950" indent="-742950">
              <a:lnSpc>
                <a:spcPct val="120000"/>
              </a:lnSpc>
              <a:tabLst>
                <a:tab pos="722313"/>
              </a:tabLst>
            </a:pPr>
            <a:r>
              <a:rPr lang="en-US" altLang="zh-CN" sz="3600" b="1">
                <a:cs typeface="Times New Roman" pitchFamily="18" charset="0"/>
              </a:rPr>
              <a:t>1. I used to wear _______________________</a:t>
            </a:r>
          </a:p>
          <a:p>
            <a:pPr marL="742950" indent="-742950">
              <a:lnSpc>
                <a:spcPct val="120000"/>
              </a:lnSpc>
              <a:tabLst>
                <a:tab pos="722313"/>
              </a:tabLst>
            </a:pPr>
            <a:r>
              <a:rPr lang="en-US" altLang="zh-CN" sz="3600" b="1">
                <a:cs typeface="Times New Roman" pitchFamily="18" charset="0"/>
              </a:rPr>
              <a:t>    ______________.</a:t>
            </a:r>
          </a:p>
          <a:p>
            <a:pPr marL="742950" indent="-742950">
              <a:lnSpc>
                <a:spcPct val="120000"/>
              </a:lnSpc>
              <a:tabLst>
                <a:tab pos="722313"/>
              </a:tabLst>
            </a:pPr>
            <a:r>
              <a:rPr lang="en-US" altLang="zh-CN" sz="3600" b="1">
                <a:cs typeface="Times New Roman" pitchFamily="18" charset="0"/>
              </a:rPr>
              <a:t>2. My hair used to be _______________.</a:t>
            </a:r>
          </a:p>
          <a:p>
            <a:pPr marL="742950" indent="-742950">
              <a:lnSpc>
                <a:spcPct val="120000"/>
              </a:lnSpc>
              <a:tabLst>
                <a:tab pos="722313"/>
              </a:tabLst>
            </a:pPr>
            <a:r>
              <a:rPr lang="en-US" altLang="zh-CN" sz="3600" b="1">
                <a:cs typeface="Times New Roman" pitchFamily="18" charset="0"/>
              </a:rPr>
              <a:t>3. I used to watch ____________________.</a:t>
            </a:r>
          </a:p>
          <a:p>
            <a:pPr marL="742950" indent="-742950">
              <a:lnSpc>
                <a:spcPct val="120000"/>
              </a:lnSpc>
              <a:tabLst>
                <a:tab pos="722313"/>
              </a:tabLst>
            </a:pPr>
            <a:r>
              <a:rPr lang="en-US" altLang="zh-CN" sz="3600" b="1">
                <a:cs typeface="Times New Roman" pitchFamily="18" charset="0"/>
              </a:rPr>
              <a:t>4. I used to play ______________________.</a:t>
            </a:r>
          </a:p>
          <a:p>
            <a:pPr marL="742950" indent="-742950">
              <a:lnSpc>
                <a:spcPct val="120000"/>
              </a:lnSpc>
              <a:tabLst>
                <a:tab pos="722313"/>
              </a:tabLst>
            </a:pPr>
            <a:r>
              <a:rPr lang="en-US" altLang="zh-CN" sz="3600" b="1">
                <a:cs typeface="Times New Roman" pitchFamily="18" charset="0"/>
              </a:rPr>
              <a:t>5. I used to be _______________________</a:t>
            </a:r>
          </a:p>
          <a:p>
            <a:pPr marL="742950" indent="-742950">
              <a:lnSpc>
                <a:spcPct val="120000"/>
              </a:lnSpc>
              <a:tabLst>
                <a:tab pos="722313"/>
              </a:tabLst>
            </a:pPr>
            <a:r>
              <a:rPr lang="en-US" altLang="zh-CN" sz="3600" b="1">
                <a:cs typeface="Times New Roman" pitchFamily="18" charset="0"/>
              </a:rPr>
              <a:t>    _________.</a:t>
            </a:r>
            <a:endParaRPr lang="zh-CN" altLang="en-US" sz="3600" b="1">
              <a:cs typeface="Times New Roman" pitchFamily="18" charset="0"/>
            </a:endParaRPr>
          </a:p>
        </p:txBody>
      </p:sp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4284663" y="3213100"/>
            <a:ext cx="3671887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kumimoji="1" lang="en-US" altLang="zh-CN" sz="3600" b="1">
                <a:solidFill>
                  <a:srgbClr val="FF3300"/>
                </a:solidFill>
              </a:rPr>
              <a:t>black and short</a:t>
            </a:r>
            <a:r>
              <a:rPr kumimoji="1" lang="en-US" altLang="zh-CN" sz="3600" b="1">
                <a:solidFill>
                  <a:srgbClr val="FF00FF"/>
                </a:solidFill>
              </a:rPr>
              <a:t> </a:t>
            </a:r>
          </a:p>
        </p:txBody>
      </p:sp>
      <p:sp>
        <p:nvSpPr>
          <p:cNvPr id="24582" name="Rectangle 12"/>
          <p:cNvSpPr>
            <a:spLocks noChangeArrowheads="1"/>
          </p:cNvSpPr>
          <p:nvPr/>
        </p:nvSpPr>
        <p:spPr bwMode="auto">
          <a:xfrm>
            <a:off x="3563938" y="3933825"/>
            <a:ext cx="453548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cartoons on weekends</a:t>
            </a:r>
            <a:endParaRPr lang="zh-CN" altLang="en-US" b="1">
              <a:solidFill>
                <a:srgbClr val="FF3300"/>
              </a:solidFill>
              <a:cs typeface="Times New Roman" pitchFamily="18" charset="0"/>
            </a:endParaRPr>
          </a:p>
        </p:txBody>
      </p:sp>
      <p:sp>
        <p:nvSpPr>
          <p:cNvPr id="20486" name="Rectangle 12"/>
          <p:cNvSpPr>
            <a:spLocks noChangeArrowheads="1"/>
          </p:cNvSpPr>
          <p:nvPr/>
        </p:nvSpPr>
        <p:spPr bwMode="auto">
          <a:xfrm>
            <a:off x="684213" y="115888"/>
            <a:ext cx="8208962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600" b="1">
                <a:solidFill>
                  <a:srgbClr val="0066FF"/>
                </a:solidFill>
                <a:latin typeface="Arial" pitchFamily="34" charset="0"/>
                <a:cs typeface="Times New Roman" pitchFamily="18" charset="0"/>
              </a:rPr>
              <a:t>2 What did you use to be like when </a:t>
            </a:r>
          </a:p>
          <a:p>
            <a:pPr>
              <a:lnSpc>
                <a:spcPct val="110000"/>
              </a:lnSpc>
            </a:pPr>
            <a:r>
              <a:rPr lang="en-US" altLang="zh-CN" sz="3600" b="1">
                <a:solidFill>
                  <a:srgbClr val="0066FF"/>
                </a:solidFill>
                <a:latin typeface="Arial" pitchFamily="34" charset="0"/>
                <a:cs typeface="Times New Roman" pitchFamily="18" charset="0"/>
              </a:rPr>
              <a:t>   you were in primary school? </a:t>
            </a:r>
          </a:p>
          <a:p>
            <a:pPr>
              <a:lnSpc>
                <a:spcPct val="110000"/>
              </a:lnSpc>
            </a:pPr>
            <a:r>
              <a:rPr lang="en-US" altLang="zh-CN" sz="3600" b="1">
                <a:solidFill>
                  <a:srgbClr val="0066FF"/>
                </a:solidFill>
                <a:latin typeface="Arial" pitchFamily="34" charset="0"/>
                <a:cs typeface="Times New Roman" pitchFamily="18" charset="0"/>
              </a:rPr>
              <a:t>  plete these statements. </a:t>
            </a:r>
            <a:endParaRPr lang="zh-CN" altLang="en-US" sz="3600" b="1">
              <a:solidFill>
                <a:srgbClr val="0066FF"/>
              </a:solidFill>
              <a:latin typeface="Arial" pitchFamily="34" charset="0"/>
              <a:cs typeface="Times New Roman" pitchFamily="18" charset="0"/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50825" y="5157788"/>
            <a:ext cx="7850188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00FF"/>
                </a:solidFill>
                <a:cs typeface="Times New Roman" pitchFamily="18" charset="0"/>
              </a:rPr>
              <a:t>                       </a:t>
            </a: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afraid of speaking before  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  strangers</a:t>
            </a: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419475" y="4508500"/>
            <a:ext cx="4752975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ping-pong after school</a:t>
            </a:r>
          </a:p>
        </p:txBody>
      </p:sp>
      <p:sp>
        <p:nvSpPr>
          <p:cNvPr id="12" name="Text Box 7"/>
          <p:cNvSpPr txBox="1">
            <a:spLocks noChangeArrowheads="1"/>
          </p:cNvSpPr>
          <p:nvPr/>
        </p:nvSpPr>
        <p:spPr bwMode="auto">
          <a:xfrm>
            <a:off x="539750" y="1916113"/>
            <a:ext cx="84963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</a:rPr>
              <a:t>                          jackets, jeans and sports shoes</a:t>
            </a:r>
            <a:r>
              <a:rPr lang="en-US" altLang="zh-CN" sz="3600" b="1">
                <a:solidFill>
                  <a:srgbClr val="FF00FF"/>
                </a:solidFill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2" grpId="0"/>
      <p:bldP spid="24582" grpId="0"/>
      <p:bldP spid="7" grpId="0"/>
      <p:bldP spid="8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79388" y="3662363"/>
            <a:ext cx="8569325" cy="257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400" b="1"/>
              <a:t>1. We can find pine-trees (</a:t>
            </a:r>
            <a:r>
              <a:rPr lang="zh-CN" altLang="zh-CN" sz="3400" b="1"/>
              <a:t>松树</a:t>
            </a:r>
            <a:r>
              <a:rPr lang="en-US" altLang="zh-CN" sz="3400" b="1"/>
              <a:t>) in most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400" b="1"/>
              <a:t>     ___________ countries.  </a:t>
            </a:r>
            <a:endParaRPr lang="zh-CN" altLang="zh-CN" sz="3400" b="1"/>
          </a:p>
          <a:p>
            <a:pPr eaLnBrk="1" hangingPunct="1">
              <a:lnSpc>
                <a:spcPct val="120000"/>
              </a:lnSpc>
            </a:pPr>
            <a:r>
              <a:rPr lang="en-US" altLang="zh-CN" sz="3400" b="1"/>
              <a:t>2. It might be very ________ if you get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400" b="1"/>
              <a:t>    advice from a close friend.  </a:t>
            </a:r>
            <a:r>
              <a:rPr lang="zh-CN" altLang="en-US" sz="3400" b="1"/>
              <a:t> </a:t>
            </a:r>
            <a:endParaRPr lang="en-US" altLang="zh-CN" sz="3400" b="1"/>
          </a:p>
        </p:txBody>
      </p:sp>
      <p:sp>
        <p:nvSpPr>
          <p:cNvPr id="22531" name="Text Box 6"/>
          <p:cNvSpPr txBox="1">
            <a:spLocks noChangeArrowheads="1"/>
          </p:cNvSpPr>
          <p:nvPr/>
        </p:nvSpPr>
        <p:spPr bwMode="auto">
          <a:xfrm>
            <a:off x="250825" y="1214438"/>
            <a:ext cx="8569325" cy="75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600" b="1">
                <a:solidFill>
                  <a:srgbClr val="0066FF"/>
                </a:solidFill>
                <a:latin typeface="Arial" pitchFamily="34" charset="0"/>
              </a:rPr>
              <a:t>选择恰当的单词并用其适当形式填空。</a:t>
            </a:r>
            <a:endParaRPr lang="en-US" altLang="zh-CN" sz="3600" b="1">
              <a:solidFill>
                <a:srgbClr val="0066FF"/>
              </a:solidFill>
              <a:latin typeface="Arial" pitchFamily="34" charset="0"/>
            </a:endParaRPr>
          </a:p>
        </p:txBody>
      </p:sp>
      <p:sp>
        <p:nvSpPr>
          <p:cNvPr id="22532" name="Text Box 10"/>
          <p:cNvSpPr txBox="1">
            <a:spLocks noChangeArrowheads="1"/>
          </p:cNvSpPr>
          <p:nvPr/>
        </p:nvSpPr>
        <p:spPr bwMode="auto">
          <a:xfrm>
            <a:off x="179388" y="2006600"/>
            <a:ext cx="8640762" cy="1419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Asia, silence, help, exact, self-introduction, proud, European, Africa</a:t>
            </a:r>
            <a:endParaRPr lang="en-US" altLang="zh-CN" sz="3600" b="1">
              <a:solidFill>
                <a:srgbClr val="FF00FF"/>
              </a:solidFill>
              <a:cs typeface="Times New Roman" pitchFamily="18" charset="0"/>
            </a:endParaRPr>
          </a:p>
        </p:txBody>
      </p:sp>
      <p:sp>
        <p:nvSpPr>
          <p:cNvPr id="22533" name="WordArt 4"/>
          <p:cNvSpPr>
            <a:spLocks noChangeArrowheads="1" noChangeShapeType="1" noTextEdit="1"/>
          </p:cNvSpPr>
          <p:nvPr/>
        </p:nvSpPr>
        <p:spPr bwMode="auto">
          <a:xfrm>
            <a:off x="3132138" y="422275"/>
            <a:ext cx="2808287" cy="792163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10" spc="-400">
                <a:ln w="12700">
                  <a:solidFill>
                    <a:srgbClr val="000099"/>
                  </a:solidFill>
                  <a:round/>
                </a:ln>
                <a:solidFill>
                  <a:srgbClr val="FF00FF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Arial"/>
                <a:cs typeface="Arial"/>
              </a:rPr>
              <a:t>Exercises</a:t>
            </a:r>
            <a:endParaRPr lang="zh-CN" altLang="en-US" sz="4000" b="1" kern="10" spc="-400">
              <a:ln w="12700">
                <a:solidFill>
                  <a:srgbClr val="000099"/>
                </a:solidFill>
                <a:round/>
              </a:ln>
              <a:solidFill>
                <a:srgbClr val="FF00FF"/>
              </a:solidFill>
              <a:effectLst>
                <a:outerShdw dist="125724" dir="18900000" algn="ctr" rotWithShape="0">
                  <a:srgbClr val="000099"/>
                </a:outerShdw>
              </a:effectLst>
              <a:latin typeface="Arial"/>
              <a:cs typeface="Arial"/>
            </a:endParaRPr>
          </a:p>
        </p:txBody>
      </p:sp>
      <p:sp>
        <p:nvSpPr>
          <p:cNvPr id="14" name="Text Box 6"/>
          <p:cNvSpPr txBox="1">
            <a:spLocks noChangeArrowheads="1"/>
          </p:cNvSpPr>
          <p:nvPr/>
        </p:nvSpPr>
        <p:spPr bwMode="auto">
          <a:xfrm>
            <a:off x="827088" y="4238625"/>
            <a:ext cx="2160587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400" b="1">
                <a:solidFill>
                  <a:srgbClr val="FF3300"/>
                </a:solidFill>
                <a:cs typeface="Times New Roman" pitchFamily="18" charset="0"/>
              </a:rPr>
              <a:t>European</a:t>
            </a: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851275" y="4957763"/>
            <a:ext cx="1728788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400" b="1">
                <a:solidFill>
                  <a:srgbClr val="FF3300"/>
                </a:solidFill>
                <a:cs typeface="Times New Roman" pitchFamily="18" charset="0"/>
              </a:rPr>
              <a:t>helpful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2531" grpId="0"/>
      <p:bldP spid="22532" grpId="0"/>
      <p:bldP spid="14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179388" y="2120900"/>
            <a:ext cx="8675687" cy="404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3. China is the host (</a:t>
            </a:r>
            <a:r>
              <a:rPr lang="zh-CN" altLang="zh-CN" sz="3600" b="1"/>
              <a:t>主办国</a:t>
            </a:r>
            <a:r>
              <a:rPr lang="en-US" altLang="zh-CN" sz="3600" b="1"/>
              <a:t>) of the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    Eleventh _______ Games.  </a:t>
            </a:r>
            <a:endParaRPr lang="zh-CN" altLang="zh-CN" sz="3600" b="1"/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4. She told me the whole story ______ as it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    happened.  </a:t>
            </a:r>
            <a:endParaRPr lang="zh-CN" altLang="zh-CN" sz="3600" b="1"/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5. Nile is an _______ river. It flows into the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    Indian Ocean.</a:t>
            </a:r>
            <a:endParaRPr lang="zh-CN" altLang="zh-CN" sz="3600" b="1"/>
          </a:p>
        </p:txBody>
      </p:sp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2700338" y="2781300"/>
            <a:ext cx="1512887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</a:rPr>
              <a:t>Asian</a:t>
            </a:r>
          </a:p>
        </p:txBody>
      </p:sp>
      <p:sp>
        <p:nvSpPr>
          <p:cNvPr id="4" name="Text Box 10"/>
          <p:cNvSpPr txBox="1">
            <a:spLocks noChangeArrowheads="1"/>
          </p:cNvSpPr>
          <p:nvPr/>
        </p:nvSpPr>
        <p:spPr bwMode="auto">
          <a:xfrm>
            <a:off x="6156325" y="3470275"/>
            <a:ext cx="1727200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exactly</a:t>
            </a: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625725" y="4765675"/>
            <a:ext cx="1801813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African</a:t>
            </a:r>
          </a:p>
        </p:txBody>
      </p:sp>
      <p:sp>
        <p:nvSpPr>
          <p:cNvPr id="23558" name="Text Box 10"/>
          <p:cNvSpPr txBox="1">
            <a:spLocks noChangeArrowheads="1"/>
          </p:cNvSpPr>
          <p:nvPr/>
        </p:nvSpPr>
        <p:spPr bwMode="auto">
          <a:xfrm>
            <a:off x="323850" y="549275"/>
            <a:ext cx="8640763" cy="1419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Asia, silence, help, exact, self-introduction, proud, European, Africa</a:t>
            </a:r>
            <a:endParaRPr lang="en-US" altLang="zh-CN" sz="3600" b="1">
              <a:solidFill>
                <a:srgbClr val="FF00FF"/>
              </a:solidFill>
              <a:cs typeface="Times New Roman" pitchFamily="18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323850" y="2060575"/>
            <a:ext cx="8497888" cy="404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6. The house was very _____ because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    everyone was asleep. </a:t>
            </a:r>
            <a:endParaRPr lang="zh-CN" altLang="zh-CN" sz="3600" b="1"/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7. Thanks for your invitation. Allow me to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     make a ______________ now. </a:t>
            </a:r>
            <a:endParaRPr lang="zh-CN" altLang="zh-CN" sz="3600" b="1"/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8. He was the ______ of the village after </a:t>
            </a:r>
          </a:p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    winning the championship.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4787900" y="2101850"/>
            <a:ext cx="1439863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silent</a:t>
            </a: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2411413" y="4076700"/>
            <a:ext cx="3600450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self-introduction</a:t>
            </a: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3132138" y="4724400"/>
            <a:ext cx="1441450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>
                <a:solidFill>
                  <a:srgbClr val="FF3300"/>
                </a:solidFill>
                <a:cs typeface="Times New Roman" pitchFamily="18" charset="0"/>
              </a:rPr>
              <a:t>pride</a:t>
            </a:r>
          </a:p>
        </p:txBody>
      </p:sp>
      <p:sp>
        <p:nvSpPr>
          <p:cNvPr id="24582" name="Text Box 10"/>
          <p:cNvSpPr txBox="1">
            <a:spLocks noChangeArrowheads="1"/>
          </p:cNvSpPr>
          <p:nvPr/>
        </p:nvSpPr>
        <p:spPr bwMode="auto">
          <a:xfrm>
            <a:off x="323850" y="476250"/>
            <a:ext cx="8640763" cy="1419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600" b="1"/>
              <a:t>Asia, silence, help, exact, self-introduction, proud, European, Africa</a:t>
            </a:r>
            <a:endParaRPr lang="en-US" altLang="zh-CN" sz="3600" b="1">
              <a:solidFill>
                <a:srgbClr val="FF00FF"/>
              </a:solidFill>
              <a:cs typeface="Times New Roman" pitchFamily="18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WordArt 4"/>
          <p:cNvSpPr>
            <a:spLocks noChangeArrowheads="1" noChangeShapeType="1" noTextEdit="1"/>
          </p:cNvSpPr>
          <p:nvPr/>
        </p:nvSpPr>
        <p:spPr bwMode="auto">
          <a:xfrm>
            <a:off x="2339975" y="692150"/>
            <a:ext cx="4535488" cy="1008063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kern="10" spc="-400">
                <a:ln w="12700">
                  <a:solidFill>
                    <a:srgbClr val="000099"/>
                  </a:solidFill>
                  <a:round/>
                </a:ln>
                <a:solidFill>
                  <a:srgbClr val="FF6600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Arial"/>
                <a:cs typeface="Arial"/>
              </a:rPr>
              <a:t>Homework</a:t>
            </a:r>
            <a:endParaRPr lang="zh-CN" altLang="en-US" sz="4000" b="1" kern="10" spc="-400">
              <a:ln w="12700">
                <a:solidFill>
                  <a:srgbClr val="000099"/>
                </a:solidFill>
                <a:round/>
              </a:ln>
              <a:solidFill>
                <a:srgbClr val="FF6600"/>
              </a:solidFill>
              <a:effectLst>
                <a:outerShdw dist="125724" dir="18900000" algn="ctr" rotWithShape="0">
                  <a:srgbClr val="000099"/>
                </a:outerShdw>
              </a:effectLst>
              <a:latin typeface="Arial"/>
              <a:cs typeface="Arial"/>
            </a:endParaRPr>
          </a:p>
        </p:txBody>
      </p:sp>
      <p:sp>
        <p:nvSpPr>
          <p:cNvPr id="27651" name="Rectangle 12"/>
          <p:cNvSpPr>
            <a:spLocks noChangeArrowheads="1"/>
          </p:cNvSpPr>
          <p:nvPr/>
        </p:nvSpPr>
        <p:spPr bwMode="auto">
          <a:xfrm>
            <a:off x="684213" y="1989138"/>
            <a:ext cx="8064500" cy="30956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 b="1"/>
              <a:t>1. </a:t>
            </a:r>
            <a:r>
              <a:rPr lang="zh-CN" altLang="en-US" sz="3600" b="1"/>
              <a:t>复习本单元的全部内容。</a:t>
            </a:r>
            <a:endParaRPr lang="zh-CN" altLang="zh-CN" sz="3600" b="1"/>
          </a:p>
          <a:p>
            <a:pPr>
              <a:lnSpc>
                <a:spcPct val="120000"/>
              </a:lnSpc>
            </a:pPr>
            <a:r>
              <a:rPr lang="en-US" altLang="zh-CN" sz="3600" b="1"/>
              <a:t>2. </a:t>
            </a:r>
            <a:r>
              <a:rPr lang="zh-CN" altLang="en-US" sz="3600" b="1"/>
              <a:t>向父母亲了解你的家庭现在与十年前  </a:t>
            </a:r>
          </a:p>
          <a:p>
            <a:pPr>
              <a:lnSpc>
                <a:spcPct val="120000"/>
              </a:lnSpc>
            </a:pPr>
            <a:r>
              <a:rPr lang="zh-CN" altLang="en-US" sz="3600" b="1"/>
              <a:t>    在生活上所发生的变化，并用英语写  </a:t>
            </a:r>
          </a:p>
          <a:p>
            <a:pPr>
              <a:lnSpc>
                <a:spcPct val="120000"/>
              </a:lnSpc>
            </a:pPr>
            <a:r>
              <a:rPr lang="zh-CN" altLang="en-US" sz="3600" b="1"/>
              <a:t>    一篇小短文介绍给大家</a:t>
            </a:r>
            <a:r>
              <a:rPr lang="zh-CN" altLang="en-US" sz="3600" b="1" smtClean="0"/>
              <a:t>。 </a:t>
            </a:r>
            <a:endParaRPr lang="zh-CN" altLang="en-US" sz="3600" b="1">
              <a:cs typeface="Times New Roman" pitchFamily="18" charset="0"/>
            </a:endParaRPr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Group 2"/>
          <p:cNvGrpSpPr/>
          <p:nvPr/>
        </p:nvGrpSpPr>
        <p:grpSpPr>
          <a:xfrm>
            <a:off x="2484438" y="3213100"/>
            <a:ext cx="4238525" cy="2430463"/>
            <a:chOff x="294" y="76"/>
            <a:chExt cx="2359" cy="1168"/>
          </a:xfrm>
        </p:grpSpPr>
        <p:pic>
          <p:nvPicPr>
            <p:cNvPr id="78851" name="Picture 3" descr="图片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94" y="76"/>
              <a:ext cx="2359" cy="1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8852" name="Text Box 4"/>
            <p:cNvSpPr txBox="1">
              <a:spLocks noChangeArrowheads="1"/>
            </p:cNvSpPr>
            <p:nvPr/>
          </p:nvSpPr>
          <p:spPr bwMode="auto">
            <a:xfrm>
              <a:off x="384" y="563"/>
              <a:ext cx="2178" cy="5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r>
                <a:rPr lang="en-US" altLang="zh-CN" sz="3600" b="1">
                  <a:solidFill>
                    <a:srgbClr val="CC0099"/>
                  </a:solidFill>
                  <a:latin typeface="Verdana" pitchFamily="34" charset="0"/>
                </a:rPr>
                <a:t>Section B</a:t>
              </a:r>
            </a:p>
            <a:p>
              <a:pPr algn="ctr"/>
              <a:r>
                <a:rPr lang="en-US" altLang="zh-CN" sz="3600" b="1">
                  <a:solidFill>
                    <a:srgbClr val="CC0099"/>
                  </a:solidFill>
                  <a:latin typeface="Verdana" pitchFamily="34" charset="0"/>
                </a:rPr>
                <a:t>Period One</a:t>
              </a:r>
            </a:p>
          </p:txBody>
        </p:sp>
      </p:grpSp>
      <p:sp>
        <p:nvSpPr>
          <p:cNvPr id="8197" name="WordArt 3"/>
          <p:cNvSpPr>
            <a:spLocks noChangeArrowheads="1" noChangeShapeType="1" noTextEdit="1"/>
          </p:cNvSpPr>
          <p:nvPr/>
        </p:nvSpPr>
        <p:spPr bwMode="auto">
          <a:xfrm>
            <a:off x="697656" y="1124744"/>
            <a:ext cx="7812088" cy="1584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en-US" altLang="zh-CN" sz="3600" b="1" i="1" kern="10">
                <a:ln w="19050">
                  <a:solidFill>
                    <a:srgbClr val="00CCFF"/>
                  </a:solidFill>
                  <a:round/>
                </a:ln>
                <a:effectLst>
                  <a:outerShdw dist="35921" dir="2700000" algn="ctr" rotWithShape="0">
                    <a:srgbClr val="990000"/>
                  </a:outerShdw>
                </a:effectLst>
                <a:latin typeface="Arial Narrow"/>
              </a:rPr>
              <a:t>Unit 4</a:t>
            </a:r>
          </a:p>
          <a:p>
            <a:pPr algn="ctr"/>
            <a:r>
              <a:rPr lang="en-US" altLang="zh-CN" sz="3600" b="1" i="1" kern="10">
                <a:ln w="19050">
                  <a:solidFill>
                    <a:srgbClr val="00CCFF"/>
                  </a:solidFill>
                  <a:round/>
                </a:ln>
                <a:effectLst>
                  <a:outerShdw dist="35921" dir="2700000" algn="ctr" rotWithShape="0">
                    <a:srgbClr val="990000"/>
                  </a:outerShdw>
                </a:effectLst>
                <a:latin typeface="Gungsuh" pitchFamily="18" charset="-127"/>
                <a:ea typeface="Gungsuh" pitchFamily="18" charset="-127"/>
              </a:rPr>
              <a:t>I used to be afraid of the dark.</a:t>
            </a:r>
            <a:endParaRPr lang="zh-CN" altLang="en-US" sz="3600" b="1" i="1" kern="10">
              <a:ln w="19050">
                <a:solidFill>
                  <a:srgbClr val="00CCFF"/>
                </a:solidFill>
                <a:round/>
              </a:ln>
              <a:effectLst>
                <a:outerShdw dist="35921" dir="2700000" algn="ctr" rotWithShape="0">
                  <a:srgbClr val="990000"/>
                </a:outerShdw>
              </a:effectLst>
              <a:latin typeface="Gungsuh" pitchFamily="18" charset="-127"/>
              <a:ea typeface="Gungsuh" pitchFamily="18" charset="-127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487584" y="5949280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marL="34290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newsflash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https://d.book118.com/846232224143010032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1_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1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宋体</vt:lpstr>
      <vt:lpstr>Times New Roman</vt:lpstr>
      <vt:lpstr>微软雅黑</vt:lpstr>
      <vt:lpstr>Verdana</vt:lpstr>
      <vt:lpstr>Arial Narrow</vt:lpstr>
      <vt:lpstr>Gungsuh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2024-08-31T20:05:22.968</cp:lastPrinted>
  <dcterms:created xsi:type="dcterms:W3CDTF">2024-08-31T12:05:22Z</dcterms:created>
  <dcterms:modified xsi:type="dcterms:W3CDTF">2024-08-31T12:05:25Z</dcterms:modified>
</cp:coreProperties>
</file>