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NULL" TargetMode="External" /><Relationship Id="rId4" Type="http://schemas.openxmlformats.org/officeDocument/2006/relationships/image" Target="../media/image1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image" Target="NULL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6.xml" /><Relationship Id="rId11" Type="http://schemas.openxmlformats.org/officeDocument/2006/relationships/tags" Target="../tags/tag27.xml" /><Relationship Id="rId12" Type="http://schemas.openxmlformats.org/officeDocument/2006/relationships/tags" Target="../tags/tag28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image" Target="../media/image4.svg" /><Relationship Id="rId4" Type="http://schemas.openxmlformats.org/officeDocument/2006/relationships/tags" Target="../tags/tag22.xml" /><Relationship Id="rId5" Type="http://schemas.openxmlformats.org/officeDocument/2006/relationships/image" Target="NULL" TargetMode="External" /><Relationship Id="rId6" Type="http://schemas.openxmlformats.org/officeDocument/2006/relationships/image" Target="../media/image5.png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slideMaster" Target="../slideMasters/slideMaster2.xml" /><Relationship Id="rId2" Type="http://schemas.openxmlformats.org/officeDocument/2006/relationships/image" Target="NULL" TargetMode="External" /><Relationship Id="rId3" Type="http://schemas.openxmlformats.org/officeDocument/2006/relationships/image" Target="../media/image6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3C636-D2C2-4189-AD9B-A3FD2CD5F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602F0-F69F-41CA-9097-A0B3384DD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CD7D2-2ACA-4AD4-9BE7-CDC80524F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6CD1C-788D-4A54-BF2C-1D6B70493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A0528E-C08B-4243-8F77-9DAD42ECC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AE1883-6720-4310-882C-6C6C4AB64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28B002-2A19-4885-8067-8C1944A7A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24AB2-64DD-4235-933A-7F3482461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4DE90-9294-41FF-8AD5-E08A0A31C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D4BDC-BB26-4FD0-A33E-F21B34071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5AFB0-E99B-4983-926E-1728DFCE1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43498" y="0"/>
            <a:ext cx="8133715" cy="6858000"/>
          </a:xfrm>
          <a:custGeom>
            <a:gdLst>
              <a:gd name="connsiteX0" fmla="*/ 0 w 8133715"/>
              <a:gd name="connsiteY0" fmla="*/ 0 h 6858000"/>
              <a:gd name="connsiteX1" fmla="*/ 7222986 w 8133715"/>
              <a:gd name="connsiteY1" fmla="*/ 0 h 6858000"/>
              <a:gd name="connsiteX2" fmla="*/ 7375991 w 8133715"/>
              <a:gd name="connsiteY2" fmla="*/ 272912 h 6858000"/>
              <a:gd name="connsiteX3" fmla="*/ 8133715 w 8133715"/>
              <a:gd name="connsiteY3" fmla="*/ 3292475 h 6858000"/>
              <a:gd name="connsiteX4" fmla="*/ 7152404 w 8133715"/>
              <a:gd name="connsiteY4" fmla="*/ 6710845 h 6858000"/>
              <a:gd name="connsiteX5" fmla="*/ 7057808 w 8133715"/>
              <a:gd name="connsiteY5" fmla="*/ 6858000 h 6858000"/>
              <a:gd name="connsiteX6" fmla="*/ 0 w 8133715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33715" h="6858000">
                <a:moveTo>
                  <a:pt x="0" y="0"/>
                </a:moveTo>
                <a:lnTo>
                  <a:pt x="7222986" y="0"/>
                </a:lnTo>
                <a:lnTo>
                  <a:pt x="7375991" y="272912"/>
                </a:lnTo>
                <a:cubicBezTo>
                  <a:pt x="7866190" y="1214460"/>
                  <a:pt x="8133715" y="2231496"/>
                  <a:pt x="8133715" y="3292475"/>
                </a:cubicBezTo>
                <a:cubicBezTo>
                  <a:pt x="8133715" y="4505023"/>
                  <a:pt x="7784294" y="5660175"/>
                  <a:pt x="7152404" y="6710845"/>
                </a:cubicBezTo>
                <a:lnTo>
                  <a:pt x="705780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9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 r:link="rId3"/>
          <a:stretch>
            <a:fillRect/>
          </a:stretch>
        </p:blipFill>
        <p:spPr>
          <a:xfrm>
            <a:off x="6299835" y="1270635"/>
            <a:ext cx="5184140" cy="50749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826008" y="2667484"/>
            <a:ext cx="6345936" cy="1911096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6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838200" y="595087"/>
            <a:ext cx="6345936" cy="1911096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3600" b="0">
                <a:solidFill>
                  <a:schemeClr val="tx2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8200" y="4783025"/>
            <a:ext cx="2712910" cy="644181"/>
          </a:xfrm>
          <a:prstGeom prst="roundRect">
            <a:avLst>
              <a:gd name="adj" fmla="val 50000"/>
            </a:avLst>
          </a:prstGeom>
          <a:solidFill>
            <a:schemeClr val="accent1">
              <a:alpha val="80000"/>
            </a:schemeClr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bg1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1">
                  <a:lumMod val="10000"/>
                  <a:lumOff val="90000"/>
                </a:schemeClr>
              </a:gs>
              <a:gs pos="78000">
                <a:schemeClr val="bg1">
                  <a:alpha val="100000"/>
                </a:schemeClr>
              </a:gs>
              <a:gs pos="0">
                <a:schemeClr val="accent1">
                  <a:lumMod val="25000"/>
                  <a:lumOff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2">
                  <a:lumMod val="60000"/>
                  <a:lumOff val="40000"/>
                </a:schemeClr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38200" y="290285"/>
            <a:ext cx="6894195" cy="1422401"/>
          </a:xfrm>
          <a:noFill/>
        </p:spPr>
        <p:txBody>
          <a:bodyPr wrap="square" anchor="b" anchorCtr="0">
            <a:normAutofit/>
          </a:bodyPr>
          <a:lstStyle>
            <a:lvl1pPr algn="l">
              <a:defRPr sz="50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@png2x_01_目录" descr="C:/Users/kingsoft/AppData/Local/Temp/fig2wpp/@png2x_01_目录.png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7781290" y="676275"/>
            <a:ext cx="2770505" cy="2770505"/>
          </a:xfrm>
          <a:prstGeom prst="rect">
            <a:avLst/>
          </a:prstGeom>
        </p:spPr>
      </p:pic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1">
                  <a:lumMod val="10000"/>
                  <a:lumOff val="90000"/>
                </a:schemeClr>
              </a:gs>
              <a:gs pos="78000">
                <a:schemeClr val="bg1">
                  <a:alpha val="100000"/>
                </a:schemeClr>
              </a:gs>
              <a:gs pos="0">
                <a:schemeClr val="accent1">
                  <a:lumMod val="25000"/>
                  <a:lumOff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2">
                  <a:lumMod val="60000"/>
                  <a:lumOff val="40000"/>
                </a:schemeClr>
              </a:solidFill>
              <a:sym typeface="+mn-ea"/>
            </a:endParaRPr>
          </a:p>
        </p:txBody>
      </p:sp>
      <p:pic>
        <p:nvPicPr>
          <p:cNvPr id="9" name="@svg_02_章节" descr="C:/Users/kingsoft/AppData/Local/Temp/fig2wpp/@svg_02_章节.sv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 r:link="rId6"/>
              </a:ext>
            </a:extLst>
          </a:blip>
          <a:stretch>
            <a:fillRect/>
          </a:stretch>
        </p:blipFill>
        <p:spPr>
          <a:xfrm>
            <a:off x="0" y="0"/>
            <a:ext cx="7644130" cy="6858000"/>
          </a:xfrm>
          <a:prstGeom prst="rect">
            <a:avLst/>
          </a:prstGeom>
        </p:spPr>
      </p:pic>
      <p:pic>
        <p:nvPicPr>
          <p:cNvPr id="10" name="@png2x_01_章节" descr="C:/Users/kingsoft/AppData/Local/Temp/fig2wpp/@png2x_01_章节.png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438785" y="1398905"/>
            <a:ext cx="6400800" cy="46177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6282687" y="3766947"/>
            <a:ext cx="4933828" cy="2240153"/>
          </a:xfrm>
          <a:noFill/>
        </p:spPr>
        <p:txBody>
          <a:bodyPr wrap="square" anchor="t">
            <a:normAutofit/>
          </a:bodyPr>
          <a:lstStyle>
            <a:lvl1pPr algn="r">
              <a:defRPr sz="40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6282611" y="349251"/>
            <a:ext cx="4934157" cy="3161665"/>
          </a:xfrm>
          <a:noFill/>
        </p:spPr>
        <p:txBody>
          <a:bodyPr wrap="square" anchor="b" anchorCtr="0">
            <a:normAutofit/>
          </a:bodyPr>
          <a:lstStyle>
            <a:lvl1pPr marL="0" indent="0" algn="r">
              <a:buNone/>
              <a:defRPr sz="90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730" y="331470"/>
            <a:ext cx="10158730" cy="1195070"/>
          </a:xfrm>
          <a:noFill/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730" y="1771650"/>
            <a:ext cx="5005070" cy="44059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71650"/>
            <a:ext cx="5001260" cy="44059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730" y="331470"/>
            <a:ext cx="10158730" cy="1195070"/>
          </a:xfrm>
          <a:noFill/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3142" y="1650938"/>
            <a:ext cx="4982845" cy="510606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730" y="2285999"/>
            <a:ext cx="4982845" cy="3903663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0612" y="1650938"/>
            <a:ext cx="5001260" cy="510606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285999"/>
            <a:ext cx="5001260" cy="3903663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1">
                  <a:lumMod val="10000"/>
                  <a:lumOff val="90000"/>
                </a:schemeClr>
              </a:gs>
              <a:gs pos="78000">
                <a:schemeClr val="bg1">
                  <a:alpha val="100000"/>
                </a:schemeClr>
              </a:gs>
              <a:gs pos="0">
                <a:schemeClr val="accent1">
                  <a:lumMod val="25000"/>
                  <a:lumOff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2">
                  <a:lumMod val="60000"/>
                  <a:lumOff val="40000"/>
                </a:schemeClr>
              </a:solidFill>
              <a:sym typeface="+mn-ea"/>
            </a:endParaRPr>
          </a:p>
        </p:txBody>
      </p:sp>
      <p:pic>
        <p:nvPicPr>
          <p:cNvPr id="8" name="@png2x_01_结束" descr="C:/Users/kingsoft/AppData/Local/Temp/fig2wpp/@png2x_01_结束.pn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1" y="1272146"/>
            <a:ext cx="6248399" cy="558585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6339840" y="516255"/>
            <a:ext cx="4792980" cy="3023870"/>
          </a:xfrm>
          <a:noFill/>
        </p:spPr>
        <p:txBody>
          <a:bodyPr wrap="square" anchor="b">
            <a:normAutofit/>
          </a:bodyPr>
          <a:lstStyle>
            <a:lvl1pPr algn="r">
              <a:lnSpc>
                <a:spcPct val="100000"/>
              </a:lnSpc>
              <a:defRPr sz="70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6339840" y="3610610"/>
            <a:ext cx="4792980" cy="1776095"/>
          </a:xfrm>
          <a:noFill/>
        </p:spPr>
        <p:txBody>
          <a:bodyPr wrap="square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1">
                  <a:lumMod val="10000"/>
                  <a:lumOff val="90000"/>
                </a:schemeClr>
              </a:gs>
              <a:gs pos="78000">
                <a:schemeClr val="bg1">
                  <a:alpha val="100000"/>
                </a:schemeClr>
              </a:gs>
              <a:gs pos="0">
                <a:schemeClr val="accent1">
                  <a:lumMod val="25000"/>
                  <a:lumOff val="7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1014730" y="331470"/>
            <a:ext cx="10158730" cy="1195070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4000" b="0" kern="1200">
          <a:solidFill>
            <a:schemeClr val="tx2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2.xml" /><Relationship Id="rId11" Type="http://schemas.openxmlformats.org/officeDocument/2006/relationships/tags" Target="../tags/tag83.xml" /><Relationship Id="rId12" Type="http://schemas.openxmlformats.org/officeDocument/2006/relationships/tags" Target="../tags/tag84.xml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2.xml" /><Relationship Id="rId21" Type="http://schemas.openxmlformats.org/officeDocument/2006/relationships/tags" Target="../tags/tag93.xml" /><Relationship Id="rId3" Type="http://schemas.openxmlformats.org/officeDocument/2006/relationships/tags" Target="../tags/tag77.xml" /><Relationship Id="rId4" Type="http://schemas.openxmlformats.org/officeDocument/2006/relationships/image" Target="../media/image7.png" /><Relationship Id="rId5" Type="http://schemas.openxmlformats.org/officeDocument/2006/relationships/image" Target="../media/image8.svg" /><Relationship Id="rId6" Type="http://schemas.openxmlformats.org/officeDocument/2006/relationships/tags" Target="../tags/tag78.xml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3320510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26008" y="2667484"/>
            <a:ext cx="6345936" cy="1911096"/>
          </a:xfrm>
        </p:spPr>
        <p:txBody>
          <a:bodyPr wrap="square">
            <a:normAutofit/>
          </a:bodyPr>
          <a:lstStyle/>
          <a:p>
            <a:r>
              <a:rPr lang="zh-CN" altLang="en-US"/>
              <a:t>萌宠搞笑视频</a:t>
            </a:r>
            <a:endParaRPr lang="zh-CN" altLang="en-US"/>
          </a:p>
        </p:txBody>
      </p:sp>
      <p:sp>
        <p:nvSpPr>
          <p:cNvPr id="5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595087"/>
            <a:ext cx="6345936" cy="1911096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38200" y="4783025"/>
            <a:ext cx="2712910" cy="644181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8200" y="290285"/>
            <a:ext cx="6894195" cy="1422401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5" name="@svg!m0_01_项图片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 r:link="rId5"/>
              </a:ext>
            </a:extLst>
          </a:blip>
          <a:stretch>
            <a:fillRect/>
          </a:stretch>
        </p:blipFill>
        <p:spPr>
          <a:xfrm>
            <a:off x="4641284" y="2235200"/>
            <a:ext cx="2615859" cy="1906269"/>
          </a:xfrm>
          <a:prstGeom prst="rect">
            <a:avLst/>
          </a:prstGeom>
        </p:spPr>
      </p:pic>
      <p:sp>
        <p:nvSpPr>
          <p:cNvPr id="6" name="序号"/>
          <p:cNvSpPr txBox="1"/>
          <p:nvPr>
            <p:custDataLst>
              <p:tags r:id="rId7"/>
            </p:custDataLst>
          </p:nvPr>
        </p:nvSpPr>
        <p:spPr>
          <a:xfrm>
            <a:off x="4917825" y="2235200"/>
            <a:ext cx="2209964" cy="9126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48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8"/>
            </p:custDataLst>
          </p:nvPr>
        </p:nvSpPr>
        <p:spPr>
          <a:xfrm>
            <a:off x="4992198" y="3198871"/>
            <a:ext cx="2135591" cy="94259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000" spc="300">
                <a:solidFill>
                  <a:schemeClr val="dk1">
                    <a:lumMod val="100000"/>
                  </a:schemeClr>
                </a:solidFill>
                <a:latin typeface="+mn-ea"/>
                <a:cs typeface="HYQiHei" panose="00020600040101010101" charset="-122"/>
              </a:rPr>
              <a:t>萌宠搞笑视频的创作</a:t>
            </a:r>
            <a:endParaRPr lang="zh-CN" altLang="en-US" sz="2000" spc="300">
              <a:solidFill>
                <a:schemeClr val="dk1">
                  <a:lumMod val="100000"/>
                </a:schemeClr>
              </a:solidFill>
              <a:latin typeface="+mn-ea"/>
              <a:cs typeface="HYQiHei" panose="00020600040101010101" charset="-122"/>
            </a:endParaRPr>
          </a:p>
        </p:txBody>
      </p:sp>
      <p:pic>
        <p:nvPicPr>
          <p:cNvPr id="23" name="@svg!m0_01_项图片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 r:link="rId5"/>
              </a:ext>
            </a:extLst>
          </a:blip>
          <a:stretch>
            <a:fillRect/>
          </a:stretch>
        </p:blipFill>
        <p:spPr>
          <a:xfrm>
            <a:off x="1235513" y="2233567"/>
            <a:ext cx="2615859" cy="1906269"/>
          </a:xfrm>
          <a:prstGeom prst="rect">
            <a:avLst/>
          </a:prstGeom>
        </p:spPr>
      </p:pic>
      <p:sp>
        <p:nvSpPr>
          <p:cNvPr id="24" name="序号"/>
          <p:cNvSpPr txBox="1"/>
          <p:nvPr>
            <p:custDataLst>
              <p:tags r:id="rId10"/>
            </p:custDataLst>
          </p:nvPr>
        </p:nvSpPr>
        <p:spPr>
          <a:xfrm>
            <a:off x="1512054" y="2233567"/>
            <a:ext cx="2209964" cy="9126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48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25" name="项标题"/>
          <p:cNvSpPr txBox="1"/>
          <p:nvPr>
            <p:custDataLst>
              <p:tags r:id="rId11"/>
            </p:custDataLst>
          </p:nvPr>
        </p:nvSpPr>
        <p:spPr>
          <a:xfrm>
            <a:off x="1586427" y="3197238"/>
            <a:ext cx="2135591" cy="94259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000" spc="300">
                <a:solidFill>
                  <a:schemeClr val="dk1">
                    <a:lumMod val="100000"/>
                  </a:schemeClr>
                </a:solidFill>
                <a:latin typeface="+mn-ea"/>
                <a:cs typeface="HYQiHei" panose="00020600040101010101" charset="-122"/>
              </a:rPr>
              <a:t>萌宠搞笑视频的魅力</a:t>
            </a:r>
            <a:endParaRPr lang="zh-CN" altLang="en-US" sz="2000" spc="300">
              <a:solidFill>
                <a:schemeClr val="dk1">
                  <a:lumMod val="100000"/>
                </a:schemeClr>
              </a:solidFill>
              <a:latin typeface="+mn-ea"/>
              <a:cs typeface="HYQiHei" panose="00020600040101010101" charset="-122"/>
            </a:endParaRPr>
          </a:p>
        </p:txBody>
      </p:sp>
      <p:pic>
        <p:nvPicPr>
          <p:cNvPr id="27" name="@svg!m0_01_项图片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 r:link="rId5"/>
              </a:ext>
            </a:extLst>
          </a:blip>
          <a:stretch>
            <a:fillRect/>
          </a:stretch>
        </p:blipFill>
        <p:spPr>
          <a:xfrm>
            <a:off x="8047055" y="2233567"/>
            <a:ext cx="2615859" cy="1906269"/>
          </a:xfrm>
          <a:prstGeom prst="rect">
            <a:avLst/>
          </a:prstGeom>
        </p:spPr>
      </p:pic>
      <p:sp>
        <p:nvSpPr>
          <p:cNvPr id="28" name="序号"/>
          <p:cNvSpPr txBox="1"/>
          <p:nvPr>
            <p:custDataLst>
              <p:tags r:id="rId13"/>
            </p:custDataLst>
          </p:nvPr>
        </p:nvSpPr>
        <p:spPr>
          <a:xfrm>
            <a:off x="8323596" y="2233567"/>
            <a:ext cx="2209964" cy="9126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48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29" name="项标题"/>
          <p:cNvSpPr txBox="1"/>
          <p:nvPr>
            <p:custDataLst>
              <p:tags r:id="rId14"/>
            </p:custDataLst>
          </p:nvPr>
        </p:nvSpPr>
        <p:spPr>
          <a:xfrm>
            <a:off x="8323596" y="3197238"/>
            <a:ext cx="2135591" cy="94259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000" spc="300">
                <a:solidFill>
                  <a:schemeClr val="dk1">
                    <a:lumMod val="100000"/>
                  </a:schemeClr>
                </a:solidFill>
                <a:latin typeface="+mn-ea"/>
                <a:cs typeface="HYQiHei" panose="00020600040101010101" charset="-122"/>
              </a:rPr>
              <a:t>萌宠搞笑视频的传播</a:t>
            </a:r>
            <a:endParaRPr lang="zh-CN" altLang="en-US" sz="2000" spc="300">
              <a:solidFill>
                <a:schemeClr val="dk1">
                  <a:lumMod val="100000"/>
                </a:schemeClr>
              </a:solidFill>
              <a:latin typeface="+mn-ea"/>
              <a:cs typeface="HYQiHei" panose="00020600040101010101" charset="-122"/>
            </a:endParaRPr>
          </a:p>
        </p:txBody>
      </p:sp>
      <p:pic>
        <p:nvPicPr>
          <p:cNvPr id="4" name="@svg!m0_01_项图片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 r:link="rId5"/>
              </a:ext>
            </a:extLst>
          </a:blip>
          <a:stretch>
            <a:fillRect/>
          </a:stretch>
        </p:blipFill>
        <p:spPr>
          <a:xfrm>
            <a:off x="1252807" y="4601035"/>
            <a:ext cx="2615859" cy="1906269"/>
          </a:xfrm>
          <a:prstGeom prst="rect">
            <a:avLst/>
          </a:prstGeom>
        </p:spPr>
      </p:pic>
      <p:sp>
        <p:nvSpPr>
          <p:cNvPr id="8" name="序号"/>
          <p:cNvSpPr txBox="1"/>
          <p:nvPr>
            <p:custDataLst>
              <p:tags r:id="rId16"/>
            </p:custDataLst>
          </p:nvPr>
        </p:nvSpPr>
        <p:spPr>
          <a:xfrm>
            <a:off x="1529348" y="4601035"/>
            <a:ext cx="2209964" cy="9126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48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9" name="项标题"/>
          <p:cNvSpPr txBox="1"/>
          <p:nvPr>
            <p:custDataLst>
              <p:tags r:id="rId17"/>
            </p:custDataLst>
          </p:nvPr>
        </p:nvSpPr>
        <p:spPr>
          <a:xfrm>
            <a:off x="1529348" y="5564706"/>
            <a:ext cx="2135591" cy="94259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000" spc="300">
                <a:solidFill>
                  <a:schemeClr val="dk1">
                    <a:lumMod val="100000"/>
                  </a:schemeClr>
                </a:solidFill>
                <a:latin typeface="+mn-ea"/>
                <a:cs typeface="HYQiHei" panose="00020600040101010101" charset="-122"/>
              </a:rPr>
              <a:t>萌宠搞笑视频的商业价值</a:t>
            </a:r>
            <a:endParaRPr lang="zh-CN" altLang="en-US" sz="2000" spc="300">
              <a:solidFill>
                <a:schemeClr val="dk1">
                  <a:lumMod val="100000"/>
                </a:schemeClr>
              </a:solidFill>
              <a:latin typeface="+mn-ea"/>
              <a:cs typeface="HYQiHei" panose="00020600040101010101" charset="-122"/>
            </a:endParaRPr>
          </a:p>
        </p:txBody>
      </p:sp>
      <p:pic>
        <p:nvPicPr>
          <p:cNvPr id="11" name="@svg!m0_01_项图片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 r:link="rId5"/>
              </a:ext>
            </a:extLst>
          </a:blip>
          <a:stretch>
            <a:fillRect/>
          </a:stretch>
        </p:blipFill>
        <p:spPr>
          <a:xfrm>
            <a:off x="4649931" y="4601035"/>
            <a:ext cx="2615859" cy="1906269"/>
          </a:xfrm>
          <a:prstGeom prst="rect">
            <a:avLst/>
          </a:prstGeom>
        </p:spPr>
      </p:pic>
      <p:sp>
        <p:nvSpPr>
          <p:cNvPr id="12" name="序号"/>
          <p:cNvSpPr txBox="1"/>
          <p:nvPr>
            <p:custDataLst>
              <p:tags r:id="rId19"/>
            </p:custDataLst>
          </p:nvPr>
        </p:nvSpPr>
        <p:spPr>
          <a:xfrm>
            <a:off x="4926472" y="4601035"/>
            <a:ext cx="2209964" cy="9126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48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3" name="项标题"/>
          <p:cNvSpPr txBox="1"/>
          <p:nvPr>
            <p:custDataLst>
              <p:tags r:id="rId20"/>
            </p:custDataLst>
          </p:nvPr>
        </p:nvSpPr>
        <p:spPr>
          <a:xfrm>
            <a:off x="4926472" y="5564706"/>
            <a:ext cx="2135591" cy="94259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000" spc="300">
                <a:solidFill>
                  <a:schemeClr val="dk1">
                    <a:lumMod val="100000"/>
                  </a:schemeClr>
                </a:solidFill>
                <a:latin typeface="+mn-ea"/>
                <a:cs typeface="HYQiHei" panose="00020600040101010101" charset="-122"/>
              </a:rPr>
              <a:t>萌宠搞笑视频的未来发展</a:t>
            </a:r>
            <a:endParaRPr lang="zh-CN" altLang="en-US" sz="2000" spc="300">
              <a:solidFill>
                <a:schemeClr val="dk1">
                  <a:lumMod val="100000"/>
                </a:schemeClr>
              </a:solidFill>
              <a:latin typeface="+mn-ea"/>
              <a:cs typeface="HYQiHei" panose="00020600040101010101" charset="-122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82687" y="3766947"/>
            <a:ext cx="4933828" cy="2240153"/>
          </a:xfrm>
          <a:noFill/>
        </p:spPr>
        <p:txBody>
          <a:bodyPr wrap="square" anchor="t">
            <a:normAutofit/>
          </a:bodyPr>
          <a:lstStyle/>
          <a:p>
            <a:r>
              <a:rPr lang="zh-CN" altLang="en-US"/>
              <a:t>萌宠搞笑视频的魅力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282611" y="349251"/>
            <a:ext cx="4934157" cy="3161665"/>
          </a:xfrm>
          <a:noFill/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轻松幽默，缓解压力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萌宠搞笑视频：轻松幽默，让人开怀大笑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缓解压力：观看萌宠搞笑视频，可以有效缓解压力，放松心情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趣味性：萌宠的滑稽动作和表情，让人忍俊不禁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治愈性：萌宠的纯真和可爱，让人感受到温暖和治愈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创意独特，让人眼前一亮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萌宠的搞笑行为：如猫咪的滑稽动作、狗狗的搞笑表情等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视频的创意剪辑：如慢动作、倒放、快进等手法的运用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背景音乐的巧妙搭配：如使用欢快的音乐、搞笑的声音效果等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观众互动：如观众在评论区的搞笑评论、分享等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温馨感人，传递正能量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萌宠搞笑视频：温馨、感人、传递正能量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萌宠：可爱、有趣、治愈人心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搞笑：幽默、轻松、缓解压力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传递正能量：激励人心、传递温暖、促进社会和谐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互动性强，引发共鸣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萌宠搞笑视频：观众与宠物的互动，增加趣味性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引发共鸣：观众对宠物的喜爱和认同，产生共鸣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互动性强：观众可以通过评论、分享等方式参与互动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引发共鸣：观众对宠物的关爱和同情，产生共鸣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82687" y="3766947"/>
            <a:ext cx="4933828" cy="2240153"/>
          </a:xfrm>
          <a:noFill/>
        </p:spPr>
        <p:txBody>
          <a:bodyPr wrap="square" anchor="t">
            <a:normAutofit/>
          </a:bodyPr>
          <a:lstStyle/>
          <a:p>
            <a:r>
              <a:rPr lang="zh-CN" altLang="en-US"/>
              <a:t>萌宠搞笑视频的创作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282611" y="349251"/>
            <a:ext cx="4934157" cy="3161665"/>
          </a:xfrm>
          <a:noFill/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选取合适的萌宠主角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考虑萌宠的品种、性格和特点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选择具有搞笑天赋的萌宠，如哈士奇、金毛等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关注萌宠的日常行为和习惯，寻找有趣的素材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结合热门话题和流行元素，创作出吸引人的萌宠搞笑视频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创意编排搞笑情节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加入夸张、幽默的元素，如宠物做出人类行为、宠物之间的互动等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选取宠物的日常行为，如吃饭、睡觉、玩耍等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利用剪辑技巧，如慢动作、重复、倒放等，增强搞笑效果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配上合适的背景音乐和字幕，提升观看体验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配乐与特效的运用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配乐选择：根据视频内容选择合适的音乐，如欢快、搞笑、温馨等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特效运用：运用特效让宠物的行为更加夸张、有趣，如慢动作、倒放、定格等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音效添加：添加适当的音效，如宠物的叫声、笑声、掌声等，增加视频的趣味性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剪辑技巧：运用剪辑技巧，如剪切、拼接、转场等，让视频更加流畅、有趣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保持更新的频率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根据粉丝反馈调整内容，提高视频质量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定期发布新视频，保持粉丝的关注度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关注热门话题和流行趋势，紧跟时代潮流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创新拍摄手法和剪辑技巧，提高视频趣味性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82687" y="3766947"/>
            <a:ext cx="4933828" cy="2240153"/>
          </a:xfrm>
          <a:noFill/>
        </p:spPr>
        <p:txBody>
          <a:bodyPr wrap="square" anchor="t">
            <a:normAutofit/>
          </a:bodyPr>
          <a:lstStyle/>
          <a:p>
            <a:r>
              <a:rPr lang="zh-CN" altLang="en-US"/>
              <a:t>萌宠搞笑视频的传播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282611" y="349251"/>
            <a:ext cx="4934157" cy="3161665"/>
          </a:xfrm>
          <a:noFill/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抖音平台的优势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865350" y="184504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用户基数大：抖音拥有庞大的用户群体，有利于视频的传播和推广。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796401" y="177393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237650" y="2267354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865350" y="300425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推荐算法：抖音的推荐算法可以根据用户的兴趣和行为为其推荐相关内容，提高视频的曝光率。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796401" y="293314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237650" y="342656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865350" y="416346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互动性强：抖音平台支持用户评论、点赞、分享等互动行为，有利于视频的传播和推广。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796401" y="409235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237650" y="458577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865350" y="5322671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创作工具：抖音平台提供丰富的创作工具，方便用户制作和分享搞笑视频。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796401" y="5251567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237650" y="574498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https://d.book118.com/846233205103010032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6.xml><?xml version="1.0" encoding="utf-8"?>
<p:tagLst xmlns:p="http://schemas.openxmlformats.org/presentationml/2006/main">
  <p:tag name="KSO_WM_BEAUTIFY_FLAG" val="#wm#"/>
  <p:tag name="KSO_WM_SLIDE_ID" val="custom2023142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5"/>
  <p:tag name="KSO_WM_UNIT_TEXT_FILL_TYPE" val="1"/>
  <p:tag name="KSO_WM_UNIT_TYPE" val="a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2_2"/>
  <p:tag name="KSO_WM_UNIT_INDEX" val="1_2_2"/>
  <p:tag name="KSO_WM_UNIT_LAYERLEVEL" val="1_1_1"/>
  <p:tag name="KSO_WM_UNIT_TYPE" val="l_h_i"/>
  <p:tag name="KSO_WM_UNIT_USESOURCEFORMAT_APPLY" val="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&#10;"/>
  <p:tag name="KSO_WM_UNIT_TEXT_FILL_FORE_SCHEMECOLOR_INDEX" val="1"/>
  <p:tag name="KSO_WM_UNIT_TEXT_FILL_TYPE" val="1"/>
  <p:tag name="KSO_WM_UNIT_TYPE" val="l_h_a"/>
  <p:tag name="KSO_WM_UNIT_USESOURCEFORMAT_APPLY" val="0"/>
  <p:tag name="KSO_WM_UNIT_VALUE" val="27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1_2"/>
  <p:tag name="KSO_WM_UNIT_INDEX" val="1_1_2"/>
  <p:tag name="KSO_WM_UNIT_LAYERLEVEL" val="1_1_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&#10;"/>
  <p:tag name="KSO_WM_UNIT_TEXT_FILL_FORE_SCHEMECOLOR_INDEX" val="1"/>
  <p:tag name="KSO_WM_UNIT_TEXT_FILL_TYPE" val="1"/>
  <p:tag name="KSO_WM_UNIT_TYPE" val="l_h_a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3_2"/>
  <p:tag name="KSO_WM_UNIT_INDEX" val="1_3_2"/>
  <p:tag name="KSO_WM_UNIT_LAYERLEVEL" val="1_1_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&#10;"/>
  <p:tag name="KSO_WM_UNIT_TEXT_FILL_FORE_SCHEMECOLOR_INDEX" val="1"/>
  <p:tag name="KSO_WM_UNIT_TEXT_FILL_TYPE" val="1"/>
  <p:tag name="KSO_WM_UNIT_TYPE" val="l_h_a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4_2"/>
  <p:tag name="KSO_WM_UNIT_INDEX" val="1_4_2"/>
  <p:tag name="KSO_WM_UNIT_LAYERLEVEL" val="1_1_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&#10;"/>
  <p:tag name="KSO_WM_UNIT_TEXT_FILL_FORE_SCHEMECOLOR_INDEX" val="1"/>
  <p:tag name="KSO_WM_UNIT_TEXT_FILL_TYPE" val="1"/>
  <p:tag name="KSO_WM_UNIT_TYPE" val="l_h_a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5_2"/>
  <p:tag name="KSO_WM_UNIT_INDEX" val="1_5_2"/>
  <p:tag name="KSO_WM_UNIT_LAYERLEVEL" val="1_1_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&#10;"/>
  <p:tag name="KSO_WM_UNIT_TEXT_FILL_FORE_SCHEMECOLOR_INDEX" val="1"/>
  <p:tag name="KSO_WM_UNIT_TEXT_FILL_TYPE" val="1"/>
  <p:tag name="KSO_WM_UNIT_TYPE" val="l_h_a"/>
  <p:tag name="KSO_WM_UNIT_USESOURCEFORMAT_APPLY" val="0"/>
  <p:tag name="KSO_WM_UNIT_VALUE" val="27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2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1"/>
  <p:tag name="KSO_WM_UNIT_DIAGRAM_ISNUMVISUAL" val="0"/>
  <p:tag name="KSO_WM_UNIT_DIAGRAM_ISREFERUNIT" val="0"/>
  <p:tag name="KSO_WM_UNIT_HIGHLIGHT" val="0"/>
  <p:tag name="KSO_WM_UNIT_ID" val="custom2023142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42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TEMPLATE_CATEGORY" val="custom"/>
  <p:tag name="KSO_WM_TEMPLATE_INDEX" val="20231421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1"/>
  <p:tag name="KSO_WM_UNIT_DIAGRAM_ISNUMVISUAL" val="0"/>
  <p:tag name="KSO_WM_UNIT_DIAGRAM_ISREFERUNIT" val="0"/>
  <p:tag name="KSO_WM_UNIT_HIGHLIGHT" val="0"/>
  <p:tag name="KSO_WM_UNIT_ID" val="custom2023142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142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TEMPLATE_CATEGORY" val="custom"/>
  <p:tag name="KSO_WM_TEMPLATE_INDEX" val="20231421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1"/>
  <p:tag name="KSO_WM_UNIT_DIAGRAM_ISNUMVISUAL" val="0"/>
  <p:tag name="KSO_WM_UNIT_DIAGRAM_ISREFERUNIT" val="0"/>
  <p:tag name="KSO_WM_UNIT_HIGHLIGHT" val="0"/>
  <p:tag name="KSO_WM_UNIT_ID" val="custom2023142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142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TEMPLATE_CATEGORY" val="custom"/>
  <p:tag name="KSO_WM_TEMPLATE_INDEX" val="20231421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93">
      <a:dk1>
        <a:sysClr val="windowText" lastClr="000000"/>
      </a:dk1>
      <a:lt1>
        <a:sysClr val="window" lastClr="FFFFFF"/>
      </a:lt1>
      <a:dk2>
        <a:srgbClr val="1F006C"/>
      </a:dk2>
      <a:lt2>
        <a:srgbClr val="F6F3FF"/>
      </a:lt2>
      <a:accent1>
        <a:srgbClr val="8150FF"/>
      </a:accent1>
      <a:accent2>
        <a:srgbClr val="FFD22D"/>
      </a:accent2>
      <a:accent3>
        <a:srgbClr val="25DFD8"/>
      </a:accent3>
      <a:accent4>
        <a:srgbClr val="4AC2FF"/>
      </a:accent4>
      <a:accent5>
        <a:srgbClr val="FFAA5B"/>
      </a:accent5>
      <a:accent6>
        <a:srgbClr val="FF81A8"/>
      </a:accent6>
      <a:hlink>
        <a:srgbClr val="658BD5"/>
      </a:hlink>
      <a:folHlink>
        <a:srgbClr val="A16AA5"/>
      </a:folHlink>
    </a:clrScheme>
    <a:fontScheme name="自定义 80">
      <a:majorFont>
        <a:latin typeface="汉仪文黑-85W"/>
        <a:ea typeface="汉仪文黑-85W"/>
        <a:cs typeface="Arial"/>
      </a:majorFont>
      <a:minorFont>
        <a:latin typeface="汉仪文黑-55简"/>
        <a:ea typeface="汉仪文黑-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汉仪文黑-85W</vt:lpstr>
      <vt:lpstr>汉仪文黑-55简</vt:lpstr>
      <vt:lpstr>HYQiHei</vt:lpstr>
      <vt:lpstr>Calibri Light</vt:lpstr>
      <vt:lpstr>微软雅黑</vt:lpstr>
      <vt:lpstr>Wingdings</vt:lpstr>
      <vt:lpstr>Office Theme</vt:lpstr>
      <vt:lpstr>萌宠搞笑视频</vt:lpstr>
      <vt:lpstr>目录</vt:lpstr>
      <vt:lpstr>萌宠搞笑视频的魅力</vt:lpstr>
      <vt:lpstr>轻松幽默，缓解压力</vt:lpstr>
      <vt:lpstr>创意独特，让人眼前一亮</vt:lpstr>
      <vt:lpstr>温馨感人，传递正能量</vt:lpstr>
      <vt:lpstr>互动性强，引发共鸣</vt:lpstr>
      <vt:lpstr>萌宠搞笑视频的创作</vt:lpstr>
      <vt:lpstr>选取合适的萌宠主角</vt:lpstr>
      <vt:lpstr>创意编排搞笑情节</vt:lpstr>
      <vt:lpstr>配乐与特效的运用</vt:lpstr>
      <vt:lpstr>保持更新的频率</vt:lpstr>
      <vt:lpstr>萌宠搞笑视频的传播</vt:lpstr>
      <vt:lpstr>抖音平台的优势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2024-08-31T10:54:28.818</cp:lastPrinted>
  <dcterms:created xsi:type="dcterms:W3CDTF">2024-08-31T02:54:28Z</dcterms:created>
  <dcterms:modified xsi:type="dcterms:W3CDTF">2024-08-31T02:54:31Z</dcterms:modified>
</cp:coreProperties>
</file>