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9F1FE0A-D679-49DB-B08E-1554A6275D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0318C6-411F-4FC1-B33B-E3CBDF5ED1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8C21CDC-4C90-4E2C-B569-3FE1086BEB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D3F9B07-5281-4D44-BF24-493FF7AE1B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04E16BF-193F-47D1-B8CF-2E0FAB41565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9DE1E07-8FF5-4E74-94B3-232C8E59236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62555BE-1830-439B-A13D-7727C13B117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DFBB8A8-5E61-4EFA-BBA7-7F76D0D4D3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09D144C-AF88-440B-A6FC-5C5A439F91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5A539A-0B8A-422D-B88E-8CD709DC18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05BC70-6FFC-459B-A4F9-011BF0B120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47015161062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5315495" y="927427"/>
            <a:ext cx="812800" cy="731520"/>
          </a:xfrm>
          <a:prstGeom prst="rect">
            <a:avLst/>
          </a:prstGeom>
        </p:spPr>
      </p:pic>
      <p:sp>
        <p:nvSpPr>
          <p:cNvPr id="3" name="AutoShape 3"/>
          <p:cNvSpPr/>
          <p:nvPr/>
        </p:nvSpPr>
        <p:spPr>
          <a:xfrm rot="2657183">
            <a:off x="7142739" y="769563"/>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685974">
            <a:off x="6633365" y="506931"/>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685974">
            <a:off x="7446339" y="236818"/>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685974">
            <a:off x="11517212" y="2896896"/>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685974">
            <a:off x="6777271" y="3320747"/>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3"/>
          <a:stretch>
            <a:fillRect/>
          </a:stretch>
        </p:blipFill>
        <p:spPr>
          <a:xfrm flipH="1">
            <a:off x="8211116" y="641491"/>
            <a:ext cx="3983355" cy="5732145"/>
          </a:xfrm>
          <a:prstGeom prst="rect">
            <a:avLst/>
          </a:prstGeom>
        </p:spPr>
      </p:pic>
      <p:sp>
        <p:nvSpPr>
          <p:cNvPr id="9" name="AutoShape 9"/>
          <p:cNvSpPr/>
          <p:nvPr/>
        </p:nvSpPr>
        <p:spPr>
          <a:xfrm rot="2657183">
            <a:off x="11213724" y="770198"/>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2685974">
            <a:off x="10704350" y="507566"/>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685974">
            <a:off x="11517324" y="237453"/>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4" y="6381115"/>
            <a:ext cx="12195175" cy="4768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931384" y="1759797"/>
            <a:ext cx="7657616" cy="2750967"/>
          </a:xfrm>
          <a:prstGeom prst="rect">
            <a:avLst/>
          </a:prstGeom>
        </p:spPr>
        <p:txBody>
          <a:bodyPr vert="horz" wrap="square" lIns="114300" tIns="57150" rIns="114300" bIns="571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700" b="1">
                <a:solidFill>
                  <a:schemeClr val="accent1">
                    <a:alpha val="100000"/>
                  </a:schemeClr>
                </a:solidFill>
                <a:latin typeface="Microsoft Yahei"/>
                <a:ea typeface="Microsoft Yahei"/>
                <a:cs typeface="Microsoft Yahei"/>
              </a:rPr>
              <a:t>空气动力学基础附面层教程课件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sp>
        <p:nvSpPr>
          <p:cNvPr id="4" name="AutoShape 4"/>
          <p:cNvSpPr/>
          <p:nvPr/>
        </p:nvSpPr>
        <p:spPr>
          <a:xfrm>
            <a:off x="-704" y="6381115"/>
            <a:ext cx="12195175" cy="476885"/>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42202" y="3100183"/>
            <a:ext cx="3335655" cy="624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724">
                <a:solidFill>
                  <a:schemeClr val="accent1">
                    <a:alpha val="100000"/>
                  </a:schemeClr>
                </a:solidFill>
                <a:latin typeface="微软雅黑"/>
                <a:ea typeface="微软雅黑"/>
                <a:cs typeface="微软雅黑"/>
              </a:rPr>
              <a:t>Contents</a:t>
            </a:r>
          </a:p>
        </p:txBody>
      </p:sp>
      <p:sp>
        <p:nvSpPr>
          <p:cNvPr id="6" name="TextBox 6"/>
          <p:cNvSpPr txBox="1"/>
          <p:nvPr/>
        </p:nvSpPr>
        <p:spPr>
          <a:xfrm>
            <a:off x="742202" y="2288631"/>
            <a:ext cx="3335655" cy="1005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chemeClr val="accent1">
                    <a:alpha val="100000"/>
                  </a:schemeClr>
                </a:solidFill>
                <a:latin typeface="微软雅黑"/>
                <a:ea typeface="微软雅黑"/>
                <a:cs typeface="微软雅黑"/>
              </a:rPr>
              <a:t>目录</a:t>
            </a:r>
          </a:p>
        </p:txBody>
      </p:sp>
      <p:sp>
        <p:nvSpPr>
          <p:cNvPr id="7" name="TextBox 7"/>
          <p:cNvSpPr txBox="1"/>
          <p:nvPr/>
        </p:nvSpPr>
        <p:spPr>
          <a:xfrm>
            <a:off x="4912220" y="714964"/>
            <a:ext cx="5606620"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绪论</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基础理论</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附面层流动现象</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附面层控制技术</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实际应用案例</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未来研究方向与展望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01</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绪论</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课程目标</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本课程旨在介绍空气动力学基础附面层的基本原理和应用，帮助学生掌握附面层的基本概念、流动特性和控制方法。</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课程内容</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课程将涵盖附面层的基本理论、流动现象、数值模拟和实验验证等方面，涉及流体力学、空气动力学、计算物理等多个学科领域。</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教学方法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采用理论讲解、案例分析、实验演示等多种教学方法，帮助学生深入理解附面层的原理和应用。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课程简介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空气动力学是航空航天领域的基础学科，对飞行器设计、性能预测和优化具有重要意义。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航空航天</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583" r="165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交通工具</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708" r="167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工业应用</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汽车、高速列车等交通工具的设计和优化也离不开空气动力学的应用。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在风力发电、管道流动、散热设计等领域，空气动力学也有着广泛的应用。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空气动力学的重要性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6" r="250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附面层定义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附面层是指流体在固体表面附近形成的紧密贴合的流动区域，通常出现在流体与固体表面的摩擦过程中。</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附面层特点</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附面层内的流动具有粘性效应，流体的速度和压力变化规律与外部流动不同。同时，附面层内的流动还受到表面粗糙度、温度梯度等因素的影响。</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附面层分类</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根据流体介质的不同，附面层可以分为气体附面层和液体附面层；根据流动状态的不同，附面层可以分为层流附面层和湍流附面层。</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附面层的基本概念</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02</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基础理论</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研究流体在静止状态下的平衡性质和压力分布。</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流体静力学</a:t>
            </a:r>
          </a:p>
        </p:txBody>
      </p:sp>
      <p:pic>
        <p:nvPicPr>
          <p:cNvPr id="5" name="Picture 5"/>
          <p:cNvPicPr>
            <a:picLocks noChangeAspect="1"/>
          </p:cNvPicPr>
          <p:nvPr/>
        </p:nvPicPr>
        <p:blipFill>
          <a:blip r:embed="rId2"/>
          <a:srcRect l="16675" r="16675"/>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研究流体运动的基本规律，包括速度、压力、密度等物理量的变化规律。</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流体动力学</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描述流体在运动过程中，流速、压力、位能和机械能之间的相互关系。</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伯努利方程</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流体动力学基础</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流体的密度和粘性对流体运动和附面层特性有重要影响。</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流体的压缩性和热传导性对流体在运动过程中的状态变化和热量传递有重要作用。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流体的物理性质</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压缩性和热传导性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密度和粘性</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97" r="1679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附面层对物体表面压力分布的影响</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附面层内的流动状态和特性对物体表面的压力分布有重要影响，进而影响物体的空气动力学性能。</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附面层的形成</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附面层是流体与固体表面接触时，在固体表面附近形成的具有一定厚度的薄层。</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附面层的特性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附面层内的流动具有粘性效应，流动方向与法线方向存在一定的倾斜角，流速梯度较大。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附面层的形成与特性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https://d.book118.com/847015161062006026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11</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11</vt:i4>
      </vt:variant>
    </vt:vector>
  </HeadingPairs>
  <TitlesOfParts>
    <vt:vector baseType="lpstr" size="16">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2024-08-31T12:31:44.791</cp:lastPrinted>
  <dcterms:created xsi:type="dcterms:W3CDTF">2024-08-31T04:31:44Z</dcterms:created>
  <dcterms:modified xsi:type="dcterms:W3CDTF">2024-08-31T04:31:46Z</dcterms:modified>
</cp:coreProperties>
</file>