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8" r:id="rId13"/>
  </p:sldIdLst>
  <p:sldSz cx="12192000" cy="6858000"/>
  <p:notesSz cx="6858000" cy="9144000"/>
  <p:custDataLst>
    <p:tags r:id="rId1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tags" Target="tags/tag1.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heme" Target="theme/theme1.xml" /><Relationship Id="rId18"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8CB4055-EB30-4D00-BB61-04DA9E55643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2DFDBEE-12AF-476A-AD69-57EBBD55177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1732A9E-9C90-49E1-9494-B90436484B9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FDB9112-DBFA-450A-94A9-6DB794C9B33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49B84BC-46F3-4D7F-A178-F38C712E7A5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809E5DB-0FDC-4BBD-9D43-B6C12087F5E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6487FE2-33C5-4947-BA7D-A13C50616C6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1649F25-A82C-4DF4-94FD-D48BAC963B0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A527FA7-B3BB-455C-AA4A-C1379D68AF4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4FC700D-C155-4D4F-9E75-CD354601F29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003E1C7-DD3A-4834-B1B7-0631EFFF31C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 Id="rId3" Type="http://schemas.openxmlformats.org/officeDocument/2006/relationships/image" Target="../media/image5.png" /><Relationship Id="rId4"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png" /><Relationship Id="rId3" Type="http://schemas.openxmlformats.org/officeDocument/2006/relationships/image" Target="../media/image6.png" /><Relationship Id="rId4" Type="http://schemas.openxmlformats.org/officeDocument/2006/relationships/image" Target="../media/image7.png" /><Relationship Id="rId5" Type="http://schemas.openxmlformats.org/officeDocument/2006/relationships/image" Target="../media/image8.png" /><Relationship Id="rId6"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4701600501600604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5414013"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8143890"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05345" y="1888367"/>
            <a:ext cx="6102379" cy="1959893"/>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5175" b="1">
                <a:solidFill>
                  <a:srgbClr val="FFFFFF">
                    <a:alpha val="100000"/>
                  </a:srgbClr>
                </a:solidFill>
                <a:latin typeface="Microsoft Yahei"/>
                <a:ea typeface="Microsoft Yahei"/>
                <a:cs typeface="Microsoft Yahei"/>
              </a:rPr>
              <a:t>脑梗死护理问题及措施</a:t>
            </a:r>
            <a:endParaRPr lang="en-US" sz="1100"/>
          </a:p>
        </p:txBody>
      </p:sp>
      <p:sp>
        <p:nvSpPr>
          <p:cNvPr id="7" name="Freeform 7"/>
          <p:cNvSpPr/>
          <p:nvPr/>
        </p:nvSpPr>
        <p:spPr>
          <a:xfrm>
            <a:off x="5516758" y="4281221"/>
            <a:ext cx="243840" cy="243840"/>
          </a:xfrm>
          <a:custGeom>
            <a:rect l="l" t="t" r="r" b="b"/>
            <a:pathLst>
              <a:path w="304800" h="304800">
                <a:moveTo>
                  <a:pt x="257175" y="0"/>
                </a:moveTo>
                <a:cubicBezTo>
                  <a:pt x="283474" y="0"/>
                  <a:pt x="304800" y="21326"/>
                  <a:pt x="304800" y="47625"/>
                </a:cubicBezTo>
                <a:cubicBezTo>
                  <a:pt x="304800" y="58350"/>
                  <a:pt x="301257" y="68237"/>
                  <a:pt x="295275" y="76200"/>
                </a:cubicBezTo>
                <a:lnTo>
                  <a:pt x="276225" y="95250"/>
                </a:lnTo>
                <a:lnTo>
                  <a:pt x="209550" y="28575"/>
                </a:lnTo>
                <a:lnTo>
                  <a:pt x="228600" y="9525"/>
                </a:lnTo>
                <a:cubicBezTo>
                  <a:pt x="236563" y="3543"/>
                  <a:pt x="246450" y="0"/>
                  <a:pt x="257175" y="0"/>
                </a:cubicBezTo>
                <a:close/>
                <a:moveTo>
                  <a:pt x="19050" y="219075"/>
                </a:moveTo>
                <a:lnTo>
                  <a:pt x="0" y="304800"/>
                </a:lnTo>
                <a:lnTo>
                  <a:pt x="85725" y="285750"/>
                </a:lnTo>
                <a:lnTo>
                  <a:pt x="261938" y="109538"/>
                </a:lnTo>
                <a:lnTo>
                  <a:pt x="195263" y="42863"/>
                </a:lnTo>
                <a:lnTo>
                  <a:pt x="19050" y="219075"/>
                </a:lnTo>
                <a:close/>
                <a:moveTo>
                  <a:pt x="212998" y="108223"/>
                </a:moveTo>
                <a:lnTo>
                  <a:pt x="79648" y="241573"/>
                </a:lnTo>
                <a:lnTo>
                  <a:pt x="63227" y="225152"/>
                </a:lnTo>
                <a:lnTo>
                  <a:pt x="196577" y="91802"/>
                </a:lnTo>
                <a:lnTo>
                  <a:pt x="212998" y="108223"/>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8265810" y="4278450"/>
            <a:ext cx="243840" cy="243840"/>
          </a:xfrm>
          <a:custGeom>
            <a:rect l="l" t="t" r="r" b="b"/>
            <a:pathLst>
              <a:path w="304800" h="304800">
                <a:moveTo>
                  <a:pt x="0" y="0"/>
                </a:moveTo>
                <a:lnTo>
                  <a:pt x="304800" y="152400"/>
                </a:lnTo>
                <a:lnTo>
                  <a:pt x="0" y="304800"/>
                </a:lnTo>
                <a:lnTo>
                  <a:pt x="0" y="0"/>
                </a:lnTo>
                <a:close/>
                <a:moveTo>
                  <a:pt x="0" y="121920"/>
                </a:moveTo>
                <a:lnTo>
                  <a:pt x="0" y="182880"/>
                </a:lnTo>
                <a:lnTo>
                  <a:pt x="152400" y="152400"/>
                </a:lnTo>
                <a:lnTo>
                  <a:pt x="0" y="12192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0" y="8128"/>
            <a:ext cx="2682240" cy="685190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1416406" y="2474265"/>
            <a:ext cx="2531669" cy="1919630"/>
            <a:chOff x="1416406" y="2474265"/>
            <a:chExt cx="2531669" cy="1919630"/>
          </a:xfrm>
        </p:grpSpPr>
        <p:sp>
          <p:nvSpPr>
            <p:cNvPr id="4" name="AutoShape 4"/>
            <p:cNvSpPr/>
            <p:nvPr/>
          </p:nvSpPr>
          <p:spPr>
            <a:xfrm>
              <a:off x="1722425" y="2474265"/>
              <a:ext cx="1919630" cy="191963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416406" y="2921955"/>
              <a:ext cx="2531669" cy="859536"/>
            </a:xfrm>
            <a:prstGeom prst="rect">
              <a:avLst/>
            </a:prstGeom>
          </p:spPr>
          <p:txBody>
            <a:bodyPr vert="horz" wrap="square" lIns="85725" tIns="38100" rIns="85725" bIns="3810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075">
                  <a:solidFill>
                    <a:srgbClr val="FFFFFF">
                      <a:alpha val="100000"/>
                    </a:srgbClr>
                  </a:solidFill>
                  <a:latin typeface="Microsoft Yahei"/>
                  <a:ea typeface="Microsoft Yahei"/>
                  <a:cs typeface="Microsoft Yahei"/>
                </a:rPr>
                <a:t>目录</a:t>
              </a:r>
            </a:p>
          </p:txBody>
        </p:sp>
      </p:grpSp>
      <p:sp>
        <p:nvSpPr>
          <p:cNvPr id="6" name="AutoShape 6"/>
          <p:cNvSpPr/>
          <p:nvPr/>
        </p:nvSpPr>
        <p:spPr>
          <a:xfrm>
            <a:off x="5638202" y="869785"/>
            <a:ext cx="5117446" cy="5118431"/>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50000"/>
              </a:lnSpc>
              <a:spcBef>
                <a:spcPts val="450"/>
              </a:spcBef>
              <a:buFont typeface="Arial"/>
              <a:buChar char="•"/>
              <a:defRPr/>
            </a:pPr>
            <a:r>
              <a:rPr lang="en-US" sz="2400" b="1">
                <a:solidFill>
                  <a:srgbClr val="2C3F55">
                    <a:alpha val="100000"/>
                  </a:srgbClr>
                </a:solidFill>
                <a:latin typeface="Microsoft Yahei"/>
                <a:ea typeface="Microsoft Yahei"/>
                <a:cs typeface="Microsoft Yahei"/>
              </a:rPr>
              <a:t>脑梗死护理问题</a:t>
            </a:r>
            <a:endParaRPr lang="en-US" sz="1100"/>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脑梗死护理措施</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脑梗死护理案例分享</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脑梗死护理展望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a:noFill/>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脑梗死护理问题</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Microsoft Yahei"/>
                  <a:ea typeface="Microsoft Yahei"/>
                  <a:cs typeface="Microsoft Yahei"/>
                </a:rPr>
                <a:t>01</a:t>
              </a: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sp>
        <p:nvSpPr>
          <p:cNvPr id="2" name="AutoShape 2"/>
          <p:cNvSpPr/>
          <p:nvPr/>
        </p:nvSpPr>
        <p:spPr>
          <a:xfrm>
            <a:off x="6325453" y="2201509"/>
            <a:ext cx="1295400" cy="12954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571268" y="3917777"/>
            <a:ext cx="1295400" cy="12954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325453" y="3917777"/>
            <a:ext cx="1295400" cy="129540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921227" y="2201509"/>
            <a:ext cx="3650041" cy="1295400"/>
          </a:xfrm>
          <a:prstGeom prst="rect">
            <a:avLst/>
          </a:prstGeom>
          <a:solidFill>
            <a:schemeClr val="accent1">
              <a:alpha val="1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1227" y="3917777"/>
            <a:ext cx="3650041" cy="1295400"/>
          </a:xfrm>
          <a:prstGeom prst="rect">
            <a:avLst/>
          </a:prstGeom>
          <a:solidFill>
            <a:schemeClr val="accent1">
              <a:alpha val="1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620731" y="2201509"/>
            <a:ext cx="3650041" cy="1295400"/>
          </a:xfrm>
          <a:prstGeom prst="rect">
            <a:avLst/>
          </a:prstGeom>
          <a:solidFill>
            <a:schemeClr val="accent1">
              <a:alpha val="1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620731" y="3917777"/>
            <a:ext cx="3650041" cy="1295400"/>
          </a:xfrm>
          <a:prstGeom prst="rect">
            <a:avLst/>
          </a:prstGeom>
          <a:solidFill>
            <a:schemeClr val="accent1">
              <a:alpha val="1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951871" y="2201468"/>
            <a:ext cx="3619398"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焦虑</a:t>
            </a:r>
            <a:endParaRPr lang="en-US" sz="1100"/>
          </a:p>
        </p:txBody>
      </p:sp>
      <p:sp>
        <p:nvSpPr>
          <p:cNvPr id="10" name="AutoShape 10"/>
          <p:cNvSpPr/>
          <p:nvPr/>
        </p:nvSpPr>
        <p:spPr>
          <a:xfrm>
            <a:off x="951871" y="2556134"/>
            <a:ext cx="3619398" cy="968645"/>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脑梗死患者可能因为担心疾病预后和康复情况而感到焦虑。</a:t>
            </a:r>
            <a:endParaRPr lang="en-US" sz="1100"/>
          </a:p>
        </p:txBody>
      </p:sp>
      <p:sp>
        <p:nvSpPr>
          <p:cNvPr id="11" name="AutoShape 11"/>
          <p:cNvSpPr/>
          <p:nvPr/>
        </p:nvSpPr>
        <p:spPr>
          <a:xfrm>
            <a:off x="951871" y="3917737"/>
            <a:ext cx="3619398"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恐惧</a:t>
            </a:r>
            <a:endParaRPr lang="en-US" sz="1100"/>
          </a:p>
        </p:txBody>
      </p:sp>
      <p:sp>
        <p:nvSpPr>
          <p:cNvPr id="12" name="AutoShape 12"/>
          <p:cNvSpPr/>
          <p:nvPr/>
        </p:nvSpPr>
        <p:spPr>
          <a:xfrm>
            <a:off x="951871" y="4293372"/>
            <a:ext cx="3619398" cy="968645"/>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脑梗死患者可能因为对疾病的未知和恐惧而产生恐惧心理。</a:t>
            </a:r>
            <a:endParaRPr lang="en-US" sz="1100"/>
          </a:p>
        </p:txBody>
      </p:sp>
      <p:sp>
        <p:nvSpPr>
          <p:cNvPr id="13" name="AutoShape 13"/>
          <p:cNvSpPr/>
          <p:nvPr/>
        </p:nvSpPr>
        <p:spPr>
          <a:xfrm>
            <a:off x="7675726" y="2201468"/>
            <a:ext cx="3595046"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抑郁</a:t>
            </a:r>
            <a:endParaRPr lang="en-US" sz="1100"/>
          </a:p>
        </p:txBody>
      </p:sp>
      <p:sp>
        <p:nvSpPr>
          <p:cNvPr id="14" name="AutoShape 14"/>
          <p:cNvSpPr/>
          <p:nvPr/>
        </p:nvSpPr>
        <p:spPr>
          <a:xfrm>
            <a:off x="7675726" y="2556134"/>
            <a:ext cx="3595046" cy="968645"/>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脑梗死患者可能因为疾病带来的生活压力和经济负担而感到抑郁。</a:t>
            </a:r>
            <a:endParaRPr lang="en-US" sz="1100"/>
          </a:p>
        </p:txBody>
      </p:sp>
      <p:sp>
        <p:nvSpPr>
          <p:cNvPr id="15" name="AutoShape 15"/>
          <p:cNvSpPr/>
          <p:nvPr/>
        </p:nvSpPr>
        <p:spPr>
          <a:xfrm>
            <a:off x="7620854" y="3917737"/>
            <a:ext cx="3595046"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自卑</a:t>
            </a:r>
            <a:endParaRPr lang="en-US" sz="1100"/>
          </a:p>
        </p:txBody>
      </p:sp>
      <p:sp>
        <p:nvSpPr>
          <p:cNvPr id="16" name="AutoShape 16"/>
          <p:cNvSpPr/>
          <p:nvPr/>
        </p:nvSpPr>
        <p:spPr>
          <a:xfrm>
            <a:off x="7620854" y="4293372"/>
            <a:ext cx="3595046" cy="968645"/>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脑梗死患者可能因为疾病导致的身体功能受限而产生自卑心理。</a:t>
            </a:r>
            <a:endParaRPr lang="en-US" sz="1100"/>
          </a:p>
        </p:txBody>
      </p:sp>
      <p:sp>
        <p:nvSpPr>
          <p:cNvPr id="17" name="Freeform 17"/>
          <p:cNvSpPr/>
          <p:nvPr/>
        </p:nvSpPr>
        <p:spPr>
          <a:xfrm>
            <a:off x="6867022" y="2819156"/>
            <a:ext cx="211409" cy="225430"/>
          </a:xfrm>
          <a:custGeom>
            <a:rect l="l" t="t" r="r" b="b"/>
            <a:pathLst>
              <a:path w="265" h="281">
                <a:moveTo>
                  <a:pt x="0" y="131"/>
                </a:moveTo>
                <a:lnTo>
                  <a:pt x="38" y="169"/>
                </a:lnTo>
                <a:lnTo>
                  <a:pt x="107" y="102"/>
                </a:lnTo>
                <a:lnTo>
                  <a:pt x="105" y="281"/>
                </a:lnTo>
                <a:lnTo>
                  <a:pt x="159" y="281"/>
                </a:lnTo>
                <a:lnTo>
                  <a:pt x="159" y="102"/>
                </a:lnTo>
                <a:lnTo>
                  <a:pt x="227" y="169"/>
                </a:lnTo>
                <a:lnTo>
                  <a:pt x="265" y="131"/>
                </a:lnTo>
                <a:lnTo>
                  <a:pt x="132" y="0"/>
                </a:lnTo>
                <a:lnTo>
                  <a:pt x="0" y="13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4915761" y="4291457"/>
            <a:ext cx="606417" cy="547958"/>
          </a:xfrm>
          <a:custGeom>
            <a:rect l="l" t="t" r="r" b="b"/>
            <a:pathLst>
              <a:path w="746" h="638">
                <a:moveTo>
                  <a:pt x="689" y="125"/>
                </a:moveTo>
                <a:cubicBezTo>
                  <a:pt x="552" y="125"/>
                  <a:pt x="552" y="125"/>
                  <a:pt x="552" y="125"/>
                </a:cubicBezTo>
                <a:cubicBezTo>
                  <a:pt x="552" y="57"/>
                  <a:pt x="552" y="57"/>
                  <a:pt x="552" y="57"/>
                </a:cubicBezTo>
                <a:cubicBezTo>
                  <a:pt x="552" y="26"/>
                  <a:pt x="526" y="0"/>
                  <a:pt x="495" y="0"/>
                </a:cubicBezTo>
                <a:cubicBezTo>
                  <a:pt x="253" y="0"/>
                  <a:pt x="253" y="0"/>
                  <a:pt x="253" y="0"/>
                </a:cubicBezTo>
                <a:cubicBezTo>
                  <a:pt x="221" y="0"/>
                  <a:pt x="196" y="26"/>
                  <a:pt x="196" y="57"/>
                </a:cubicBezTo>
                <a:cubicBezTo>
                  <a:pt x="196" y="125"/>
                  <a:pt x="196" y="125"/>
                  <a:pt x="196" y="125"/>
                </a:cubicBezTo>
                <a:cubicBezTo>
                  <a:pt x="57" y="125"/>
                  <a:pt x="57" y="125"/>
                  <a:pt x="57" y="125"/>
                </a:cubicBezTo>
                <a:cubicBezTo>
                  <a:pt x="25" y="125"/>
                  <a:pt x="0" y="151"/>
                  <a:pt x="0" y="182"/>
                </a:cubicBezTo>
                <a:cubicBezTo>
                  <a:pt x="0" y="581"/>
                  <a:pt x="0" y="581"/>
                  <a:pt x="0" y="581"/>
                </a:cubicBezTo>
                <a:cubicBezTo>
                  <a:pt x="0" y="612"/>
                  <a:pt x="25" y="638"/>
                  <a:pt x="57" y="638"/>
                </a:cubicBezTo>
                <a:cubicBezTo>
                  <a:pt x="689" y="638"/>
                  <a:pt x="689" y="638"/>
                  <a:pt x="689" y="638"/>
                </a:cubicBezTo>
                <a:cubicBezTo>
                  <a:pt x="721" y="638"/>
                  <a:pt x="746" y="612"/>
                  <a:pt x="746" y="581"/>
                </a:cubicBezTo>
                <a:cubicBezTo>
                  <a:pt x="746" y="182"/>
                  <a:pt x="746" y="182"/>
                  <a:pt x="746" y="182"/>
                </a:cubicBezTo>
                <a:cubicBezTo>
                  <a:pt x="746" y="151"/>
                  <a:pt x="721" y="125"/>
                  <a:pt x="689" y="125"/>
                </a:cubicBezTo>
                <a:close/>
                <a:moveTo>
                  <a:pt x="239" y="57"/>
                </a:moveTo>
                <a:cubicBezTo>
                  <a:pt x="239" y="50"/>
                  <a:pt x="245" y="44"/>
                  <a:pt x="253" y="44"/>
                </a:cubicBezTo>
                <a:cubicBezTo>
                  <a:pt x="495" y="44"/>
                  <a:pt x="495" y="44"/>
                  <a:pt x="495" y="44"/>
                </a:cubicBezTo>
                <a:cubicBezTo>
                  <a:pt x="502" y="44"/>
                  <a:pt x="508" y="50"/>
                  <a:pt x="508" y="57"/>
                </a:cubicBezTo>
                <a:cubicBezTo>
                  <a:pt x="508" y="125"/>
                  <a:pt x="508" y="125"/>
                  <a:pt x="508" y="125"/>
                </a:cubicBezTo>
                <a:cubicBezTo>
                  <a:pt x="239" y="125"/>
                  <a:pt x="239" y="125"/>
                  <a:pt x="239" y="125"/>
                </a:cubicBezTo>
                <a:lnTo>
                  <a:pt x="239" y="57"/>
                </a:lnTo>
                <a:close/>
                <a:moveTo>
                  <a:pt x="57" y="169"/>
                </a:moveTo>
                <a:cubicBezTo>
                  <a:pt x="689" y="169"/>
                  <a:pt x="689" y="169"/>
                  <a:pt x="689" y="169"/>
                </a:cubicBezTo>
                <a:cubicBezTo>
                  <a:pt x="697" y="169"/>
                  <a:pt x="703" y="175"/>
                  <a:pt x="703" y="182"/>
                </a:cubicBezTo>
                <a:cubicBezTo>
                  <a:pt x="703" y="295"/>
                  <a:pt x="703" y="295"/>
                  <a:pt x="703" y="295"/>
                </a:cubicBezTo>
                <a:cubicBezTo>
                  <a:pt x="545" y="295"/>
                  <a:pt x="545" y="295"/>
                  <a:pt x="545" y="295"/>
                </a:cubicBezTo>
                <a:cubicBezTo>
                  <a:pt x="545" y="267"/>
                  <a:pt x="545" y="267"/>
                  <a:pt x="545" y="267"/>
                </a:cubicBezTo>
                <a:cubicBezTo>
                  <a:pt x="501" y="267"/>
                  <a:pt x="501" y="267"/>
                  <a:pt x="501" y="267"/>
                </a:cubicBezTo>
                <a:cubicBezTo>
                  <a:pt x="501" y="295"/>
                  <a:pt x="501" y="295"/>
                  <a:pt x="501" y="295"/>
                </a:cubicBezTo>
                <a:cubicBezTo>
                  <a:pt x="245" y="295"/>
                  <a:pt x="245" y="295"/>
                  <a:pt x="245" y="295"/>
                </a:cubicBezTo>
                <a:cubicBezTo>
                  <a:pt x="245" y="266"/>
                  <a:pt x="245" y="266"/>
                  <a:pt x="245" y="266"/>
                </a:cubicBezTo>
                <a:cubicBezTo>
                  <a:pt x="201" y="266"/>
                  <a:pt x="201" y="266"/>
                  <a:pt x="201" y="266"/>
                </a:cubicBezTo>
                <a:cubicBezTo>
                  <a:pt x="201" y="295"/>
                  <a:pt x="201" y="295"/>
                  <a:pt x="201" y="295"/>
                </a:cubicBezTo>
                <a:cubicBezTo>
                  <a:pt x="43" y="295"/>
                  <a:pt x="43" y="295"/>
                  <a:pt x="43" y="295"/>
                </a:cubicBezTo>
                <a:cubicBezTo>
                  <a:pt x="43" y="182"/>
                  <a:pt x="43" y="182"/>
                  <a:pt x="43" y="182"/>
                </a:cubicBezTo>
                <a:cubicBezTo>
                  <a:pt x="43" y="175"/>
                  <a:pt x="49" y="169"/>
                  <a:pt x="57" y="169"/>
                </a:cubicBezTo>
                <a:close/>
                <a:moveTo>
                  <a:pt x="689" y="594"/>
                </a:moveTo>
                <a:cubicBezTo>
                  <a:pt x="57" y="594"/>
                  <a:pt x="57" y="594"/>
                  <a:pt x="57" y="594"/>
                </a:cubicBezTo>
                <a:cubicBezTo>
                  <a:pt x="49" y="594"/>
                  <a:pt x="43" y="588"/>
                  <a:pt x="43" y="581"/>
                </a:cubicBezTo>
                <a:cubicBezTo>
                  <a:pt x="43" y="338"/>
                  <a:pt x="43" y="338"/>
                  <a:pt x="43" y="338"/>
                </a:cubicBezTo>
                <a:cubicBezTo>
                  <a:pt x="201" y="338"/>
                  <a:pt x="201" y="338"/>
                  <a:pt x="201" y="338"/>
                </a:cubicBezTo>
                <a:cubicBezTo>
                  <a:pt x="201" y="368"/>
                  <a:pt x="201" y="368"/>
                  <a:pt x="201" y="368"/>
                </a:cubicBezTo>
                <a:cubicBezTo>
                  <a:pt x="245" y="368"/>
                  <a:pt x="245" y="368"/>
                  <a:pt x="245" y="368"/>
                </a:cubicBezTo>
                <a:cubicBezTo>
                  <a:pt x="245" y="338"/>
                  <a:pt x="245" y="338"/>
                  <a:pt x="245" y="338"/>
                </a:cubicBezTo>
                <a:cubicBezTo>
                  <a:pt x="501" y="338"/>
                  <a:pt x="501" y="338"/>
                  <a:pt x="501" y="338"/>
                </a:cubicBezTo>
                <a:cubicBezTo>
                  <a:pt x="501" y="369"/>
                  <a:pt x="501" y="369"/>
                  <a:pt x="501" y="369"/>
                </a:cubicBezTo>
                <a:cubicBezTo>
                  <a:pt x="545" y="369"/>
                  <a:pt x="545" y="369"/>
                  <a:pt x="545" y="369"/>
                </a:cubicBezTo>
                <a:cubicBezTo>
                  <a:pt x="545" y="338"/>
                  <a:pt x="545" y="338"/>
                  <a:pt x="545" y="338"/>
                </a:cubicBezTo>
                <a:cubicBezTo>
                  <a:pt x="703" y="338"/>
                  <a:pt x="703" y="338"/>
                  <a:pt x="703" y="338"/>
                </a:cubicBezTo>
                <a:cubicBezTo>
                  <a:pt x="703" y="581"/>
                  <a:pt x="703" y="581"/>
                  <a:pt x="703" y="581"/>
                </a:cubicBezTo>
                <a:cubicBezTo>
                  <a:pt x="703" y="588"/>
                  <a:pt x="697" y="594"/>
                  <a:pt x="689" y="594"/>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6609466" y="2608738"/>
            <a:ext cx="727375" cy="547787"/>
          </a:xfrm>
          <a:custGeom>
            <a:rect l="l" t="t" r="r" b="b"/>
            <a:pathLst>
              <a:path w="747" h="562">
                <a:moveTo>
                  <a:pt x="692" y="240"/>
                </a:moveTo>
                <a:cubicBezTo>
                  <a:pt x="661" y="210"/>
                  <a:pt x="622" y="191"/>
                  <a:pt x="579" y="186"/>
                </a:cubicBezTo>
                <a:cubicBezTo>
                  <a:pt x="574" y="139"/>
                  <a:pt x="554" y="95"/>
                  <a:pt x="520" y="61"/>
                </a:cubicBezTo>
                <a:cubicBezTo>
                  <a:pt x="481" y="22"/>
                  <a:pt x="429" y="0"/>
                  <a:pt x="374" y="0"/>
                </a:cubicBezTo>
                <a:cubicBezTo>
                  <a:pt x="318" y="0"/>
                  <a:pt x="267" y="22"/>
                  <a:pt x="228" y="61"/>
                </a:cubicBezTo>
                <a:cubicBezTo>
                  <a:pt x="193" y="95"/>
                  <a:pt x="173" y="139"/>
                  <a:pt x="168" y="186"/>
                </a:cubicBezTo>
                <a:cubicBezTo>
                  <a:pt x="125" y="191"/>
                  <a:pt x="86" y="210"/>
                  <a:pt x="55" y="240"/>
                </a:cubicBezTo>
                <a:cubicBezTo>
                  <a:pt x="20" y="276"/>
                  <a:pt x="0" y="323"/>
                  <a:pt x="0" y="374"/>
                </a:cubicBezTo>
                <a:cubicBezTo>
                  <a:pt x="0" y="424"/>
                  <a:pt x="20" y="471"/>
                  <a:pt x="55" y="507"/>
                </a:cubicBezTo>
                <a:cubicBezTo>
                  <a:pt x="91" y="542"/>
                  <a:pt x="138" y="562"/>
                  <a:pt x="189" y="562"/>
                </a:cubicBezTo>
                <a:cubicBezTo>
                  <a:pt x="559" y="562"/>
                  <a:pt x="559" y="562"/>
                  <a:pt x="559" y="562"/>
                </a:cubicBezTo>
                <a:cubicBezTo>
                  <a:pt x="609" y="562"/>
                  <a:pt x="657" y="542"/>
                  <a:pt x="692" y="507"/>
                </a:cubicBezTo>
                <a:cubicBezTo>
                  <a:pt x="728" y="471"/>
                  <a:pt x="747" y="424"/>
                  <a:pt x="747" y="374"/>
                </a:cubicBezTo>
                <a:cubicBezTo>
                  <a:pt x="747" y="323"/>
                  <a:pt x="728" y="276"/>
                  <a:pt x="692" y="240"/>
                </a:cubicBezTo>
                <a:close/>
                <a:moveTo>
                  <a:pt x="559" y="518"/>
                </a:moveTo>
                <a:cubicBezTo>
                  <a:pt x="189" y="518"/>
                  <a:pt x="189" y="518"/>
                  <a:pt x="189" y="518"/>
                </a:cubicBezTo>
                <a:cubicBezTo>
                  <a:pt x="109" y="518"/>
                  <a:pt x="44" y="453"/>
                  <a:pt x="44" y="374"/>
                </a:cubicBezTo>
                <a:cubicBezTo>
                  <a:pt x="44" y="294"/>
                  <a:pt x="109" y="229"/>
                  <a:pt x="188" y="229"/>
                </a:cubicBezTo>
                <a:cubicBezTo>
                  <a:pt x="211" y="229"/>
                  <a:pt x="211" y="229"/>
                  <a:pt x="211" y="229"/>
                </a:cubicBezTo>
                <a:cubicBezTo>
                  <a:pt x="211" y="207"/>
                  <a:pt x="211" y="207"/>
                  <a:pt x="211" y="207"/>
                </a:cubicBezTo>
                <a:cubicBezTo>
                  <a:pt x="211" y="207"/>
                  <a:pt x="211" y="207"/>
                  <a:pt x="211" y="207"/>
                </a:cubicBezTo>
                <a:cubicBezTo>
                  <a:pt x="211" y="117"/>
                  <a:pt x="284" y="44"/>
                  <a:pt x="374" y="44"/>
                </a:cubicBezTo>
                <a:cubicBezTo>
                  <a:pt x="463" y="44"/>
                  <a:pt x="536" y="117"/>
                  <a:pt x="536" y="206"/>
                </a:cubicBezTo>
                <a:cubicBezTo>
                  <a:pt x="536" y="207"/>
                  <a:pt x="536" y="207"/>
                  <a:pt x="536" y="207"/>
                </a:cubicBezTo>
                <a:cubicBezTo>
                  <a:pt x="536" y="229"/>
                  <a:pt x="536" y="229"/>
                  <a:pt x="536" y="229"/>
                </a:cubicBezTo>
                <a:cubicBezTo>
                  <a:pt x="558" y="229"/>
                  <a:pt x="558" y="229"/>
                  <a:pt x="558" y="229"/>
                </a:cubicBezTo>
                <a:cubicBezTo>
                  <a:pt x="559" y="229"/>
                  <a:pt x="559" y="229"/>
                  <a:pt x="559" y="229"/>
                </a:cubicBezTo>
                <a:cubicBezTo>
                  <a:pt x="639" y="229"/>
                  <a:pt x="704" y="294"/>
                  <a:pt x="704" y="374"/>
                </a:cubicBezTo>
                <a:cubicBezTo>
                  <a:pt x="704" y="453"/>
                  <a:pt x="639" y="518"/>
                  <a:pt x="559" y="51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71268" y="2201509"/>
            <a:ext cx="1295400" cy="129540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1" name="Picture 21"/>
          <p:cNvPicPr>
            <a:picLocks noChangeAspect="1"/>
          </p:cNvPicPr>
          <p:nvPr/>
        </p:nvPicPr>
        <p:blipFill>
          <a:blip r:embed="rId2"/>
          <a:stretch>
            <a:fillRect/>
          </a:stretch>
        </p:blipFill>
        <p:spPr>
          <a:xfrm>
            <a:off x="4901854" y="2602017"/>
            <a:ext cx="634228" cy="494386"/>
          </a:xfrm>
          <a:prstGeom prst="rect">
            <a:avLst/>
          </a:prstGeom>
        </p:spPr>
      </p:pic>
      <p:pic>
        <p:nvPicPr>
          <p:cNvPr id="22" name="Picture 22"/>
          <p:cNvPicPr>
            <a:picLocks noChangeAspect="1"/>
          </p:cNvPicPr>
          <p:nvPr/>
        </p:nvPicPr>
        <p:blipFill>
          <a:blip r:embed="rId3"/>
          <a:stretch>
            <a:fillRect/>
          </a:stretch>
        </p:blipFill>
        <p:spPr>
          <a:xfrm>
            <a:off x="6722669" y="4270675"/>
            <a:ext cx="500969" cy="589605"/>
          </a:xfrm>
          <a:prstGeom prst="rect">
            <a:avLst/>
          </a:prstGeom>
        </p:spPr>
      </p:pic>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心理问题</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Freeform 2"/>
          <p:cNvSpPr/>
          <p:nvPr/>
        </p:nvSpPr>
        <p:spPr>
          <a:xfrm>
            <a:off x="904945" y="3042418"/>
            <a:ext cx="11060341" cy="1849865"/>
          </a:xfrm>
          <a:custGeom>
            <a:rect l="l" t="t" r="r" b="b"/>
            <a:pathLst>
              <a:path w="12992100" h="2952856">
                <a:moveTo>
                  <a:pt x="0" y="2095606"/>
                </a:moveTo>
                <a:cubicBezTo>
                  <a:pt x="206375" y="1160568"/>
                  <a:pt x="412750" y="225531"/>
                  <a:pt x="1009650" y="304906"/>
                </a:cubicBezTo>
                <a:cubicBezTo>
                  <a:pt x="1606550" y="384281"/>
                  <a:pt x="2797175" y="2622656"/>
                  <a:pt x="3581400" y="2571856"/>
                </a:cubicBezTo>
                <a:cubicBezTo>
                  <a:pt x="4365625" y="2521056"/>
                  <a:pt x="4972050" y="-18944"/>
                  <a:pt x="5715000" y="106"/>
                </a:cubicBezTo>
                <a:cubicBezTo>
                  <a:pt x="6457950" y="19156"/>
                  <a:pt x="7216775" y="2644881"/>
                  <a:pt x="8039100" y="2686156"/>
                </a:cubicBezTo>
                <a:cubicBezTo>
                  <a:pt x="8861425" y="2727431"/>
                  <a:pt x="9823450" y="203306"/>
                  <a:pt x="10648950" y="247756"/>
                </a:cubicBezTo>
                <a:cubicBezTo>
                  <a:pt x="11474450" y="292206"/>
                  <a:pt x="12233275" y="1622531"/>
                  <a:pt x="12992100" y="2952856"/>
                </a:cubicBezTo>
              </a:path>
            </a:pathLst>
          </a:custGeom>
          <a:noFill/>
          <a:ln w="16669">
            <a:solidFill>
              <a:schemeClr val="accent3">
                <a:alpha val="100000"/>
              </a:schemeClr>
            </a:solidFill>
            <a:prstDash val="solid"/>
          </a:ln>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 name="AutoShape 3"/>
          <p:cNvSpPr/>
          <p:nvPr/>
        </p:nvSpPr>
        <p:spPr>
          <a:xfrm>
            <a:off x="1094842" y="1611501"/>
            <a:ext cx="631058" cy="6310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094842" y="1712085"/>
            <a:ext cx="631058" cy="401574"/>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2475">
                <a:solidFill>
                  <a:srgbClr val="FFFFFF">
                    <a:alpha val="100000"/>
                  </a:srgbClr>
                </a:solidFill>
                <a:latin typeface="Microsoft Yahei"/>
                <a:ea typeface="Microsoft Yahei"/>
                <a:cs typeface="Microsoft Yahei"/>
              </a:rPr>
              <a:t>01</a:t>
            </a:r>
          </a:p>
        </p:txBody>
      </p:sp>
      <p:sp>
        <p:nvSpPr>
          <p:cNvPr id="5" name="AutoShape 5"/>
          <p:cNvSpPr/>
          <p:nvPr/>
        </p:nvSpPr>
        <p:spPr>
          <a:xfrm>
            <a:off x="3175406" y="4892284"/>
            <a:ext cx="631058" cy="6310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3175406" y="5000061"/>
            <a:ext cx="631058" cy="401574"/>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2475">
                <a:solidFill>
                  <a:srgbClr val="FFFFFF">
                    <a:alpha val="100000"/>
                  </a:srgbClr>
                </a:solidFill>
                <a:latin typeface="Microsoft Yahei"/>
                <a:ea typeface="Microsoft Yahei"/>
                <a:cs typeface="Microsoft Yahei"/>
              </a:rPr>
              <a:t>02</a:t>
            </a:r>
          </a:p>
        </p:txBody>
      </p:sp>
      <p:sp>
        <p:nvSpPr>
          <p:cNvPr id="7" name="AutoShape 7"/>
          <p:cNvSpPr/>
          <p:nvPr/>
        </p:nvSpPr>
        <p:spPr>
          <a:xfrm>
            <a:off x="6746759" y="1611501"/>
            <a:ext cx="631058" cy="6310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6746759" y="1716352"/>
            <a:ext cx="631058" cy="401574"/>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2475">
                <a:solidFill>
                  <a:srgbClr val="FFFFFF">
                    <a:alpha val="100000"/>
                  </a:srgbClr>
                </a:solidFill>
                <a:latin typeface="Microsoft Yahei"/>
                <a:ea typeface="Microsoft Yahei"/>
                <a:cs typeface="Microsoft Yahei"/>
              </a:rPr>
              <a:t>03</a:t>
            </a:r>
          </a:p>
        </p:txBody>
      </p:sp>
      <p:sp>
        <p:nvSpPr>
          <p:cNvPr id="9" name="AutoShape 9"/>
          <p:cNvSpPr/>
          <p:nvPr/>
        </p:nvSpPr>
        <p:spPr>
          <a:xfrm>
            <a:off x="7851160" y="4930445"/>
            <a:ext cx="631058" cy="6310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7851160" y="5039198"/>
            <a:ext cx="631058" cy="401574"/>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2475">
                <a:solidFill>
                  <a:srgbClr val="FFFFFF">
                    <a:alpha val="100000"/>
                  </a:srgbClr>
                </a:solidFill>
                <a:latin typeface="Microsoft Yahei"/>
                <a:ea typeface="Microsoft Yahei"/>
                <a:cs typeface="Microsoft Yahei"/>
              </a:rPr>
              <a:t>04</a:t>
            </a:r>
          </a:p>
        </p:txBody>
      </p:sp>
      <p:sp>
        <p:nvSpPr>
          <p:cNvPr id="11" name="AutoShape 11"/>
          <p:cNvSpPr/>
          <p:nvPr/>
        </p:nvSpPr>
        <p:spPr>
          <a:xfrm>
            <a:off x="1989800" y="1513965"/>
            <a:ext cx="2555072"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疼痛</a:t>
            </a:r>
            <a:endParaRPr lang="en-US" sz="1100"/>
          </a:p>
        </p:txBody>
      </p:sp>
      <p:sp>
        <p:nvSpPr>
          <p:cNvPr id="12" name="AutoShape 12"/>
          <p:cNvSpPr/>
          <p:nvPr/>
        </p:nvSpPr>
        <p:spPr>
          <a:xfrm>
            <a:off x="1989801" y="1912430"/>
            <a:ext cx="2323724" cy="1232821"/>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脑梗死患者可能因为疾病本身或康复治疗而感到疼痛。</a:t>
            </a:r>
            <a:endParaRPr lang="en-US" sz="1100"/>
          </a:p>
        </p:txBody>
      </p:sp>
      <p:sp>
        <p:nvSpPr>
          <p:cNvPr id="13" name="AutoShape 13"/>
          <p:cNvSpPr/>
          <p:nvPr/>
        </p:nvSpPr>
        <p:spPr>
          <a:xfrm>
            <a:off x="7572427" y="1513965"/>
            <a:ext cx="257942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呼吸困难</a:t>
            </a:r>
            <a:endParaRPr lang="en-US" sz="1100"/>
          </a:p>
        </p:txBody>
      </p:sp>
      <p:sp>
        <p:nvSpPr>
          <p:cNvPr id="14" name="AutoShape 14"/>
          <p:cNvSpPr/>
          <p:nvPr/>
        </p:nvSpPr>
        <p:spPr>
          <a:xfrm>
            <a:off x="7572426" y="1912430"/>
            <a:ext cx="2299372" cy="1232821"/>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脑梗死患者可能因为疾病影响呼吸系统而出现呼吸困难。</a:t>
            </a:r>
            <a:endParaRPr lang="en-US" sz="1100"/>
          </a:p>
        </p:txBody>
      </p:sp>
      <p:sp>
        <p:nvSpPr>
          <p:cNvPr id="15" name="AutoShape 15"/>
          <p:cNvSpPr/>
          <p:nvPr/>
        </p:nvSpPr>
        <p:spPr>
          <a:xfrm>
            <a:off x="4080279" y="4843387"/>
            <a:ext cx="2530719"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肌肉萎缩</a:t>
            </a:r>
            <a:endParaRPr lang="en-US" sz="1100"/>
          </a:p>
        </p:txBody>
      </p:sp>
      <p:sp>
        <p:nvSpPr>
          <p:cNvPr id="16" name="AutoShape 16"/>
          <p:cNvSpPr/>
          <p:nvPr/>
        </p:nvSpPr>
        <p:spPr>
          <a:xfrm>
            <a:off x="4080279" y="5241851"/>
            <a:ext cx="2299372" cy="1232821"/>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脑梗死患者可能因为长期卧床或缺乏运动而导致肌肉萎缩。</a:t>
            </a:r>
            <a:endParaRPr lang="en-US" sz="1100"/>
          </a:p>
        </p:txBody>
      </p:sp>
      <p:sp>
        <p:nvSpPr>
          <p:cNvPr id="17" name="AutoShape 17"/>
          <p:cNvSpPr/>
          <p:nvPr/>
        </p:nvSpPr>
        <p:spPr>
          <a:xfrm>
            <a:off x="8807187" y="4829578"/>
            <a:ext cx="2542895"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睡眠障碍</a:t>
            </a:r>
            <a:endParaRPr lang="en-US" sz="1100"/>
          </a:p>
        </p:txBody>
      </p:sp>
      <p:sp>
        <p:nvSpPr>
          <p:cNvPr id="18" name="AutoShape 18"/>
          <p:cNvSpPr/>
          <p:nvPr/>
        </p:nvSpPr>
        <p:spPr>
          <a:xfrm>
            <a:off x="8807187" y="5228043"/>
            <a:ext cx="2311548" cy="1232821"/>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脑梗死患者可能因为疾病带来的不适或心理压力而出现睡眠障碍。</a:t>
            </a:r>
            <a:endParaRPr lang="en-US" sz="1100"/>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生理问题</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l="-100" r="-100"/>
          </a:stretch>
        </a:blipFill>
      </p:bgPr>
    </p:bg>
    <p:spTree>
      <p:nvGrpSpPr>
        <p:cNvPr id="1" name=""/>
        <p:cNvGrpSpPr/>
        <p:nvPr/>
      </p:nvGrpSpPr>
      <p:grpSpPr>
        <a:xfrm>
          <a:off x="0" y="0"/>
          <a:ext cx="0" cy="0"/>
        </a:xfrm>
      </p:grpSpPr>
      <p:grpSp>
        <p:nvGrpSpPr>
          <p:cNvPr id="2" name="Group 2"/>
          <p:cNvGrpSpPr/>
          <p:nvPr/>
        </p:nvGrpSpPr>
        <p:grpSpPr>
          <a:xfrm>
            <a:off x="972922" y="2599767"/>
            <a:ext cx="2150213" cy="2889707"/>
            <a:chOff x="972922" y="2599767"/>
            <a:chExt cx="2150213" cy="2889707"/>
          </a:xfrm>
        </p:grpSpPr>
        <p:sp>
          <p:nvSpPr>
            <p:cNvPr id="3" name="AutoShape 3"/>
            <p:cNvSpPr/>
            <p:nvPr/>
          </p:nvSpPr>
          <p:spPr>
            <a:xfrm>
              <a:off x="972922" y="2599767"/>
              <a:ext cx="2150213" cy="2889707"/>
            </a:xfrm>
            <a:prstGeom prst="rect">
              <a:avLst/>
            </a:prstGeom>
            <a:solidFill>
              <a:schemeClr val="accent1">
                <a:alpha val="2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4" name="AutoShape 4"/>
          <p:cNvSpPr/>
          <p:nvPr/>
        </p:nvSpPr>
        <p:spPr>
          <a:xfrm>
            <a:off x="1588976" y="2140811"/>
            <a:ext cx="917914" cy="91791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tretch>
            <a:fillRect/>
          </a:stretch>
        </p:blipFill>
        <p:spPr>
          <a:xfrm>
            <a:off x="1834231" y="2348202"/>
            <a:ext cx="427404" cy="503036"/>
          </a:xfrm>
          <a:prstGeom prst="rect">
            <a:avLst/>
          </a:prstGeom>
        </p:spPr>
      </p:pic>
      <p:grpSp>
        <p:nvGrpSpPr>
          <p:cNvPr id="6" name="Group 6"/>
          <p:cNvGrpSpPr/>
          <p:nvPr/>
        </p:nvGrpSpPr>
        <p:grpSpPr>
          <a:xfrm>
            <a:off x="3705053" y="2599767"/>
            <a:ext cx="2150213" cy="2889707"/>
            <a:chOff x="3705053" y="2599767"/>
            <a:chExt cx="2150213" cy="2889707"/>
          </a:xfrm>
        </p:grpSpPr>
        <p:sp>
          <p:nvSpPr>
            <p:cNvPr id="7" name="AutoShape 7"/>
            <p:cNvSpPr/>
            <p:nvPr/>
          </p:nvSpPr>
          <p:spPr>
            <a:xfrm>
              <a:off x="3705053" y="2599767"/>
              <a:ext cx="2150213" cy="2889707"/>
            </a:xfrm>
            <a:prstGeom prst="rect">
              <a:avLst/>
            </a:prstGeom>
            <a:solidFill>
              <a:schemeClr val="accent1">
                <a:alpha val="2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8" name="AutoShape 8"/>
          <p:cNvSpPr/>
          <p:nvPr/>
        </p:nvSpPr>
        <p:spPr>
          <a:xfrm>
            <a:off x="4321203" y="2140811"/>
            <a:ext cx="917914" cy="91791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3"/>
          <a:stretch>
            <a:fillRect/>
          </a:stretch>
        </p:blipFill>
        <p:spPr>
          <a:xfrm>
            <a:off x="4554410" y="2409492"/>
            <a:ext cx="451403" cy="451403"/>
          </a:xfrm>
          <a:prstGeom prst="rect">
            <a:avLst/>
          </a:prstGeom>
        </p:spPr>
      </p:pic>
      <p:grpSp>
        <p:nvGrpSpPr>
          <p:cNvPr id="10" name="Group 10"/>
          <p:cNvGrpSpPr/>
          <p:nvPr/>
        </p:nvGrpSpPr>
        <p:grpSpPr>
          <a:xfrm>
            <a:off x="6437185" y="2599767"/>
            <a:ext cx="2150213" cy="2889707"/>
            <a:chOff x="6437185" y="2599767"/>
            <a:chExt cx="2150213" cy="2889707"/>
          </a:xfrm>
        </p:grpSpPr>
        <p:sp>
          <p:nvSpPr>
            <p:cNvPr id="11" name="AutoShape 11"/>
            <p:cNvSpPr/>
            <p:nvPr/>
          </p:nvSpPr>
          <p:spPr>
            <a:xfrm>
              <a:off x="6437185" y="2599767"/>
              <a:ext cx="2150213" cy="2889707"/>
            </a:xfrm>
            <a:prstGeom prst="rect">
              <a:avLst/>
            </a:prstGeom>
            <a:solidFill>
              <a:schemeClr val="accent1">
                <a:alpha val="2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2" name="AutoShape 12"/>
          <p:cNvSpPr/>
          <p:nvPr/>
        </p:nvSpPr>
        <p:spPr>
          <a:xfrm>
            <a:off x="7053335" y="2140811"/>
            <a:ext cx="917914" cy="91791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3" name="Picture 13"/>
          <p:cNvPicPr>
            <a:picLocks noChangeAspect="1"/>
          </p:cNvPicPr>
          <p:nvPr/>
        </p:nvPicPr>
        <p:blipFill>
          <a:blip r:embed="rId4"/>
          <a:stretch>
            <a:fillRect/>
          </a:stretch>
        </p:blipFill>
        <p:spPr>
          <a:xfrm>
            <a:off x="7263307" y="2346672"/>
            <a:ext cx="498064" cy="506191"/>
          </a:xfrm>
          <a:prstGeom prst="rect">
            <a:avLst/>
          </a:prstGeom>
        </p:spPr>
      </p:pic>
      <p:grpSp>
        <p:nvGrpSpPr>
          <p:cNvPr id="14" name="Group 14"/>
          <p:cNvGrpSpPr/>
          <p:nvPr/>
        </p:nvGrpSpPr>
        <p:grpSpPr>
          <a:xfrm>
            <a:off x="9169412" y="2599767"/>
            <a:ext cx="2150213" cy="2889707"/>
            <a:chOff x="9169412" y="2599767"/>
            <a:chExt cx="2150213" cy="2889707"/>
          </a:xfrm>
        </p:grpSpPr>
        <p:sp>
          <p:nvSpPr>
            <p:cNvPr id="15" name="AutoShape 15"/>
            <p:cNvSpPr/>
            <p:nvPr/>
          </p:nvSpPr>
          <p:spPr>
            <a:xfrm>
              <a:off x="9169412" y="2599767"/>
              <a:ext cx="2150213" cy="2889707"/>
            </a:xfrm>
            <a:prstGeom prst="rect">
              <a:avLst/>
            </a:prstGeom>
            <a:solidFill>
              <a:schemeClr val="accent1">
                <a:alpha val="2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9785562" y="2140811"/>
            <a:ext cx="917914" cy="91791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5"/>
          <a:stretch>
            <a:fillRect/>
          </a:stretch>
        </p:blipFill>
        <p:spPr>
          <a:xfrm>
            <a:off x="10010068" y="2412169"/>
            <a:ext cx="468901" cy="375102"/>
          </a:xfrm>
          <a:prstGeom prst="rect">
            <a:avLst/>
          </a:prstGeom>
        </p:spPr>
      </p:pic>
      <p:sp>
        <p:nvSpPr>
          <p:cNvPr id="18" name="AutoShape 18"/>
          <p:cNvSpPr/>
          <p:nvPr/>
        </p:nvSpPr>
        <p:spPr>
          <a:xfrm>
            <a:off x="924705" y="3279213"/>
            <a:ext cx="2192423"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1800" b="1">
                <a:solidFill>
                  <a:schemeClr val="accent1">
                    <a:alpha val="100000"/>
                  </a:schemeClr>
                </a:solidFill>
                <a:latin typeface="Microsoft Yahei"/>
                <a:ea typeface="Microsoft Yahei"/>
                <a:cs typeface="Microsoft Yahei"/>
              </a:rPr>
              <a:t>记忆力减退</a:t>
            </a:r>
            <a:endParaRPr lang="en-US" sz="1100"/>
          </a:p>
        </p:txBody>
      </p:sp>
      <p:sp>
        <p:nvSpPr>
          <p:cNvPr id="19" name="AutoShape 19"/>
          <p:cNvSpPr/>
          <p:nvPr/>
        </p:nvSpPr>
        <p:spPr>
          <a:xfrm>
            <a:off x="1030805" y="3664675"/>
            <a:ext cx="1980224" cy="162440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1500">
                <a:solidFill>
                  <a:schemeClr val="dk1">
                    <a:alpha val="100000"/>
                  </a:schemeClr>
                </a:solidFill>
                <a:latin typeface="Microsoft Yahei"/>
                <a:ea typeface="Microsoft Yahei"/>
                <a:cs typeface="Microsoft Yahei"/>
              </a:rPr>
              <a:t>脑梗死患者可能出现记忆力减退的情况，影响日常生活。</a:t>
            </a:r>
            <a:endParaRPr lang="en-US" sz="1100"/>
          </a:p>
        </p:txBody>
      </p:sp>
      <p:sp>
        <p:nvSpPr>
          <p:cNvPr id="20" name="AutoShape 20"/>
          <p:cNvSpPr/>
          <p:nvPr/>
        </p:nvSpPr>
        <p:spPr>
          <a:xfrm>
            <a:off x="3705053" y="3279213"/>
            <a:ext cx="2192423"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1800" b="1">
                <a:solidFill>
                  <a:schemeClr val="accent1">
                    <a:alpha val="100000"/>
                  </a:schemeClr>
                </a:solidFill>
                <a:latin typeface="Microsoft Yahei"/>
                <a:ea typeface="Microsoft Yahei"/>
                <a:cs typeface="Microsoft Yahei"/>
              </a:rPr>
              <a:t>注意力不集中</a:t>
            </a:r>
            <a:endParaRPr lang="en-US" sz="1100"/>
          </a:p>
        </p:txBody>
      </p:sp>
      <p:sp>
        <p:nvSpPr>
          <p:cNvPr id="21" name="AutoShape 21"/>
          <p:cNvSpPr/>
          <p:nvPr/>
        </p:nvSpPr>
        <p:spPr>
          <a:xfrm>
            <a:off x="3811153" y="3664675"/>
            <a:ext cx="1980224" cy="162440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1500">
                <a:solidFill>
                  <a:schemeClr val="dk1">
                    <a:alpha val="100000"/>
                  </a:schemeClr>
                </a:solidFill>
                <a:latin typeface="Microsoft Yahei"/>
                <a:ea typeface="Microsoft Yahei"/>
                <a:cs typeface="Microsoft Yahei"/>
              </a:rPr>
              <a:t>脑梗死患者可能因为疾病影响认知功能而出现注意力不集中的情况。</a:t>
            </a:r>
            <a:endParaRPr lang="en-US" sz="1100"/>
          </a:p>
        </p:txBody>
      </p:sp>
      <p:sp>
        <p:nvSpPr>
          <p:cNvPr id="22" name="AutoShape 22"/>
          <p:cNvSpPr/>
          <p:nvPr/>
        </p:nvSpPr>
        <p:spPr>
          <a:xfrm>
            <a:off x="6394975" y="3279213"/>
            <a:ext cx="2192423"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1800" b="1">
                <a:solidFill>
                  <a:schemeClr val="accent1">
                    <a:alpha val="100000"/>
                  </a:schemeClr>
                </a:solidFill>
                <a:latin typeface="Microsoft Yahei"/>
                <a:ea typeface="Microsoft Yahei"/>
                <a:cs typeface="Microsoft Yahei"/>
              </a:rPr>
              <a:t>判断力下降</a:t>
            </a:r>
            <a:endParaRPr lang="en-US" sz="1100"/>
          </a:p>
        </p:txBody>
      </p:sp>
      <p:sp>
        <p:nvSpPr>
          <p:cNvPr id="23" name="AutoShape 23"/>
          <p:cNvSpPr/>
          <p:nvPr/>
        </p:nvSpPr>
        <p:spPr>
          <a:xfrm>
            <a:off x="6501074" y="3664675"/>
            <a:ext cx="1980224" cy="162440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1500">
                <a:solidFill>
                  <a:schemeClr val="dk1">
                    <a:alpha val="100000"/>
                  </a:schemeClr>
                </a:solidFill>
                <a:latin typeface="Microsoft Yahei"/>
                <a:ea typeface="Microsoft Yahei"/>
                <a:cs typeface="Microsoft Yahei"/>
              </a:rPr>
              <a:t>脑梗死患者可能因为疾病影响大脑功能而出现判断力下降的情况。</a:t>
            </a:r>
            <a:endParaRPr lang="en-US" sz="1100"/>
          </a:p>
        </p:txBody>
      </p:sp>
      <p:sp>
        <p:nvSpPr>
          <p:cNvPr id="24" name="AutoShape 24"/>
          <p:cNvSpPr/>
          <p:nvPr/>
        </p:nvSpPr>
        <p:spPr>
          <a:xfrm>
            <a:off x="9157221" y="3291405"/>
            <a:ext cx="2192423"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1800" b="1">
                <a:solidFill>
                  <a:schemeClr val="accent1">
                    <a:alpha val="100000"/>
                  </a:schemeClr>
                </a:solidFill>
                <a:latin typeface="Microsoft Yahei"/>
                <a:ea typeface="Microsoft Yahei"/>
                <a:cs typeface="Microsoft Yahei"/>
              </a:rPr>
              <a:t>语言障碍</a:t>
            </a:r>
            <a:endParaRPr lang="en-US" sz="1100"/>
          </a:p>
        </p:txBody>
      </p:sp>
      <p:sp>
        <p:nvSpPr>
          <p:cNvPr id="25" name="AutoShape 25"/>
          <p:cNvSpPr/>
          <p:nvPr/>
        </p:nvSpPr>
        <p:spPr>
          <a:xfrm>
            <a:off x="9263320" y="3676867"/>
            <a:ext cx="1980224" cy="162440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1500">
                <a:solidFill>
                  <a:schemeClr val="dk1">
                    <a:alpha val="100000"/>
                  </a:schemeClr>
                </a:solidFill>
                <a:latin typeface="Microsoft Yahei"/>
                <a:ea typeface="Microsoft Yahei"/>
                <a:cs typeface="Microsoft Yahei"/>
              </a:rPr>
              <a:t>脑梗死患者可能因为疾病影响语言功能而出现语言障碍。</a:t>
            </a:r>
            <a:endParaRPr lang="en-US" sz="1100"/>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认知问题</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951247" y="3956467"/>
            <a:ext cx="2521085"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社交隔离</a:t>
            </a:r>
            <a:endParaRPr lang="en-US" sz="1100"/>
          </a:p>
        </p:txBody>
      </p:sp>
      <p:sp>
        <p:nvSpPr>
          <p:cNvPr id="3" name="AutoShape 3"/>
          <p:cNvSpPr/>
          <p:nvPr/>
        </p:nvSpPr>
        <p:spPr>
          <a:xfrm>
            <a:off x="3932164" y="1757233"/>
            <a:ext cx="1867327" cy="1867327"/>
          </a:xfrm>
          <a:prstGeom prst="donut">
            <a:avLst>
              <a:gd name="adj" fmla="val 1215"/>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691790" y="3956467"/>
            <a:ext cx="2551648"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家庭关系紧张</a:t>
            </a:r>
            <a:endParaRPr lang="en-US" sz="1100"/>
          </a:p>
        </p:txBody>
      </p:sp>
      <p:sp>
        <p:nvSpPr>
          <p:cNvPr id="5" name="AutoShape 5"/>
          <p:cNvSpPr/>
          <p:nvPr/>
        </p:nvSpPr>
        <p:spPr>
          <a:xfrm>
            <a:off x="3691790" y="4363738"/>
            <a:ext cx="2348077" cy="1594406"/>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脑梗死患者可能因为疾病带来的生活压力和经济负担而影响家庭关系。</a:t>
            </a:r>
            <a:endParaRPr lang="en-US" sz="1100"/>
          </a:p>
        </p:txBody>
      </p:sp>
      <p:sp>
        <p:nvSpPr>
          <p:cNvPr id="6" name="AutoShape 6"/>
          <p:cNvSpPr/>
          <p:nvPr/>
        </p:nvSpPr>
        <p:spPr>
          <a:xfrm>
            <a:off x="6605747" y="1757233"/>
            <a:ext cx="1867327" cy="1867327"/>
          </a:xfrm>
          <a:prstGeom prst="donut">
            <a:avLst>
              <a:gd name="adj" fmla="val 1215"/>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377549" y="3956467"/>
            <a:ext cx="2539471"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工作能力丧失</a:t>
            </a:r>
            <a:endParaRPr lang="en-US" sz="1100"/>
          </a:p>
        </p:txBody>
      </p:sp>
      <p:sp>
        <p:nvSpPr>
          <p:cNvPr id="8" name="AutoShape 8"/>
          <p:cNvSpPr/>
          <p:nvPr/>
        </p:nvSpPr>
        <p:spPr>
          <a:xfrm>
            <a:off x="6377550" y="4363738"/>
            <a:ext cx="2323724" cy="1594406"/>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脑梗死患者可能因为疾病导致工作能力丧失，影响职业发展。</a:t>
            </a:r>
            <a:endParaRPr lang="en-US" sz="1100"/>
          </a:p>
        </p:txBody>
      </p:sp>
      <p:sp>
        <p:nvSpPr>
          <p:cNvPr id="9" name="AutoShape 9"/>
          <p:cNvSpPr/>
          <p:nvPr/>
        </p:nvSpPr>
        <p:spPr>
          <a:xfrm>
            <a:off x="1173358" y="1757233"/>
            <a:ext cx="1867327" cy="1867327"/>
          </a:xfrm>
          <a:prstGeom prst="donut">
            <a:avLst>
              <a:gd name="adj" fmla="val 1215"/>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51249" y="4363738"/>
            <a:ext cx="2311548" cy="1594406"/>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脑梗死患者可能因为疾病影响社交能力而产生社交隔离。</a:t>
            </a:r>
            <a:endParaRPr lang="en-US" sz="1100"/>
          </a:p>
        </p:txBody>
      </p:sp>
      <p:sp>
        <p:nvSpPr>
          <p:cNvPr id="11" name="AutoShape 11"/>
          <p:cNvSpPr/>
          <p:nvPr/>
        </p:nvSpPr>
        <p:spPr>
          <a:xfrm>
            <a:off x="9038940" y="3956467"/>
            <a:ext cx="2555072"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人际关系疏离</a:t>
            </a:r>
            <a:endParaRPr lang="en-US" sz="1100"/>
          </a:p>
        </p:txBody>
      </p:sp>
      <p:sp>
        <p:nvSpPr>
          <p:cNvPr id="12" name="AutoShape 12"/>
          <p:cNvSpPr/>
          <p:nvPr/>
        </p:nvSpPr>
        <p:spPr>
          <a:xfrm>
            <a:off x="9038941" y="4363738"/>
            <a:ext cx="2323724" cy="1594406"/>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脑梗死患者可能因为疾病带来的心理压力和自卑而疏离人际关系。</a:t>
            </a:r>
            <a:endParaRPr lang="en-US" sz="1100"/>
          </a:p>
        </p:txBody>
      </p:sp>
      <p:sp>
        <p:nvSpPr>
          <p:cNvPr id="13" name="AutoShape 13"/>
          <p:cNvSpPr/>
          <p:nvPr/>
        </p:nvSpPr>
        <p:spPr>
          <a:xfrm>
            <a:off x="9267140" y="1757233"/>
            <a:ext cx="1867327" cy="1867327"/>
          </a:xfrm>
          <a:prstGeom prst="donut">
            <a:avLst>
              <a:gd name="adj" fmla="val 1215"/>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4" name="Group 14"/>
          <p:cNvGrpSpPr/>
          <p:nvPr/>
        </p:nvGrpSpPr>
        <p:grpSpPr>
          <a:xfrm>
            <a:off x="1816793" y="2385294"/>
            <a:ext cx="580457" cy="611204"/>
            <a:chOff x="1816793" y="2385294"/>
            <a:chExt cx="580457" cy="611204"/>
          </a:xfrm>
        </p:grpSpPr>
        <p:sp>
          <p:nvSpPr>
            <p:cNvPr id="15" name="Freeform 15"/>
            <p:cNvSpPr/>
            <p:nvPr/>
          </p:nvSpPr>
          <p:spPr>
            <a:xfrm>
              <a:off x="1816793" y="2385294"/>
              <a:ext cx="580457" cy="611204"/>
            </a:xfrm>
            <a:custGeom>
              <a:rect l="l" t="t" r="r" b="b"/>
              <a:pathLst>
                <a:path w="636" h="746">
                  <a:moveTo>
                    <a:pt x="579" y="0"/>
                  </a:moveTo>
                  <a:cubicBezTo>
                    <a:pt x="57" y="0"/>
                    <a:pt x="57" y="0"/>
                    <a:pt x="57" y="0"/>
                  </a:cubicBezTo>
                  <a:cubicBezTo>
                    <a:pt x="25" y="0"/>
                    <a:pt x="0" y="25"/>
                    <a:pt x="0" y="57"/>
                  </a:cubicBezTo>
                  <a:cubicBezTo>
                    <a:pt x="0" y="689"/>
                    <a:pt x="0" y="689"/>
                    <a:pt x="0" y="689"/>
                  </a:cubicBezTo>
                  <a:cubicBezTo>
                    <a:pt x="0" y="721"/>
                    <a:pt x="25" y="746"/>
                    <a:pt x="57" y="746"/>
                  </a:cubicBezTo>
                  <a:cubicBezTo>
                    <a:pt x="579" y="746"/>
                    <a:pt x="579" y="746"/>
                    <a:pt x="579" y="746"/>
                  </a:cubicBezTo>
                  <a:cubicBezTo>
                    <a:pt x="611" y="746"/>
                    <a:pt x="636" y="721"/>
                    <a:pt x="636" y="689"/>
                  </a:cubicBezTo>
                  <a:cubicBezTo>
                    <a:pt x="636" y="57"/>
                    <a:pt x="636" y="57"/>
                    <a:pt x="636" y="57"/>
                  </a:cubicBezTo>
                  <a:cubicBezTo>
                    <a:pt x="636" y="25"/>
                    <a:pt x="611" y="0"/>
                    <a:pt x="579" y="0"/>
                  </a:cubicBezTo>
                  <a:close/>
                  <a:moveTo>
                    <a:pt x="43" y="689"/>
                  </a:moveTo>
                  <a:cubicBezTo>
                    <a:pt x="43" y="57"/>
                    <a:pt x="43" y="57"/>
                    <a:pt x="43" y="57"/>
                  </a:cubicBezTo>
                  <a:cubicBezTo>
                    <a:pt x="43" y="49"/>
                    <a:pt x="49" y="43"/>
                    <a:pt x="57" y="43"/>
                  </a:cubicBezTo>
                  <a:cubicBezTo>
                    <a:pt x="94" y="43"/>
                    <a:pt x="94" y="43"/>
                    <a:pt x="94" y="43"/>
                  </a:cubicBezTo>
                  <a:cubicBezTo>
                    <a:pt x="94" y="703"/>
                    <a:pt x="94" y="703"/>
                    <a:pt x="94" y="703"/>
                  </a:cubicBezTo>
                  <a:cubicBezTo>
                    <a:pt x="57" y="703"/>
                    <a:pt x="57" y="703"/>
                    <a:pt x="57" y="703"/>
                  </a:cubicBezTo>
                  <a:cubicBezTo>
                    <a:pt x="49" y="703"/>
                    <a:pt x="43" y="697"/>
                    <a:pt x="43" y="689"/>
                  </a:cubicBezTo>
                  <a:close/>
                  <a:moveTo>
                    <a:pt x="593" y="689"/>
                  </a:moveTo>
                  <a:cubicBezTo>
                    <a:pt x="593" y="697"/>
                    <a:pt x="587" y="703"/>
                    <a:pt x="579" y="703"/>
                  </a:cubicBezTo>
                  <a:cubicBezTo>
                    <a:pt x="138" y="703"/>
                    <a:pt x="138" y="703"/>
                    <a:pt x="138" y="703"/>
                  </a:cubicBezTo>
                  <a:cubicBezTo>
                    <a:pt x="138" y="43"/>
                    <a:pt x="138" y="43"/>
                    <a:pt x="138" y="43"/>
                  </a:cubicBezTo>
                  <a:cubicBezTo>
                    <a:pt x="579" y="43"/>
                    <a:pt x="579" y="43"/>
                    <a:pt x="579" y="43"/>
                  </a:cubicBezTo>
                  <a:cubicBezTo>
                    <a:pt x="587" y="43"/>
                    <a:pt x="593" y="49"/>
                    <a:pt x="593" y="57"/>
                  </a:cubicBezTo>
                  <a:lnTo>
                    <a:pt x="593" y="68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1967516" y="2592214"/>
              <a:ext cx="137324" cy="350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1967516" y="2510049"/>
              <a:ext cx="182717" cy="350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2172048" y="2529578"/>
              <a:ext cx="139505" cy="408335"/>
            </a:xfrm>
            <a:custGeom>
              <a:rect l="l" t="t" r="r" b="b"/>
              <a:pathLst>
                <a:path w="153" h="498">
                  <a:moveTo>
                    <a:pt x="0" y="76"/>
                  </a:moveTo>
                  <a:cubicBezTo>
                    <a:pt x="0" y="441"/>
                    <a:pt x="0" y="441"/>
                    <a:pt x="0" y="441"/>
                  </a:cubicBezTo>
                  <a:cubicBezTo>
                    <a:pt x="0" y="472"/>
                    <a:pt x="26" y="498"/>
                    <a:pt x="57" y="498"/>
                  </a:cubicBezTo>
                  <a:cubicBezTo>
                    <a:pt x="96" y="498"/>
                    <a:pt x="96" y="498"/>
                    <a:pt x="96" y="498"/>
                  </a:cubicBezTo>
                  <a:cubicBezTo>
                    <a:pt x="128" y="498"/>
                    <a:pt x="153" y="472"/>
                    <a:pt x="153" y="441"/>
                  </a:cubicBezTo>
                  <a:cubicBezTo>
                    <a:pt x="153" y="76"/>
                    <a:pt x="153" y="76"/>
                    <a:pt x="153" y="76"/>
                  </a:cubicBezTo>
                  <a:cubicBezTo>
                    <a:pt x="77" y="0"/>
                    <a:pt x="77" y="0"/>
                    <a:pt x="77" y="0"/>
                  </a:cubicBezTo>
                  <a:lnTo>
                    <a:pt x="0" y="76"/>
                  </a:lnTo>
                  <a:close/>
                  <a:moveTo>
                    <a:pt x="109" y="441"/>
                  </a:moveTo>
                  <a:cubicBezTo>
                    <a:pt x="109" y="448"/>
                    <a:pt x="104" y="454"/>
                    <a:pt x="96" y="454"/>
                  </a:cubicBezTo>
                  <a:cubicBezTo>
                    <a:pt x="57" y="454"/>
                    <a:pt x="57" y="454"/>
                    <a:pt x="57" y="454"/>
                  </a:cubicBezTo>
                  <a:cubicBezTo>
                    <a:pt x="50" y="454"/>
                    <a:pt x="44" y="448"/>
                    <a:pt x="44" y="441"/>
                  </a:cubicBezTo>
                  <a:cubicBezTo>
                    <a:pt x="44" y="94"/>
                    <a:pt x="44" y="94"/>
                    <a:pt x="44" y="94"/>
                  </a:cubicBezTo>
                  <a:cubicBezTo>
                    <a:pt x="77" y="62"/>
                    <a:pt x="77" y="62"/>
                    <a:pt x="77" y="62"/>
                  </a:cubicBezTo>
                  <a:cubicBezTo>
                    <a:pt x="109" y="94"/>
                    <a:pt x="109" y="94"/>
                    <a:pt x="109" y="94"/>
                  </a:cubicBezTo>
                  <a:lnTo>
                    <a:pt x="109" y="441"/>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9" name="Group 19"/>
          <p:cNvGrpSpPr/>
          <p:nvPr/>
        </p:nvGrpSpPr>
        <p:grpSpPr>
          <a:xfrm>
            <a:off x="4467776" y="2395266"/>
            <a:ext cx="796103" cy="591260"/>
            <a:chOff x="4467776" y="2395266"/>
            <a:chExt cx="796103" cy="591260"/>
          </a:xfrm>
        </p:grpSpPr>
        <p:sp>
          <p:nvSpPr>
            <p:cNvPr id="20" name="Freeform 20"/>
            <p:cNvSpPr/>
            <p:nvPr/>
          </p:nvSpPr>
          <p:spPr>
            <a:xfrm>
              <a:off x="4749694" y="2658487"/>
              <a:ext cx="231331" cy="243277"/>
            </a:xfrm>
            <a:custGeom>
              <a:rect l="l" t="t" r="r" b="b"/>
              <a:pathLst>
                <a:path w="265" h="281">
                  <a:moveTo>
                    <a:pt x="0" y="131"/>
                  </a:moveTo>
                  <a:lnTo>
                    <a:pt x="38" y="169"/>
                  </a:lnTo>
                  <a:lnTo>
                    <a:pt x="107" y="102"/>
                  </a:lnTo>
                  <a:lnTo>
                    <a:pt x="105" y="281"/>
                  </a:lnTo>
                  <a:lnTo>
                    <a:pt x="159" y="281"/>
                  </a:lnTo>
                  <a:lnTo>
                    <a:pt x="159" y="102"/>
                  </a:lnTo>
                  <a:lnTo>
                    <a:pt x="227" y="169"/>
                  </a:lnTo>
                  <a:lnTo>
                    <a:pt x="265" y="131"/>
                  </a:lnTo>
                  <a:lnTo>
                    <a:pt x="132" y="0"/>
                  </a:lnTo>
                  <a:lnTo>
                    <a:pt x="0" y="131"/>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4467776" y="2395266"/>
              <a:ext cx="796103" cy="591260"/>
            </a:xfrm>
            <a:custGeom>
              <a:rect l="l" t="t" r="r" b="b"/>
              <a:pathLst>
                <a:path w="747" h="562">
                  <a:moveTo>
                    <a:pt x="692" y="240"/>
                  </a:moveTo>
                  <a:cubicBezTo>
                    <a:pt x="661" y="210"/>
                    <a:pt x="622" y="191"/>
                    <a:pt x="579" y="186"/>
                  </a:cubicBezTo>
                  <a:cubicBezTo>
                    <a:pt x="574" y="139"/>
                    <a:pt x="554" y="95"/>
                    <a:pt x="520" y="61"/>
                  </a:cubicBezTo>
                  <a:cubicBezTo>
                    <a:pt x="481" y="22"/>
                    <a:pt x="429" y="0"/>
                    <a:pt x="374" y="0"/>
                  </a:cubicBezTo>
                  <a:cubicBezTo>
                    <a:pt x="318" y="0"/>
                    <a:pt x="267" y="22"/>
                    <a:pt x="228" y="61"/>
                  </a:cubicBezTo>
                  <a:cubicBezTo>
                    <a:pt x="193" y="95"/>
                    <a:pt x="173" y="139"/>
                    <a:pt x="168" y="186"/>
                  </a:cubicBezTo>
                  <a:cubicBezTo>
                    <a:pt x="125" y="191"/>
                    <a:pt x="86" y="210"/>
                    <a:pt x="55" y="240"/>
                  </a:cubicBezTo>
                  <a:cubicBezTo>
                    <a:pt x="20" y="276"/>
                    <a:pt x="0" y="323"/>
                    <a:pt x="0" y="374"/>
                  </a:cubicBezTo>
                  <a:cubicBezTo>
                    <a:pt x="0" y="424"/>
                    <a:pt x="20" y="471"/>
                    <a:pt x="55" y="507"/>
                  </a:cubicBezTo>
                  <a:cubicBezTo>
                    <a:pt x="91" y="542"/>
                    <a:pt x="138" y="562"/>
                    <a:pt x="189" y="562"/>
                  </a:cubicBezTo>
                  <a:cubicBezTo>
                    <a:pt x="559" y="562"/>
                    <a:pt x="559" y="562"/>
                    <a:pt x="559" y="562"/>
                  </a:cubicBezTo>
                  <a:cubicBezTo>
                    <a:pt x="609" y="562"/>
                    <a:pt x="657" y="542"/>
                    <a:pt x="692" y="507"/>
                  </a:cubicBezTo>
                  <a:cubicBezTo>
                    <a:pt x="728" y="471"/>
                    <a:pt x="747" y="424"/>
                    <a:pt x="747" y="374"/>
                  </a:cubicBezTo>
                  <a:cubicBezTo>
                    <a:pt x="747" y="323"/>
                    <a:pt x="728" y="276"/>
                    <a:pt x="692" y="240"/>
                  </a:cubicBezTo>
                  <a:close/>
                  <a:moveTo>
                    <a:pt x="559" y="518"/>
                  </a:moveTo>
                  <a:cubicBezTo>
                    <a:pt x="189" y="518"/>
                    <a:pt x="189" y="518"/>
                    <a:pt x="189" y="518"/>
                  </a:cubicBezTo>
                  <a:cubicBezTo>
                    <a:pt x="109" y="518"/>
                    <a:pt x="44" y="453"/>
                    <a:pt x="44" y="374"/>
                  </a:cubicBezTo>
                  <a:cubicBezTo>
                    <a:pt x="44" y="294"/>
                    <a:pt x="109" y="229"/>
                    <a:pt x="188" y="229"/>
                  </a:cubicBezTo>
                  <a:cubicBezTo>
                    <a:pt x="211" y="229"/>
                    <a:pt x="211" y="229"/>
                    <a:pt x="211" y="229"/>
                  </a:cubicBezTo>
                  <a:cubicBezTo>
                    <a:pt x="211" y="207"/>
                    <a:pt x="211" y="207"/>
                    <a:pt x="211" y="207"/>
                  </a:cubicBezTo>
                  <a:cubicBezTo>
                    <a:pt x="211" y="207"/>
                    <a:pt x="211" y="207"/>
                    <a:pt x="211" y="207"/>
                  </a:cubicBezTo>
                  <a:cubicBezTo>
                    <a:pt x="211" y="117"/>
                    <a:pt x="284" y="44"/>
                    <a:pt x="374" y="44"/>
                  </a:cubicBezTo>
                  <a:cubicBezTo>
                    <a:pt x="463" y="44"/>
                    <a:pt x="536" y="117"/>
                    <a:pt x="536" y="206"/>
                  </a:cubicBezTo>
                  <a:cubicBezTo>
                    <a:pt x="536" y="207"/>
                    <a:pt x="536" y="207"/>
                    <a:pt x="536" y="207"/>
                  </a:cubicBezTo>
                  <a:cubicBezTo>
                    <a:pt x="536" y="229"/>
                    <a:pt x="536" y="229"/>
                    <a:pt x="536" y="229"/>
                  </a:cubicBezTo>
                  <a:cubicBezTo>
                    <a:pt x="558" y="229"/>
                    <a:pt x="558" y="229"/>
                    <a:pt x="558" y="229"/>
                  </a:cubicBezTo>
                  <a:cubicBezTo>
                    <a:pt x="559" y="229"/>
                    <a:pt x="559" y="229"/>
                    <a:pt x="559" y="229"/>
                  </a:cubicBezTo>
                  <a:cubicBezTo>
                    <a:pt x="639" y="229"/>
                    <a:pt x="704" y="294"/>
                    <a:pt x="704" y="374"/>
                  </a:cubicBezTo>
                  <a:cubicBezTo>
                    <a:pt x="704" y="453"/>
                    <a:pt x="639" y="518"/>
                    <a:pt x="559" y="518"/>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2" name="Freeform 22"/>
          <p:cNvSpPr/>
          <p:nvPr/>
        </p:nvSpPr>
        <p:spPr>
          <a:xfrm>
            <a:off x="7193681" y="2398079"/>
            <a:ext cx="691461" cy="585635"/>
          </a:xfrm>
          <a:custGeom>
            <a:rect l="l" t="t" r="r" b="b"/>
            <a:pathLst>
              <a:path w="746" h="638">
                <a:moveTo>
                  <a:pt x="689" y="125"/>
                </a:moveTo>
                <a:cubicBezTo>
                  <a:pt x="552" y="125"/>
                  <a:pt x="552" y="125"/>
                  <a:pt x="552" y="125"/>
                </a:cubicBezTo>
                <a:cubicBezTo>
                  <a:pt x="552" y="57"/>
                  <a:pt x="552" y="57"/>
                  <a:pt x="552" y="57"/>
                </a:cubicBezTo>
                <a:cubicBezTo>
                  <a:pt x="552" y="26"/>
                  <a:pt x="526" y="0"/>
                  <a:pt x="495" y="0"/>
                </a:cubicBezTo>
                <a:cubicBezTo>
                  <a:pt x="253" y="0"/>
                  <a:pt x="253" y="0"/>
                  <a:pt x="253" y="0"/>
                </a:cubicBezTo>
                <a:cubicBezTo>
                  <a:pt x="221" y="0"/>
                  <a:pt x="196" y="26"/>
                  <a:pt x="196" y="57"/>
                </a:cubicBezTo>
                <a:cubicBezTo>
                  <a:pt x="196" y="125"/>
                  <a:pt x="196" y="125"/>
                  <a:pt x="196" y="125"/>
                </a:cubicBezTo>
                <a:cubicBezTo>
                  <a:pt x="57" y="125"/>
                  <a:pt x="57" y="125"/>
                  <a:pt x="57" y="125"/>
                </a:cubicBezTo>
                <a:cubicBezTo>
                  <a:pt x="25" y="125"/>
                  <a:pt x="0" y="151"/>
                  <a:pt x="0" y="182"/>
                </a:cubicBezTo>
                <a:cubicBezTo>
                  <a:pt x="0" y="581"/>
                  <a:pt x="0" y="581"/>
                  <a:pt x="0" y="581"/>
                </a:cubicBezTo>
                <a:cubicBezTo>
                  <a:pt x="0" y="612"/>
                  <a:pt x="25" y="638"/>
                  <a:pt x="57" y="638"/>
                </a:cubicBezTo>
                <a:cubicBezTo>
                  <a:pt x="689" y="638"/>
                  <a:pt x="689" y="638"/>
                  <a:pt x="689" y="638"/>
                </a:cubicBezTo>
                <a:cubicBezTo>
                  <a:pt x="721" y="638"/>
                  <a:pt x="746" y="612"/>
                  <a:pt x="746" y="581"/>
                </a:cubicBezTo>
                <a:cubicBezTo>
                  <a:pt x="746" y="182"/>
                  <a:pt x="746" y="182"/>
                  <a:pt x="746" y="182"/>
                </a:cubicBezTo>
                <a:cubicBezTo>
                  <a:pt x="746" y="151"/>
                  <a:pt x="721" y="125"/>
                  <a:pt x="689" y="125"/>
                </a:cubicBezTo>
                <a:close/>
                <a:moveTo>
                  <a:pt x="239" y="57"/>
                </a:moveTo>
                <a:cubicBezTo>
                  <a:pt x="239" y="50"/>
                  <a:pt x="245" y="44"/>
                  <a:pt x="253" y="44"/>
                </a:cubicBezTo>
                <a:cubicBezTo>
                  <a:pt x="495" y="44"/>
                  <a:pt x="495" y="44"/>
                  <a:pt x="495" y="44"/>
                </a:cubicBezTo>
                <a:cubicBezTo>
                  <a:pt x="502" y="44"/>
                  <a:pt x="508" y="50"/>
                  <a:pt x="508" y="57"/>
                </a:cubicBezTo>
                <a:cubicBezTo>
                  <a:pt x="508" y="125"/>
                  <a:pt x="508" y="125"/>
                  <a:pt x="508" y="125"/>
                </a:cubicBezTo>
                <a:cubicBezTo>
                  <a:pt x="239" y="125"/>
                  <a:pt x="239" y="125"/>
                  <a:pt x="239" y="125"/>
                </a:cubicBezTo>
                <a:lnTo>
                  <a:pt x="239" y="57"/>
                </a:lnTo>
                <a:close/>
                <a:moveTo>
                  <a:pt x="57" y="169"/>
                </a:moveTo>
                <a:cubicBezTo>
                  <a:pt x="689" y="169"/>
                  <a:pt x="689" y="169"/>
                  <a:pt x="689" y="169"/>
                </a:cubicBezTo>
                <a:cubicBezTo>
                  <a:pt x="697" y="169"/>
                  <a:pt x="703" y="175"/>
                  <a:pt x="703" y="182"/>
                </a:cubicBezTo>
                <a:cubicBezTo>
                  <a:pt x="703" y="295"/>
                  <a:pt x="703" y="295"/>
                  <a:pt x="703" y="295"/>
                </a:cubicBezTo>
                <a:cubicBezTo>
                  <a:pt x="545" y="295"/>
                  <a:pt x="545" y="295"/>
                  <a:pt x="545" y="295"/>
                </a:cubicBezTo>
                <a:cubicBezTo>
                  <a:pt x="545" y="267"/>
                  <a:pt x="545" y="267"/>
                  <a:pt x="545" y="267"/>
                </a:cubicBezTo>
                <a:cubicBezTo>
                  <a:pt x="501" y="267"/>
                  <a:pt x="501" y="267"/>
                  <a:pt x="501" y="267"/>
                </a:cubicBezTo>
                <a:cubicBezTo>
                  <a:pt x="501" y="295"/>
                  <a:pt x="501" y="295"/>
                  <a:pt x="501" y="295"/>
                </a:cubicBezTo>
                <a:cubicBezTo>
                  <a:pt x="245" y="295"/>
                  <a:pt x="245" y="295"/>
                  <a:pt x="245" y="295"/>
                </a:cubicBezTo>
                <a:cubicBezTo>
                  <a:pt x="245" y="266"/>
                  <a:pt x="245" y="266"/>
                  <a:pt x="245" y="266"/>
                </a:cubicBezTo>
                <a:cubicBezTo>
                  <a:pt x="201" y="266"/>
                  <a:pt x="201" y="266"/>
                  <a:pt x="201" y="266"/>
                </a:cubicBezTo>
                <a:cubicBezTo>
                  <a:pt x="201" y="295"/>
                  <a:pt x="201" y="295"/>
                  <a:pt x="201" y="295"/>
                </a:cubicBezTo>
                <a:cubicBezTo>
                  <a:pt x="43" y="295"/>
                  <a:pt x="43" y="295"/>
                  <a:pt x="43" y="295"/>
                </a:cubicBezTo>
                <a:cubicBezTo>
                  <a:pt x="43" y="182"/>
                  <a:pt x="43" y="182"/>
                  <a:pt x="43" y="182"/>
                </a:cubicBezTo>
                <a:cubicBezTo>
                  <a:pt x="43" y="175"/>
                  <a:pt x="49" y="169"/>
                  <a:pt x="57" y="169"/>
                </a:cubicBezTo>
                <a:close/>
                <a:moveTo>
                  <a:pt x="689" y="594"/>
                </a:moveTo>
                <a:cubicBezTo>
                  <a:pt x="57" y="594"/>
                  <a:pt x="57" y="594"/>
                  <a:pt x="57" y="594"/>
                </a:cubicBezTo>
                <a:cubicBezTo>
                  <a:pt x="49" y="594"/>
                  <a:pt x="43" y="588"/>
                  <a:pt x="43" y="581"/>
                </a:cubicBezTo>
                <a:cubicBezTo>
                  <a:pt x="43" y="338"/>
                  <a:pt x="43" y="338"/>
                  <a:pt x="43" y="338"/>
                </a:cubicBezTo>
                <a:cubicBezTo>
                  <a:pt x="201" y="338"/>
                  <a:pt x="201" y="338"/>
                  <a:pt x="201" y="338"/>
                </a:cubicBezTo>
                <a:cubicBezTo>
                  <a:pt x="201" y="368"/>
                  <a:pt x="201" y="368"/>
                  <a:pt x="201" y="368"/>
                </a:cubicBezTo>
                <a:cubicBezTo>
                  <a:pt x="245" y="368"/>
                  <a:pt x="245" y="368"/>
                  <a:pt x="245" y="368"/>
                </a:cubicBezTo>
                <a:cubicBezTo>
                  <a:pt x="245" y="338"/>
                  <a:pt x="245" y="338"/>
                  <a:pt x="245" y="338"/>
                </a:cubicBezTo>
                <a:cubicBezTo>
                  <a:pt x="501" y="338"/>
                  <a:pt x="501" y="338"/>
                  <a:pt x="501" y="338"/>
                </a:cubicBezTo>
                <a:cubicBezTo>
                  <a:pt x="501" y="369"/>
                  <a:pt x="501" y="369"/>
                  <a:pt x="501" y="369"/>
                </a:cubicBezTo>
                <a:cubicBezTo>
                  <a:pt x="545" y="369"/>
                  <a:pt x="545" y="369"/>
                  <a:pt x="545" y="369"/>
                </a:cubicBezTo>
                <a:cubicBezTo>
                  <a:pt x="545" y="338"/>
                  <a:pt x="545" y="338"/>
                  <a:pt x="545" y="338"/>
                </a:cubicBezTo>
                <a:cubicBezTo>
                  <a:pt x="703" y="338"/>
                  <a:pt x="703" y="338"/>
                  <a:pt x="703" y="338"/>
                </a:cubicBezTo>
                <a:cubicBezTo>
                  <a:pt x="703" y="581"/>
                  <a:pt x="703" y="581"/>
                  <a:pt x="703" y="581"/>
                </a:cubicBezTo>
                <a:cubicBezTo>
                  <a:pt x="703" y="588"/>
                  <a:pt x="697" y="594"/>
                  <a:pt x="689" y="594"/>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0" y="0"/>
            <a:ext cx="0" cy="0"/>
          </a:xfrm>
        </p:grpSpPr>
        <p:sp>
          <p:nvSpPr>
            <p:cNvPr id="24" name="Freeform 24"/>
            <p:cNvSpPr/>
            <p:nvPr/>
          </p:nvSpPr>
          <p:spPr>
            <a:xfrm flipH="1">
              <a:off x="0" y="0"/>
              <a:ext cx="0" cy="0"/>
            </a:xfrm>
            <a:custGeom>
              <a:rect l="l" t="t" r="r" b="b"/>
              <a:pathLst>
                <a:path w="513" h="214">
                  <a:moveTo>
                    <a:pt x="348" y="0"/>
                  </a:moveTo>
                  <a:lnTo>
                    <a:pt x="210" y="139"/>
                  </a:lnTo>
                  <a:lnTo>
                    <a:pt x="119" y="48"/>
                  </a:lnTo>
                  <a:lnTo>
                    <a:pt x="0" y="166"/>
                  </a:lnTo>
                  <a:lnTo>
                    <a:pt x="38" y="202"/>
                  </a:lnTo>
                  <a:lnTo>
                    <a:pt x="119" y="123"/>
                  </a:lnTo>
                  <a:lnTo>
                    <a:pt x="210" y="214"/>
                  </a:lnTo>
                  <a:lnTo>
                    <a:pt x="348" y="76"/>
                  </a:lnTo>
                  <a:lnTo>
                    <a:pt x="475" y="202"/>
                  </a:lnTo>
                  <a:lnTo>
                    <a:pt x="513" y="165"/>
                  </a:lnTo>
                  <a:lnTo>
                    <a:pt x="348"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flipH="1">
              <a:off x="0" y="0"/>
              <a:ext cx="0" cy="0"/>
            </a:xfrm>
            <a:custGeom>
              <a:rect l="l" t="t" r="r" b="b"/>
              <a:pathLst>
                <a:path w="912" h="771">
                  <a:moveTo>
                    <a:pt x="912" y="54"/>
                  </a:moveTo>
                  <a:lnTo>
                    <a:pt x="912" y="0"/>
                  </a:lnTo>
                  <a:lnTo>
                    <a:pt x="2" y="0"/>
                  </a:lnTo>
                  <a:lnTo>
                    <a:pt x="2" y="54"/>
                  </a:lnTo>
                  <a:lnTo>
                    <a:pt x="30" y="54"/>
                  </a:lnTo>
                  <a:lnTo>
                    <a:pt x="30" y="541"/>
                  </a:lnTo>
                  <a:lnTo>
                    <a:pt x="0" y="541"/>
                  </a:lnTo>
                  <a:lnTo>
                    <a:pt x="0" y="594"/>
                  </a:lnTo>
                  <a:lnTo>
                    <a:pt x="30" y="594"/>
                  </a:lnTo>
                  <a:lnTo>
                    <a:pt x="30" y="595"/>
                  </a:lnTo>
                  <a:lnTo>
                    <a:pt x="429" y="595"/>
                  </a:lnTo>
                  <a:lnTo>
                    <a:pt x="429" y="718"/>
                  </a:lnTo>
                  <a:lnTo>
                    <a:pt x="367" y="718"/>
                  </a:lnTo>
                  <a:lnTo>
                    <a:pt x="367" y="771"/>
                  </a:lnTo>
                  <a:lnTo>
                    <a:pt x="545" y="771"/>
                  </a:lnTo>
                  <a:lnTo>
                    <a:pt x="545" y="718"/>
                  </a:lnTo>
                  <a:lnTo>
                    <a:pt x="482" y="718"/>
                  </a:lnTo>
                  <a:lnTo>
                    <a:pt x="482" y="595"/>
                  </a:lnTo>
                  <a:lnTo>
                    <a:pt x="885" y="595"/>
                  </a:lnTo>
                  <a:lnTo>
                    <a:pt x="885" y="594"/>
                  </a:lnTo>
                  <a:lnTo>
                    <a:pt x="911" y="594"/>
                  </a:lnTo>
                  <a:lnTo>
                    <a:pt x="911" y="541"/>
                  </a:lnTo>
                  <a:lnTo>
                    <a:pt x="885" y="541"/>
                  </a:lnTo>
                  <a:lnTo>
                    <a:pt x="885" y="54"/>
                  </a:lnTo>
                  <a:lnTo>
                    <a:pt x="912" y="54"/>
                  </a:lnTo>
                  <a:close/>
                  <a:moveTo>
                    <a:pt x="83" y="541"/>
                  </a:moveTo>
                  <a:lnTo>
                    <a:pt x="83" y="55"/>
                  </a:lnTo>
                  <a:lnTo>
                    <a:pt x="832" y="55"/>
                  </a:lnTo>
                  <a:lnTo>
                    <a:pt x="832" y="541"/>
                  </a:lnTo>
                  <a:lnTo>
                    <a:pt x="83" y="541"/>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社交问题</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a:noFill/>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脑梗死护理措施</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Microsoft Yahei"/>
                  <a:ea typeface="Microsoft Yahei"/>
                  <a:cs typeface="Microsoft Yahei"/>
                </a:rPr>
                <a:t>02</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30205" b="30205"/>
          <a:stretch>
            <a:fillRect/>
          </a:stretch>
        </p:blipFill>
        <p:spPr>
          <a:xfrm>
            <a:off x="1040081" y="1665908"/>
            <a:ext cx="5058967" cy="2163308"/>
          </a:xfrm>
          <a:prstGeom prst="rect">
            <a:avLst/>
          </a:prstGeom>
        </p:spPr>
      </p:pic>
      <p:pic>
        <p:nvPicPr>
          <p:cNvPr id="3" name="Picture 3"/>
          <p:cNvPicPr>
            <a:picLocks noChangeAspect="1"/>
          </p:cNvPicPr>
          <p:nvPr/>
        </p:nvPicPr>
        <p:blipFill>
          <a:blip r:embed="rId3"/>
          <a:srcRect t="17921" b="17921"/>
          <a:stretch>
            <a:fillRect/>
          </a:stretch>
        </p:blipFill>
        <p:spPr>
          <a:xfrm>
            <a:off x="6099049" y="3829217"/>
            <a:ext cx="5058967" cy="2163307"/>
          </a:xfrm>
          <a:prstGeom prst="rect">
            <a:avLst/>
          </a:prstGeom>
        </p:spPr>
      </p:pic>
      <p:grpSp>
        <p:nvGrpSpPr>
          <p:cNvPr id="4" name="Group 4"/>
          <p:cNvGrpSpPr/>
          <p:nvPr/>
        </p:nvGrpSpPr>
        <p:grpSpPr>
          <a:xfrm>
            <a:off x="6099048" y="1666037"/>
            <a:ext cx="5058949" cy="2163348"/>
            <a:chOff x="6099048" y="1666037"/>
            <a:chExt cx="5058949" cy="2163348"/>
          </a:xfrm>
        </p:grpSpPr>
        <p:sp>
          <p:nvSpPr>
            <p:cNvPr id="5" name="AutoShape 5"/>
            <p:cNvSpPr/>
            <p:nvPr/>
          </p:nvSpPr>
          <p:spPr>
            <a:xfrm>
              <a:off x="6099048" y="1666037"/>
              <a:ext cx="5058949" cy="2163348"/>
            </a:xfrm>
            <a:prstGeom prst="rect">
              <a:avLst/>
            </a:prstGeom>
            <a:solidFill>
              <a:srgbClr val="828181">
                <a:alpha val="4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40100" y="3829263"/>
            <a:ext cx="5058949" cy="2163348"/>
            <a:chOff x="1040100" y="3829263"/>
            <a:chExt cx="5058949" cy="2163348"/>
          </a:xfrm>
        </p:grpSpPr>
        <p:sp>
          <p:nvSpPr>
            <p:cNvPr id="7" name="AutoShape 7"/>
            <p:cNvSpPr/>
            <p:nvPr/>
          </p:nvSpPr>
          <p:spPr>
            <a:xfrm>
              <a:off x="1040100" y="3829263"/>
              <a:ext cx="5058949" cy="2163348"/>
            </a:xfrm>
            <a:prstGeom prst="rect">
              <a:avLst/>
            </a:prstGeom>
            <a:solidFill>
              <a:srgbClr val="828181">
                <a:alpha val="4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8" name="AutoShape 8"/>
          <p:cNvSpPr/>
          <p:nvPr/>
        </p:nvSpPr>
        <p:spPr>
          <a:xfrm>
            <a:off x="1199338" y="3902273"/>
            <a:ext cx="4740456"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详细描述</a:t>
            </a:r>
            <a:endParaRPr lang="en-US" sz="1100"/>
          </a:p>
        </p:txBody>
      </p:sp>
      <p:sp>
        <p:nvSpPr>
          <p:cNvPr id="9" name="AutoShape 9"/>
          <p:cNvSpPr/>
          <p:nvPr/>
        </p:nvSpPr>
        <p:spPr>
          <a:xfrm>
            <a:off x="1199338" y="4309545"/>
            <a:ext cx="4740456" cy="161028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心理护理包括倾听患者诉求、给予情感支持、进行心理疏导和认知行为疗法等。护理人员应关注患者的情绪变化，了解其心理需求，帮助患者树立积极的心态，增强康复信心。</a:t>
            </a:r>
            <a:endParaRPr lang="en-US" sz="1100"/>
          </a:p>
        </p:txBody>
      </p:sp>
      <p:sp>
        <p:nvSpPr>
          <p:cNvPr id="10" name="AutoShape 10"/>
          <p:cNvSpPr/>
          <p:nvPr/>
        </p:nvSpPr>
        <p:spPr>
          <a:xfrm>
            <a:off x="6258305" y="1738966"/>
            <a:ext cx="4740456"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总结词</a:t>
            </a:r>
            <a:endParaRPr lang="en-US" sz="1100"/>
          </a:p>
        </p:txBody>
      </p:sp>
      <p:sp>
        <p:nvSpPr>
          <p:cNvPr id="11" name="AutoShape 11"/>
          <p:cNvSpPr/>
          <p:nvPr/>
        </p:nvSpPr>
        <p:spPr>
          <a:xfrm>
            <a:off x="6258305" y="2146237"/>
            <a:ext cx="4740456" cy="161028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2">
                    <a:alpha val="100000"/>
                  </a:schemeClr>
                </a:solidFill>
                <a:latin typeface="Microsoft Yahei"/>
                <a:ea typeface="Microsoft Yahei"/>
                <a:cs typeface="Microsoft Yahei"/>
              </a:rPr>
              <a:t>心理护理在脑梗死康复过程中具有重要作用，可以帮助患者调整心态，减轻焦虑、抑郁等情绪问题，促进康复。</a:t>
            </a:r>
            <a:endParaRPr lang="en-US" sz="1100"/>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心理护理</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1167764" y="1600641"/>
            <a:ext cx="9862567" cy="4097662"/>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127391" y="2241399"/>
            <a:ext cx="8135183" cy="1244966"/>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500">
                <a:solidFill>
                  <a:srgbClr val="FFFFFF">
                    <a:alpha val="100000"/>
                  </a:srgbClr>
                </a:solidFill>
                <a:latin typeface="Microsoft Yahei"/>
                <a:ea typeface="Microsoft Yahei"/>
                <a:cs typeface="Microsoft Yahei"/>
              </a:rPr>
              <a:t>生理护理主要关注患者的身体状况，包括监测生命体征、预防并发症、促进肢体功能恢复等方面。</a:t>
            </a:r>
            <a:endParaRPr lang="en-US" sz="1100"/>
          </a:p>
          <a:p>
            <a:pPr>
              <a:lnSpc>
                <a:spcPct val="150000"/>
              </a:lnSpc>
              <a:spcBef>
                <a:spcPts val="375"/>
              </a:spcBef>
            </a:pPr>
            <a:endParaRPr lang="en-US" sz="1500">
              <a:solidFill>
                <a:srgbClr val="FFFFFF">
                  <a:alpha val="100000"/>
                </a:srgbClr>
              </a:solidFill>
              <a:latin typeface="Microsoft Yahei"/>
              <a:ea typeface="Microsoft Yahei"/>
              <a:cs typeface="Microsoft Yahei"/>
            </a:endParaRPr>
          </a:p>
        </p:txBody>
      </p:sp>
      <p:sp>
        <p:nvSpPr>
          <p:cNvPr id="4" name="AutoShape 4"/>
          <p:cNvSpPr/>
          <p:nvPr/>
        </p:nvSpPr>
        <p:spPr>
          <a:xfrm>
            <a:off x="1552790" y="1859908"/>
            <a:ext cx="270893" cy="27089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27391" y="4182260"/>
            <a:ext cx="8135183" cy="1133298"/>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450"/>
              </a:spcBef>
              <a:defRPr/>
            </a:pPr>
            <a:r>
              <a:rPr lang="en-US" sz="1500">
                <a:solidFill>
                  <a:srgbClr val="FFFFFF">
                    <a:alpha val="100000"/>
                  </a:srgbClr>
                </a:solidFill>
                <a:latin typeface="Microsoft Yahei"/>
                <a:ea typeface="Microsoft Yahei"/>
                <a:cs typeface="Microsoft Yahei"/>
              </a:rPr>
              <a:t>护理人员需定期监测患者的血压、心率、呼吸等生命体征，观察病情变化，预防并发症的发生。同时，协助患者进行肢体功能锻炼，促进肢体功能的恢复，提高生活自理能力。</a:t>
            </a:r>
            <a:endParaRPr lang="en-US" sz="1100"/>
          </a:p>
          <a:p>
            <a:endParaRPr lang="en-US" sz="1500">
              <a:solidFill>
                <a:srgbClr val="FFFFFF">
                  <a:alpha val="100000"/>
                </a:srgbClr>
              </a:solidFill>
              <a:latin typeface="Microsoft Yahei"/>
              <a:ea typeface="Microsoft Yahei"/>
              <a:cs typeface="Microsoft Yahei"/>
            </a:endParaRPr>
          </a:p>
          <a:p>
            <a:pPr>
              <a:lnSpc>
                <a:spcPct val="150000"/>
              </a:lnSpc>
              <a:spcBef>
                <a:spcPts val="375"/>
              </a:spcBef>
            </a:pPr>
            <a:endParaRPr lang="en-US" sz="1500">
              <a:solidFill>
                <a:srgbClr val="FFFFFF">
                  <a:alpha val="100000"/>
                </a:srgbClr>
              </a:solidFill>
              <a:latin typeface="Microsoft Yahei"/>
              <a:ea typeface="Microsoft Yahei"/>
              <a:cs typeface="Microsoft Yahei"/>
            </a:endParaRPr>
          </a:p>
        </p:txBody>
      </p:sp>
      <p:sp>
        <p:nvSpPr>
          <p:cNvPr id="6" name="AutoShape 6"/>
          <p:cNvSpPr/>
          <p:nvPr/>
        </p:nvSpPr>
        <p:spPr>
          <a:xfrm>
            <a:off x="2127391" y="1747914"/>
            <a:ext cx="4740456"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rgbClr val="FFFFFF">
                    <a:alpha val="100000"/>
                  </a:srgbClr>
                </a:solidFill>
                <a:latin typeface="Microsoft Yahei"/>
                <a:ea typeface="Microsoft Yahei"/>
                <a:cs typeface="Microsoft Yahei"/>
              </a:rPr>
              <a:t>总结词</a:t>
            </a:r>
            <a:endParaRPr lang="en-US" sz="1100"/>
          </a:p>
        </p:txBody>
      </p:sp>
      <p:sp>
        <p:nvSpPr>
          <p:cNvPr id="7" name="AutoShape 7"/>
          <p:cNvSpPr/>
          <p:nvPr/>
        </p:nvSpPr>
        <p:spPr>
          <a:xfrm>
            <a:off x="2127391" y="3718013"/>
            <a:ext cx="4740456"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rgbClr val="FFFFFF">
                    <a:alpha val="100000"/>
                  </a:srgbClr>
                </a:solidFill>
                <a:latin typeface="Microsoft Yahei"/>
                <a:ea typeface="Microsoft Yahei"/>
                <a:cs typeface="Microsoft Yahei"/>
              </a:rPr>
              <a:t>详细描述</a:t>
            </a:r>
            <a:endParaRPr lang="en-US" sz="1100"/>
          </a:p>
        </p:txBody>
      </p:sp>
      <p:sp>
        <p:nvSpPr>
          <p:cNvPr id="8" name="AutoShape 8"/>
          <p:cNvSpPr/>
          <p:nvPr/>
        </p:nvSpPr>
        <p:spPr>
          <a:xfrm>
            <a:off x="1552790" y="3813832"/>
            <a:ext cx="270893" cy="27089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8927447" y="1235878"/>
            <a:ext cx="5386942" cy="5386942"/>
            <a:chOff x="8927447" y="1235878"/>
            <a:chExt cx="5386942" cy="5386942"/>
          </a:xfrm>
        </p:grpSpPr>
        <p:sp>
          <p:nvSpPr>
            <p:cNvPr id="10" name="AutoShape 10"/>
            <p:cNvSpPr/>
            <p:nvPr/>
          </p:nvSpPr>
          <p:spPr>
            <a:xfrm>
              <a:off x="11148379" y="3456810"/>
              <a:ext cx="945078" cy="945078"/>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926285" y="3234717"/>
              <a:ext cx="1389264" cy="1389264"/>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704193" y="3012624"/>
              <a:ext cx="1833451" cy="1833451"/>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0482100" y="2790531"/>
              <a:ext cx="2277637" cy="2277637"/>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260006" y="2568437"/>
              <a:ext cx="2721823" cy="2721823"/>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037913" y="2346344"/>
              <a:ext cx="3166010" cy="3166010"/>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815819" y="2124251"/>
              <a:ext cx="3610196" cy="3610196"/>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593727" y="1902158"/>
              <a:ext cx="4054383" cy="4054383"/>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371633" y="1680064"/>
              <a:ext cx="4498569" cy="4498569"/>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149540" y="1457971"/>
              <a:ext cx="4942756" cy="4942756"/>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8927447" y="1235878"/>
              <a:ext cx="5386942" cy="5386942"/>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生理护理</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https://d.book118.com/847016005016006045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61</Paragraphs>
  <Slides>11</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11</vt:i4>
      </vt:variant>
    </vt:vector>
  </HeadingPairs>
  <TitlesOfParts>
    <vt:vector baseType="lpstr" size="15">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2024-09-19T17:45:05.232</cp:lastPrinted>
  <dcterms:created xsi:type="dcterms:W3CDTF">2024-09-19T09:45:05Z</dcterms:created>
  <dcterms:modified xsi:type="dcterms:W3CDTF">2024-09-19T09:45:07Z</dcterms:modified>
</cp:coreProperties>
</file>