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4EA993D-4B23-41FE-8EC6-BB276897F89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1" name="PlaceHolder 1"/>
          <p:cNvSpPr>
            <a:spLocks noGrp="1"/>
          </p:cNvSpPr>
          <p:nvPr>
            <p:ph type="sldImg"/>
          </p:nvPr>
        </p:nvSpPr>
        <p:spPr>
          <a:xfrm>
            <a:off x="685800" y="1143000"/>
            <a:ext cx="5486040" cy="3085920"/>
          </a:xfrm>
          <a:prstGeom prst="rect">
            <a:avLst/>
          </a:prstGeom>
          <a:ln w="0">
            <a:noFill/>
          </a:ln>
        </p:spPr>
      </p:sp>
      <p:sp>
        <p:nvSpPr>
          <p:cNvPr id="69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4" name="PlaceHolder 1"/>
          <p:cNvSpPr>
            <a:spLocks noGrp="1"/>
          </p:cNvSpPr>
          <p:nvPr>
            <p:ph type="sldImg"/>
          </p:nvPr>
        </p:nvSpPr>
        <p:spPr>
          <a:xfrm>
            <a:off x="685800" y="1143000"/>
            <a:ext cx="5486040" cy="3085920"/>
          </a:xfrm>
          <a:prstGeom prst="rect">
            <a:avLst/>
          </a:prstGeom>
          <a:ln w="0">
            <a:noFill/>
          </a:ln>
        </p:spPr>
      </p:sp>
      <p:sp>
        <p:nvSpPr>
          <p:cNvPr id="69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7" name="PlaceHolder 1"/>
          <p:cNvSpPr>
            <a:spLocks noGrp="1"/>
          </p:cNvSpPr>
          <p:nvPr>
            <p:ph type="sldImg"/>
          </p:nvPr>
        </p:nvSpPr>
        <p:spPr>
          <a:xfrm>
            <a:off x="685800" y="1143000"/>
            <a:ext cx="5486040" cy="3085920"/>
          </a:xfrm>
          <a:prstGeom prst="rect">
            <a:avLst/>
          </a:prstGeom>
          <a:ln w="0">
            <a:noFill/>
          </a:ln>
        </p:spPr>
      </p:sp>
      <p:sp>
        <p:nvSpPr>
          <p:cNvPr id="69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0" name="PlaceHolder 1"/>
          <p:cNvSpPr>
            <a:spLocks noGrp="1"/>
          </p:cNvSpPr>
          <p:nvPr>
            <p:ph type="sldImg"/>
          </p:nvPr>
        </p:nvSpPr>
        <p:spPr>
          <a:xfrm>
            <a:off x="685800" y="1143000"/>
            <a:ext cx="5486040" cy="3085920"/>
          </a:xfrm>
          <a:prstGeom prst="rect">
            <a:avLst/>
          </a:prstGeom>
          <a:ln w="0">
            <a:noFill/>
          </a:ln>
        </p:spPr>
      </p:sp>
      <p:sp>
        <p:nvSpPr>
          <p:cNvPr id="70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3" name="PlaceHolder 1"/>
          <p:cNvSpPr>
            <a:spLocks noGrp="1"/>
          </p:cNvSpPr>
          <p:nvPr>
            <p:ph type="sldImg"/>
          </p:nvPr>
        </p:nvSpPr>
        <p:spPr>
          <a:xfrm>
            <a:off x="685800" y="1143000"/>
            <a:ext cx="5486040" cy="3085920"/>
          </a:xfrm>
          <a:prstGeom prst="rect">
            <a:avLst/>
          </a:prstGeom>
          <a:ln w="0">
            <a:noFill/>
          </a:ln>
        </p:spPr>
      </p:sp>
      <p:sp>
        <p:nvSpPr>
          <p:cNvPr id="70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6" name="PlaceHolder 1"/>
          <p:cNvSpPr>
            <a:spLocks noGrp="1"/>
          </p:cNvSpPr>
          <p:nvPr>
            <p:ph type="sldImg"/>
          </p:nvPr>
        </p:nvSpPr>
        <p:spPr>
          <a:xfrm>
            <a:off x="685800" y="1143000"/>
            <a:ext cx="5486040" cy="3085920"/>
          </a:xfrm>
          <a:prstGeom prst="rect">
            <a:avLst/>
          </a:prstGeom>
          <a:ln w="0">
            <a:noFill/>
          </a:ln>
        </p:spPr>
      </p:sp>
      <p:sp>
        <p:nvSpPr>
          <p:cNvPr id="70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9" name="PlaceHolder 1"/>
          <p:cNvSpPr>
            <a:spLocks noGrp="1"/>
          </p:cNvSpPr>
          <p:nvPr>
            <p:ph type="sldImg"/>
          </p:nvPr>
        </p:nvSpPr>
        <p:spPr>
          <a:xfrm>
            <a:off x="685800" y="1143000"/>
            <a:ext cx="5486040" cy="3085920"/>
          </a:xfrm>
          <a:prstGeom prst="rect">
            <a:avLst/>
          </a:prstGeom>
          <a:ln w="0">
            <a:noFill/>
          </a:ln>
        </p:spPr>
      </p:sp>
      <p:sp>
        <p:nvSpPr>
          <p:cNvPr id="71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7E3A3F-1BC7-4A9D-AA3D-FEE862E34C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C98DB2-1FC9-475E-9022-79E5487391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7EF256-BAF3-4B74-9DC1-71B867B449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CA4B6D-89B5-4C0F-B710-C069348D15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407913-A84F-4722-8695-035E765087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A6049F-8D2D-4A46-9CB5-618A1463C1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AF46B6-556F-4B58-B547-FCD5D96890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E90813-B67E-49BE-864C-280763A3FB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1D2EBD-55E6-4C0A-897B-95DBB6EF67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34B260-D2D8-4D1C-9D76-C5C0C20CA2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45AD99-D4D9-4CAE-BAFE-8ECB848FC5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DE3B2CF-C759-411E-8B15-305DE790C44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8800153-B749-4D3D-8565-1EBF0D0156C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6.pn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11.jpeg" /><Relationship Id="rId4" Type="http://schemas.openxmlformats.org/officeDocument/2006/relationships/image" Target="../media/image12.pn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022131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559440"/>
            <a:ext cx="10156320" cy="1788480"/>
          </a:xfrm>
          <a:prstGeom prst="rect">
            <a:avLst/>
          </a:prstGeom>
          <a:noFill/>
          <a:ln w="0">
            <a:noFill/>
          </a:ln>
        </p:spPr>
        <p:txBody>
          <a:bodyPr lIns="90000" tIns="46800" rIns="90000" bIns="46800" anchor="b">
            <a:noAutofit/>
          </a:bodyPr>
          <a:lstStyle/>
          <a:p>
            <a:pPr indent="0" defTabSz="914400">
              <a:lnSpc>
                <a:spcPct val="100000"/>
              </a:lnSpc>
              <a:buNone/>
            </a:pPr>
            <a:r>
              <a:rPr lang="en-US" sz="6000" b="1" strike="noStrike" spc="299">
                <a:solidFill>
                  <a:schemeClr val="dk1"/>
                </a:solidFill>
                <a:latin typeface="Arial"/>
                <a:ea typeface="微软雅黑"/>
              </a:rPr>
              <a:t>iga</a:t>
            </a:r>
            <a:r>
              <a:rPr lang="zh-CN" sz="6000" b="1" strike="noStrike" spc="299">
                <a:solidFill>
                  <a:schemeClr val="dk1"/>
                </a:solidFill>
                <a:latin typeface="Arial"/>
                <a:ea typeface="微软雅黑"/>
              </a:rPr>
              <a:t>肾病疾病查房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3492360"/>
            <a:ext cx="99748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rgbClr val="0084FF">
              <a:alpha val="46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1</a:t>
            </a:r>
            <a:r>
              <a:rPr lang="zh-CN" sz="2400" b="1" strike="noStrike" spc="-1">
                <a:solidFill>
                  <a:srgbClr val="0084FF"/>
                </a:solidFill>
                <a:latin typeface="微软雅黑"/>
                <a:ea typeface="微软雅黑"/>
              </a:rPr>
              <a:t>章  </a:t>
            </a:r>
            <a:r>
              <a:rPr lang="en-US" sz="2400" b="1" strike="noStrike" spc="-1">
                <a:solidFill>
                  <a:srgbClr val="0084FF"/>
                </a:solidFill>
                <a:latin typeface="微软雅黑"/>
                <a:ea typeface="微软雅黑"/>
              </a:rPr>
              <a:t>IGA</a:t>
            </a:r>
            <a:r>
              <a:rPr lang="zh-CN" sz="2400" b="1" strike="noStrike" spc="-1">
                <a:solidFill>
                  <a:srgbClr val="0084FF"/>
                </a:solidFill>
                <a:latin typeface="微软雅黑"/>
                <a:ea typeface="微软雅黑"/>
              </a:rPr>
              <a:t>肾病疾病简介</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2</a:t>
            </a:r>
            <a:r>
              <a:rPr lang="zh-CN" sz="2400" b="1" strike="noStrike" spc="-1">
                <a:solidFill>
                  <a:srgbClr val="0084FF"/>
                </a:solidFill>
                <a:latin typeface="微软雅黑"/>
                <a:ea typeface="微软雅黑"/>
              </a:rPr>
              <a:t>章  </a:t>
            </a:r>
            <a:r>
              <a:rPr lang="en-US" sz="2400" b="1" strike="noStrike" spc="-1">
                <a:solidFill>
                  <a:srgbClr val="0084FF"/>
                </a:solidFill>
                <a:latin typeface="微软雅黑"/>
                <a:ea typeface="微软雅黑"/>
              </a:rPr>
              <a:t>IGA</a:t>
            </a:r>
            <a:r>
              <a:rPr lang="zh-CN" sz="2400" b="1" strike="noStrike" spc="-1">
                <a:solidFill>
                  <a:srgbClr val="0084FF"/>
                </a:solidFill>
                <a:latin typeface="微软雅黑"/>
                <a:ea typeface="微软雅黑"/>
              </a:rPr>
              <a:t>肾病的病理生理特征</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3</a:t>
            </a:r>
            <a:r>
              <a:rPr lang="zh-CN" sz="2400" b="1" strike="noStrike" spc="-1">
                <a:solidFill>
                  <a:srgbClr val="0084FF"/>
                </a:solidFill>
                <a:latin typeface="微软雅黑"/>
                <a:ea typeface="微软雅黑"/>
              </a:rPr>
              <a:t>章  </a:t>
            </a:r>
            <a:r>
              <a:rPr lang="en-US" sz="2400" b="1" strike="noStrike" spc="-1">
                <a:solidFill>
                  <a:srgbClr val="0084FF"/>
                </a:solidFill>
                <a:latin typeface="微软雅黑"/>
                <a:ea typeface="微软雅黑"/>
              </a:rPr>
              <a:t>IGA</a:t>
            </a:r>
            <a:r>
              <a:rPr lang="zh-CN" sz="2400" b="1" strike="noStrike" spc="-1">
                <a:solidFill>
                  <a:srgbClr val="0084FF"/>
                </a:solidFill>
                <a:latin typeface="微软雅黑"/>
                <a:ea typeface="微软雅黑"/>
              </a:rPr>
              <a:t>肾病的并发症及治疗</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4</a:t>
            </a:r>
            <a:r>
              <a:rPr lang="zh-CN" sz="2400" b="1" strike="noStrike" spc="-1">
                <a:solidFill>
                  <a:srgbClr val="0084FF"/>
                </a:solidFill>
                <a:latin typeface="微软雅黑"/>
                <a:ea typeface="微软雅黑"/>
              </a:rPr>
              <a:t>章  </a:t>
            </a:r>
            <a:r>
              <a:rPr lang="en-US" sz="2400" b="1" strike="noStrike" spc="-1">
                <a:solidFill>
                  <a:srgbClr val="0084FF"/>
                </a:solidFill>
                <a:latin typeface="微软雅黑"/>
                <a:ea typeface="微软雅黑"/>
              </a:rPr>
              <a:t>IGA</a:t>
            </a:r>
            <a:r>
              <a:rPr lang="zh-CN" sz="2400" b="1" strike="noStrike" spc="-1">
                <a:solidFill>
                  <a:srgbClr val="0084FF"/>
                </a:solidFill>
                <a:latin typeface="微软雅黑"/>
                <a:ea typeface="微软雅黑"/>
              </a:rPr>
              <a:t>肾病的预后及随访管理</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5</a:t>
            </a:r>
            <a:r>
              <a:rPr lang="zh-CN" sz="2400" b="1" strike="noStrike" spc="-1">
                <a:solidFill>
                  <a:srgbClr val="0084FF"/>
                </a:solidFill>
                <a:latin typeface="微软雅黑"/>
                <a:ea typeface="微软雅黑"/>
              </a:rPr>
              <a:t>章  </a:t>
            </a:r>
            <a:r>
              <a:rPr lang="en-US" sz="2400" b="1" strike="noStrike" spc="-1">
                <a:solidFill>
                  <a:srgbClr val="0084FF"/>
                </a:solidFill>
                <a:latin typeface="微软雅黑"/>
                <a:ea typeface="微软雅黑"/>
              </a:rPr>
              <a:t>IGA</a:t>
            </a:r>
            <a:r>
              <a:rPr lang="zh-CN" sz="2400" b="1" strike="noStrike" spc="-1">
                <a:solidFill>
                  <a:srgbClr val="0084FF"/>
                </a:solidFill>
                <a:latin typeface="微软雅黑"/>
                <a:ea typeface="微软雅黑"/>
              </a:rPr>
              <a:t>肾病的研究进展与展望</a:t>
            </a:r>
            <a:endParaRPr lang="en-US" sz="2400" b="0" strike="noStrike" spc="-1">
              <a:solidFill>
                <a:srgbClr val="000000"/>
              </a:solidFill>
              <a:latin typeface="Arial"/>
            </a:endParaRPr>
          </a:p>
          <a:p>
            <a:pPr defTabSz="914400">
              <a:lnSpc>
                <a:spcPct val="100000"/>
              </a:lnSpc>
            </a:pPr>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6</a:t>
            </a:r>
            <a:r>
              <a:rPr lang="zh-CN" sz="2400" b="1" strike="noStrike" spc="-1">
                <a:solidFill>
                  <a:srgbClr val="0084FF"/>
                </a:solidFill>
                <a:latin typeface="微软雅黑"/>
                <a:ea typeface="微软雅黑"/>
              </a:rPr>
              <a:t>章  总结与展望</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0084FF"/>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0084FF"/>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0084FF"/>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9" name="PlaceHolder 1"/>
          <p:cNvSpPr>
            <a:spLocks noGrp="1"/>
          </p:cNvSpPr>
          <p:nvPr>
            <p:ph/>
          </p:nvPr>
        </p:nvSpPr>
        <p:spPr>
          <a:xfrm>
            <a:off x="654840" y="2055600"/>
            <a:ext cx="1073124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0084FF"/>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6651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1</a:t>
            </a:r>
            <a:r>
              <a:rPr lang="zh-CN" sz="4000" b="1" strike="noStrike" spc="299">
                <a:solidFill>
                  <a:schemeClr val="dk1"/>
                </a:solidFill>
                <a:latin typeface="Arial"/>
                <a:ea typeface="微软雅黑"/>
              </a:rPr>
              <a:t>章 </a:t>
            </a:r>
            <a:r>
              <a:rPr lang="en-US" sz="4000" b="1" strike="noStrike" spc="299">
                <a:solidFill>
                  <a:schemeClr val="dk1"/>
                </a:solidFill>
                <a:latin typeface="Arial"/>
                <a:ea typeface="微软雅黑"/>
              </a:rPr>
              <a:t>IGA</a:t>
            </a:r>
            <a:r>
              <a:rPr lang="zh-CN" sz="4000" b="1" strike="noStrike" spc="299">
                <a:solidFill>
                  <a:schemeClr val="dk1"/>
                </a:solidFill>
                <a:latin typeface="Arial"/>
                <a:ea typeface="微软雅黑"/>
              </a:rPr>
              <a:t>肾病疾病简介</a:t>
            </a:r>
            <a:endParaRPr lang="en-US" sz="40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rgbClr val="0084FF">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rgbClr val="0084FF">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rgbClr val="0084FF">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0084FF"/>
                </a:solidFill>
                <a:latin typeface="Arial"/>
                <a:ea typeface="微软雅黑"/>
              </a:rPr>
              <a:t>什么是</a:t>
            </a:r>
            <a:r>
              <a:rPr lang="en-US" sz="3600" b="1" strike="noStrike" spc="299">
                <a:solidFill>
                  <a:srgbClr val="0084FF"/>
                </a:solidFill>
                <a:latin typeface="Arial"/>
                <a:ea typeface="微软雅黑"/>
              </a:rPr>
              <a:t>IGA</a:t>
            </a:r>
            <a:r>
              <a:rPr lang="zh-CN" sz="3600" b="1" strike="noStrike" spc="299">
                <a:solidFill>
                  <a:srgbClr val="0084FF"/>
                </a:solidFill>
                <a:latin typeface="Arial"/>
                <a:ea typeface="微软雅黑"/>
              </a:rPr>
              <a:t>肾病？</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800" b="0" strike="noStrike" spc="148">
                <a:solidFill>
                  <a:schemeClr val="lt1"/>
                </a:solidFill>
                <a:latin typeface="Arial"/>
                <a:ea typeface="微软雅黑"/>
              </a:rPr>
              <a:t>IGA</a:t>
            </a:r>
            <a:r>
              <a:rPr lang="zh-CN" sz="1800" b="0" strike="noStrike" spc="148">
                <a:solidFill>
                  <a:schemeClr val="lt1"/>
                </a:solidFill>
                <a:latin typeface="Arial"/>
                <a:ea typeface="微软雅黑"/>
              </a:rPr>
              <a:t>肾病是一种最常见的慢性肾病，常见于青壮年人群。其特点是肾小球内有</a:t>
            </a:r>
            <a:r>
              <a:rPr lang="en-US" sz="1800" b="0" strike="noStrike" spc="148">
                <a:solidFill>
                  <a:schemeClr val="lt1"/>
                </a:solidFill>
                <a:latin typeface="Arial"/>
                <a:ea typeface="微软雅黑"/>
              </a:rPr>
              <a:t>IgA</a:t>
            </a:r>
            <a:r>
              <a:rPr lang="zh-CN" sz="1800" b="0" strike="noStrike" spc="148">
                <a:solidFill>
                  <a:schemeClr val="lt1"/>
                </a:solidFill>
                <a:latin typeface="Arial"/>
                <a:ea typeface="微软雅黑"/>
              </a:rPr>
              <a:t>免疫球蛋白沉积，导致肾小球炎症和损伤。可能引起蛋白尿、血尿、高血压等症状。</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6" name="AutoShape 17"/>
            <p:cNvSpPr/>
            <p:nvPr/>
          </p:nvSpPr>
          <p:spPr>
            <a:xfrm>
              <a:off x="551520" y="4024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7" name="AutoShape 18"/>
            <p:cNvSpPr/>
            <p:nvPr/>
          </p:nvSpPr>
          <p:spPr>
            <a:xfrm>
              <a:off x="665640" y="40428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8" name="AutoShape 19"/>
            <p:cNvSpPr/>
            <p:nvPr/>
          </p:nvSpPr>
          <p:spPr>
            <a:xfrm>
              <a:off x="776160" y="41328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9" name="AutoShape 20"/>
            <p:cNvSpPr/>
            <p:nvPr/>
          </p:nvSpPr>
          <p:spPr>
            <a:xfrm>
              <a:off x="881280" y="4089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0" name="AutoShape 21"/>
            <p:cNvSpPr/>
            <p:nvPr/>
          </p:nvSpPr>
          <p:spPr>
            <a:xfrm>
              <a:off x="431640" y="513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1" name="AutoShape 22"/>
            <p:cNvSpPr/>
            <p:nvPr/>
          </p:nvSpPr>
          <p:spPr>
            <a:xfrm>
              <a:off x="551520" y="520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2" name="AutoShape 23"/>
            <p:cNvSpPr/>
            <p:nvPr/>
          </p:nvSpPr>
          <p:spPr>
            <a:xfrm>
              <a:off x="665640" y="522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3" name="AutoShape 24"/>
            <p:cNvSpPr/>
            <p:nvPr/>
          </p:nvSpPr>
          <p:spPr>
            <a:xfrm>
              <a:off x="776160" y="531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4" name="AutoShape 25"/>
            <p:cNvSpPr/>
            <p:nvPr/>
          </p:nvSpPr>
          <p:spPr>
            <a:xfrm>
              <a:off x="881280" y="5266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5" name="AutoShape 26"/>
            <p:cNvSpPr/>
            <p:nvPr/>
          </p:nvSpPr>
          <p:spPr>
            <a:xfrm>
              <a:off x="431640" y="631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6" name="AutoShape 27"/>
            <p:cNvSpPr/>
            <p:nvPr/>
          </p:nvSpPr>
          <p:spPr>
            <a:xfrm>
              <a:off x="551520" y="6379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7" name="AutoShape 28"/>
            <p:cNvSpPr/>
            <p:nvPr/>
          </p:nvSpPr>
          <p:spPr>
            <a:xfrm>
              <a:off x="665640" y="639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8" name="AutoShape 29"/>
            <p:cNvSpPr/>
            <p:nvPr/>
          </p:nvSpPr>
          <p:spPr>
            <a:xfrm>
              <a:off x="776160" y="648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9" name="AutoShape 30"/>
            <p:cNvSpPr/>
            <p:nvPr/>
          </p:nvSpPr>
          <p:spPr>
            <a:xfrm>
              <a:off x="881280" y="644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20" name="AutoShape 31"/>
            <p:cNvSpPr/>
            <p:nvPr/>
          </p:nvSpPr>
          <p:spPr>
            <a:xfrm>
              <a:off x="431640" y="74916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1" name="AutoShape 32"/>
            <p:cNvSpPr/>
            <p:nvPr/>
          </p:nvSpPr>
          <p:spPr>
            <a:xfrm>
              <a:off x="551520" y="756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2" name="AutoShape 33"/>
            <p:cNvSpPr/>
            <p:nvPr/>
          </p:nvSpPr>
          <p:spPr>
            <a:xfrm>
              <a:off x="665640" y="75744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3" name="AutoShape 34"/>
            <p:cNvSpPr/>
            <p:nvPr/>
          </p:nvSpPr>
          <p:spPr>
            <a:xfrm>
              <a:off x="776160" y="766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4" name="AutoShape 35"/>
            <p:cNvSpPr/>
            <p:nvPr/>
          </p:nvSpPr>
          <p:spPr>
            <a:xfrm>
              <a:off x="881280" y="762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126" name="AutoShape 3"/>
          <p:cNvSpPr/>
          <p:nvPr/>
        </p:nvSpPr>
        <p:spPr>
          <a:xfrm>
            <a:off x="6866280" y="1243800"/>
            <a:ext cx="5325480" cy="4881600"/>
          </a:xfrm>
          <a:prstGeom prst="rect">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7"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en-US" sz="3000" b="1" strike="noStrike" spc="299">
                <a:solidFill>
                  <a:srgbClr val="0084FF"/>
                </a:solidFill>
                <a:latin typeface="Arial"/>
                <a:ea typeface="微软雅黑"/>
              </a:rPr>
              <a:t>IGA</a:t>
            </a:r>
            <a:r>
              <a:rPr lang="zh-CN" sz="3000" b="1" strike="noStrike" spc="299">
                <a:solidFill>
                  <a:srgbClr val="0084FF"/>
                </a:solidFill>
                <a:latin typeface="Arial"/>
                <a:ea typeface="微软雅黑"/>
              </a:rPr>
              <a:t>肾病的预后</a:t>
            </a:r>
            <a:endParaRPr lang="en-US" sz="3000" b="0" strike="noStrike" spc="-1">
              <a:solidFill>
                <a:schemeClr val="dk1"/>
              </a:solidFill>
              <a:latin typeface="Arial"/>
            </a:endParaRPr>
          </a:p>
        </p:txBody>
      </p:sp>
      <p:sp>
        <p:nvSpPr>
          <p:cNvPr id="128"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在预后方面，</a:t>
            </a:r>
            <a:r>
              <a:rPr lang="en-US" sz="1800" b="0" strike="noStrike" spc="-1">
                <a:solidFill>
                  <a:schemeClr val="lt1"/>
                </a:solidFill>
                <a:latin typeface="微软雅黑"/>
                <a:ea typeface="微软雅黑"/>
              </a:rPr>
              <a:t>IGA</a:t>
            </a:r>
            <a:r>
              <a:rPr lang="zh-CN" sz="1800" b="0" strike="noStrike" spc="-1">
                <a:solidFill>
                  <a:schemeClr val="lt1"/>
                </a:solidFill>
                <a:latin typeface="微软雅黑"/>
                <a:ea typeface="微软雅黑"/>
              </a:rPr>
              <a:t>肾病的进展速度因人而异。早期发现并采取合理治疗措施，可以延缓疾病进展，降低并发症风险。定期检查和良好的生活方式管理对于患者的生存质量至关重要。</a:t>
            </a:r>
            <a:endParaRPr lang="en-US" sz="1800" b="0" strike="noStrike" spc="-1">
              <a:solidFill>
                <a:srgbClr val="000000"/>
              </a:solidFill>
              <a:latin typeface="Arial"/>
            </a:endParaRPr>
          </a:p>
        </p:txBody>
      </p:sp>
      <p:grpSp>
        <p:nvGrpSpPr>
          <p:cNvPr id="129" name="Group 15"/>
          <p:cNvGrpSpPr/>
          <p:nvPr/>
        </p:nvGrpSpPr>
        <p:grpSpPr>
          <a:xfrm>
            <a:off x="435960" y="378720"/>
            <a:ext cx="515160" cy="439560"/>
            <a:chOff x="435960" y="378720"/>
            <a:chExt cx="515160" cy="439560"/>
          </a:xfrm>
        </p:grpSpPr>
        <p:sp>
          <p:nvSpPr>
            <p:cNvPr id="130"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1"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2"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3"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34"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35"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6"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7"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8"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39"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0"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1"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2"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3"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4"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5"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6"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7"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8"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9"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150"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51" name="PlaceHolder 1"/>
          <p:cNvSpPr>
            <a:spLocks noGrp="1"/>
          </p:cNvSpPr>
          <p:nvPr>
            <p:ph/>
          </p:nvPr>
        </p:nvSpPr>
        <p:spPr>
          <a:xfrm>
            <a:off x="654840" y="2055600"/>
            <a:ext cx="1073124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0084FF"/>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152" name="PlaceHolder 2"/>
          <p:cNvSpPr>
            <a:spLocks noGrp="1"/>
          </p:cNvSpPr>
          <p:nvPr>
            <p:ph type="title" idx="4294967295"/>
          </p:nvPr>
        </p:nvSpPr>
        <p:spPr>
          <a:xfrm>
            <a:off x="313560" y="36651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2</a:t>
            </a:r>
            <a:r>
              <a:rPr lang="zh-CN" sz="4000" b="1" strike="noStrike" spc="299">
                <a:solidFill>
                  <a:schemeClr val="dk1"/>
                </a:solidFill>
                <a:latin typeface="Arial"/>
                <a:ea typeface="微软雅黑"/>
              </a:rPr>
              <a:t>章 </a:t>
            </a:r>
            <a:r>
              <a:rPr lang="en-US" sz="4000" b="1" strike="noStrike" spc="299">
                <a:solidFill>
                  <a:schemeClr val="dk1"/>
                </a:solidFill>
                <a:latin typeface="Arial"/>
                <a:ea typeface="微软雅黑"/>
              </a:rPr>
              <a:t>IGA</a:t>
            </a:r>
            <a:r>
              <a:rPr lang="zh-CN" sz="4000" b="1" strike="noStrike" spc="299">
                <a:solidFill>
                  <a:schemeClr val="dk1"/>
                </a:solidFill>
                <a:latin typeface="Arial"/>
                <a:ea typeface="微软雅黑"/>
              </a:rPr>
              <a:t>肾病的病理生理特征</a:t>
            </a:r>
            <a:endParaRPr lang="en-US" sz="4000" b="0" strike="noStrike" spc="-1">
              <a:solidFill>
                <a:schemeClr val="dk1"/>
              </a:solidFill>
              <a:latin typeface="Arial"/>
            </a:endParaRPr>
          </a:p>
        </p:txBody>
      </p:sp>
      <p:sp>
        <p:nvSpPr>
          <p:cNvPr id="15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54" name="AutoShape 3"/>
          <p:cNvSpPr/>
          <p:nvPr/>
        </p:nvSpPr>
        <p:spPr>
          <a:xfrm>
            <a:off x="472320" y="1375560"/>
            <a:ext cx="11246760" cy="469908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5" name="AutoShape 5"/>
          <p:cNvSpPr/>
          <p:nvPr/>
        </p:nvSpPr>
        <p:spPr>
          <a:xfrm>
            <a:off x="2499480" y="6236280"/>
            <a:ext cx="921996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56" name="AutoShape 6"/>
          <p:cNvSpPr/>
          <p:nvPr/>
        </p:nvSpPr>
        <p:spPr>
          <a:xfrm>
            <a:off x="483840" y="6236280"/>
            <a:ext cx="73980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57" name="AutoShape 7"/>
          <p:cNvSpPr/>
          <p:nvPr/>
        </p:nvSpPr>
        <p:spPr>
          <a:xfrm>
            <a:off x="1375920" y="6200640"/>
            <a:ext cx="158400" cy="15840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8" name="AutoShape 8"/>
          <p:cNvSpPr/>
          <p:nvPr/>
        </p:nvSpPr>
        <p:spPr>
          <a:xfrm>
            <a:off x="1607040" y="6207120"/>
            <a:ext cx="146880" cy="146880"/>
          </a:xfrm>
          <a:prstGeom prst="ellipse">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9" name="AutoShape 9"/>
          <p:cNvSpPr/>
          <p:nvPr/>
        </p:nvSpPr>
        <p:spPr>
          <a:xfrm>
            <a:off x="1827360" y="6213960"/>
            <a:ext cx="135720" cy="135720"/>
          </a:xfrm>
          <a:prstGeom prst="ellipse">
            <a:avLst/>
          </a:prstGeom>
          <a:solidFill>
            <a:srgbClr val="0084FF">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0" name="AutoShape 10"/>
          <p:cNvSpPr/>
          <p:nvPr/>
        </p:nvSpPr>
        <p:spPr>
          <a:xfrm>
            <a:off x="2027160" y="6220440"/>
            <a:ext cx="124200" cy="124200"/>
          </a:xfrm>
          <a:prstGeom prst="ellipse">
            <a:avLst/>
          </a:prstGeom>
          <a:solidFill>
            <a:srgbClr val="0084FF">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61" name="AutoShape 11"/>
          <p:cNvSpPr/>
          <p:nvPr/>
        </p:nvSpPr>
        <p:spPr>
          <a:xfrm>
            <a:off x="2224800" y="6215040"/>
            <a:ext cx="113040" cy="113040"/>
          </a:xfrm>
          <a:prstGeom prst="ellipse">
            <a:avLst/>
          </a:prstGeom>
          <a:solidFill>
            <a:srgbClr val="0084FF">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en-US" sz="3600" b="1" strike="noStrike" spc="299">
                <a:solidFill>
                  <a:srgbClr val="0084FF"/>
                </a:solidFill>
                <a:latin typeface="Arial"/>
                <a:ea typeface="微软雅黑"/>
              </a:rPr>
              <a:t>IGA</a:t>
            </a:r>
            <a:r>
              <a:rPr lang="zh-CN" sz="3600" b="1" strike="noStrike" spc="299">
                <a:solidFill>
                  <a:srgbClr val="0084FF"/>
                </a:solidFill>
                <a:latin typeface="Arial"/>
                <a:ea typeface="微软雅黑"/>
              </a:rPr>
              <a:t>肾病的病理变化</a:t>
            </a:r>
            <a:endParaRPr lang="en-US" sz="3600" b="0" strike="noStrike" spc="-1">
              <a:solidFill>
                <a:srgbClr val="000000"/>
              </a:solidFill>
              <a:latin typeface="Arial"/>
            </a:endParaRPr>
          </a:p>
        </p:txBody>
      </p:sp>
      <p:sp>
        <p:nvSpPr>
          <p:cNvPr id="164"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800" b="0" strike="noStrike" spc="148">
                <a:solidFill>
                  <a:schemeClr val="lt1"/>
                </a:solidFill>
                <a:latin typeface="Arial"/>
                <a:ea typeface="微软雅黑"/>
              </a:rPr>
              <a:t>IGA</a:t>
            </a:r>
            <a:r>
              <a:rPr lang="zh-CN" sz="1800" b="0" strike="noStrike" spc="148">
                <a:solidFill>
                  <a:schemeClr val="lt1"/>
                </a:solidFill>
                <a:latin typeface="Arial"/>
                <a:ea typeface="微软雅黑"/>
              </a:rPr>
              <a:t>肾病的病理变化包括免疫球蛋白</a:t>
            </a:r>
            <a:r>
              <a:rPr lang="en-US" sz="1800" b="0" strike="noStrike" spc="148">
                <a:solidFill>
                  <a:schemeClr val="lt1"/>
                </a:solidFill>
                <a:latin typeface="Arial"/>
                <a:ea typeface="微软雅黑"/>
              </a:rPr>
              <a:t>IgA</a:t>
            </a:r>
            <a:r>
              <a:rPr lang="zh-CN" sz="1800" b="0" strike="noStrike" spc="148">
                <a:solidFill>
                  <a:schemeClr val="lt1"/>
                </a:solidFill>
                <a:latin typeface="Arial"/>
                <a:ea typeface="微软雅黑"/>
              </a:rPr>
              <a:t>在肾小球沉积、肾小球内炎症反应增加以及逐渐形成局灶节段性增生性肾小球肾炎的特征。</a:t>
            </a:r>
            <a:endParaRPr lang="en-US" sz="18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66" name="Group 15"/>
          <p:cNvGrpSpPr/>
          <p:nvPr/>
        </p:nvGrpSpPr>
        <p:grpSpPr>
          <a:xfrm>
            <a:off x="431640" y="396000"/>
            <a:ext cx="514800" cy="439200"/>
            <a:chOff x="431640" y="396000"/>
            <a:chExt cx="514800" cy="439200"/>
          </a:xfrm>
        </p:grpSpPr>
        <p:sp>
          <p:nvSpPr>
            <p:cNvPr id="167" name="AutoShape 16"/>
            <p:cNvSpPr/>
            <p:nvPr/>
          </p:nvSpPr>
          <p:spPr>
            <a:xfrm>
              <a:off x="431640" y="39600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8" name="AutoShape 17"/>
            <p:cNvSpPr/>
            <p:nvPr/>
          </p:nvSpPr>
          <p:spPr>
            <a:xfrm>
              <a:off x="551520" y="4024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9" name="AutoShape 18"/>
            <p:cNvSpPr/>
            <p:nvPr/>
          </p:nvSpPr>
          <p:spPr>
            <a:xfrm>
              <a:off x="665640" y="40428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0" name="AutoShape 19"/>
            <p:cNvSpPr/>
            <p:nvPr/>
          </p:nvSpPr>
          <p:spPr>
            <a:xfrm>
              <a:off x="776160" y="41328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1" name="AutoShape 20"/>
            <p:cNvSpPr/>
            <p:nvPr/>
          </p:nvSpPr>
          <p:spPr>
            <a:xfrm>
              <a:off x="881280" y="4089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2" name="AutoShape 21"/>
            <p:cNvSpPr/>
            <p:nvPr/>
          </p:nvSpPr>
          <p:spPr>
            <a:xfrm>
              <a:off x="431640" y="513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3" name="AutoShape 22"/>
            <p:cNvSpPr/>
            <p:nvPr/>
          </p:nvSpPr>
          <p:spPr>
            <a:xfrm>
              <a:off x="551520" y="520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4" name="AutoShape 23"/>
            <p:cNvSpPr/>
            <p:nvPr/>
          </p:nvSpPr>
          <p:spPr>
            <a:xfrm>
              <a:off x="665640" y="522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5" name="AutoShape 24"/>
            <p:cNvSpPr/>
            <p:nvPr/>
          </p:nvSpPr>
          <p:spPr>
            <a:xfrm>
              <a:off x="776160" y="531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6" name="AutoShape 25"/>
            <p:cNvSpPr/>
            <p:nvPr/>
          </p:nvSpPr>
          <p:spPr>
            <a:xfrm>
              <a:off x="881280" y="5266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7" name="AutoShape 26"/>
            <p:cNvSpPr/>
            <p:nvPr/>
          </p:nvSpPr>
          <p:spPr>
            <a:xfrm>
              <a:off x="431640" y="631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8" name="AutoShape 27"/>
            <p:cNvSpPr/>
            <p:nvPr/>
          </p:nvSpPr>
          <p:spPr>
            <a:xfrm>
              <a:off x="551520" y="6379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9" name="AutoShape 28"/>
            <p:cNvSpPr/>
            <p:nvPr/>
          </p:nvSpPr>
          <p:spPr>
            <a:xfrm>
              <a:off x="665640" y="639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0" name="AutoShape 29"/>
            <p:cNvSpPr/>
            <p:nvPr/>
          </p:nvSpPr>
          <p:spPr>
            <a:xfrm>
              <a:off x="776160" y="648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1" name="AutoShape 30"/>
            <p:cNvSpPr/>
            <p:nvPr/>
          </p:nvSpPr>
          <p:spPr>
            <a:xfrm>
              <a:off x="881280" y="644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2" name="AutoShape 31"/>
            <p:cNvSpPr/>
            <p:nvPr/>
          </p:nvSpPr>
          <p:spPr>
            <a:xfrm>
              <a:off x="431640" y="74916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3" name="AutoShape 32"/>
            <p:cNvSpPr/>
            <p:nvPr/>
          </p:nvSpPr>
          <p:spPr>
            <a:xfrm>
              <a:off x="551520" y="756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4" name="AutoShape 33"/>
            <p:cNvSpPr/>
            <p:nvPr/>
          </p:nvSpPr>
          <p:spPr>
            <a:xfrm>
              <a:off x="665640" y="75744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5" name="AutoShape 34"/>
            <p:cNvSpPr/>
            <p:nvPr/>
          </p:nvSpPr>
          <p:spPr>
            <a:xfrm>
              <a:off x="776160" y="766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6" name="AutoShape 35"/>
            <p:cNvSpPr/>
            <p:nvPr/>
          </p:nvSpPr>
          <p:spPr>
            <a:xfrm>
              <a:off x="881280" y="762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87"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7000"/>
          </a:blip>
          <a:stretch>
            <a:fillRect/>
          </a:stretch>
        </a:blipFill>
      </p:bgPr>
    </p:bg>
    <p:spTree>
      <p:nvGrpSpPr>
        <p:cNvPr id="1" name=""/>
        <p:cNvGrpSpPr/>
        <p:nvPr/>
      </p:nvGrpSpPr>
      <p:grpSpPr>
        <a:xfrm>
          <a:off x="0" y="0"/>
          <a:ext cx="0" cy="0"/>
        </a:xfrm>
      </p:grpSpPr>
      <p:sp>
        <p:nvSpPr>
          <p:cNvPr id="188" name="AutoShape 3"/>
          <p:cNvSpPr/>
          <p:nvPr/>
        </p:nvSpPr>
        <p:spPr>
          <a:xfrm>
            <a:off x="3853440" y="1681560"/>
            <a:ext cx="3657240" cy="1989360"/>
          </a:xfrm>
          <a:prstGeom prst="rect">
            <a:avLst/>
          </a:prstGeom>
          <a:solidFill>
            <a:srgbClr val="0084FF">
              <a:alpha val="7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89" name="AutoShape 4"/>
          <p:cNvSpPr/>
          <p:nvPr/>
        </p:nvSpPr>
        <p:spPr>
          <a:xfrm>
            <a:off x="3853440" y="1301040"/>
            <a:ext cx="3657240" cy="718920"/>
          </a:xfrm>
          <a:prstGeom prst="roundRect">
            <a:avLst>
              <a:gd name="adj" fmla="val 16667"/>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0" name="AutoShape 7"/>
          <p:cNvSpPr/>
          <p:nvPr/>
        </p:nvSpPr>
        <p:spPr>
          <a:xfrm>
            <a:off x="7873200" y="1681560"/>
            <a:ext cx="3657240" cy="1989360"/>
          </a:xfrm>
          <a:prstGeom prst="rect">
            <a:avLst/>
          </a:prstGeom>
          <a:solidFill>
            <a:srgbClr val="0084FF">
              <a:alpha val="7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1" name="AutoShape 8"/>
          <p:cNvSpPr/>
          <p:nvPr/>
        </p:nvSpPr>
        <p:spPr>
          <a:xfrm>
            <a:off x="7873200" y="1371600"/>
            <a:ext cx="3657240" cy="718920"/>
          </a:xfrm>
          <a:prstGeom prst="roundRect">
            <a:avLst>
              <a:gd name="adj" fmla="val 16667"/>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2" name="AutoShape 10"/>
          <p:cNvSpPr/>
          <p:nvPr/>
        </p:nvSpPr>
        <p:spPr>
          <a:xfrm>
            <a:off x="3853440" y="4213080"/>
            <a:ext cx="3657240" cy="1989360"/>
          </a:xfrm>
          <a:prstGeom prst="rect">
            <a:avLst/>
          </a:prstGeom>
          <a:solidFill>
            <a:srgbClr val="0084FF">
              <a:alpha val="7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3" name="AutoShape 11"/>
          <p:cNvSpPr/>
          <p:nvPr/>
        </p:nvSpPr>
        <p:spPr>
          <a:xfrm>
            <a:off x="3853440" y="3895200"/>
            <a:ext cx="3657240" cy="718920"/>
          </a:xfrm>
          <a:prstGeom prst="roundRect">
            <a:avLst>
              <a:gd name="adj" fmla="val 16667"/>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4" name="AutoShape 13"/>
          <p:cNvSpPr/>
          <p:nvPr/>
        </p:nvSpPr>
        <p:spPr>
          <a:xfrm>
            <a:off x="7873200" y="4213080"/>
            <a:ext cx="3657240" cy="1989360"/>
          </a:xfrm>
          <a:prstGeom prst="rect">
            <a:avLst/>
          </a:prstGeom>
          <a:solidFill>
            <a:srgbClr val="0084FF">
              <a:alpha val="7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5" name="AutoShape 14"/>
          <p:cNvSpPr/>
          <p:nvPr/>
        </p:nvSpPr>
        <p:spPr>
          <a:xfrm>
            <a:off x="7873200" y="3895200"/>
            <a:ext cx="3657240" cy="718920"/>
          </a:xfrm>
          <a:prstGeom prst="roundRect">
            <a:avLst>
              <a:gd name="adj" fmla="val 16667"/>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6"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2.title"/>
          <p:cNvSpPr/>
          <p:nvPr/>
        </p:nvSpPr>
        <p:spPr>
          <a:xfrm>
            <a:off x="8046720" y="1557720"/>
            <a:ext cx="337068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阻断免疫球蛋白</a:t>
            </a:r>
            <a:r>
              <a:rPr lang="en-US" sz="2000" b="1" strike="noStrike" spc="-1">
                <a:solidFill>
                  <a:schemeClr val="lt1"/>
                </a:solidFill>
                <a:latin typeface="微软雅黑"/>
                <a:ea typeface="微软雅黑"/>
              </a:rPr>
              <a:t>IgA</a:t>
            </a:r>
            <a:r>
              <a:rPr lang="zh-CN" sz="2000" b="1" strike="noStrike" spc="-1">
                <a:solidFill>
                  <a:schemeClr val="lt1"/>
                </a:solidFill>
                <a:latin typeface="微软雅黑"/>
                <a:ea typeface="微软雅黑"/>
              </a:rPr>
              <a:t>的沉积</a:t>
            </a:r>
            <a:endParaRPr lang="en-US" sz="2000" b="0" strike="noStrike" spc="-1">
              <a:solidFill>
                <a:srgbClr val="000000"/>
              </a:solidFill>
              <a:latin typeface="Arial"/>
            </a:endParaRPr>
          </a:p>
        </p:txBody>
      </p:sp>
      <p:sp>
        <p:nvSpPr>
          <p:cNvPr id="198"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重点阻断免疫球蛋白</a:t>
            </a:r>
            <a:r>
              <a:rPr lang="en-US" sz="1600" b="0" strike="noStrike" spc="-1">
                <a:solidFill>
                  <a:schemeClr val="lt1"/>
                </a:solidFill>
                <a:latin typeface="微软雅黑"/>
                <a:ea typeface="微软雅黑"/>
              </a:rPr>
              <a:t>IgA</a:t>
            </a:r>
            <a:r>
              <a:rPr lang="zh-CN" sz="1600" b="0" strike="noStrike" spc="-1">
                <a:solidFill>
                  <a:schemeClr val="lt1"/>
                </a:solidFill>
                <a:latin typeface="微软雅黑"/>
                <a:ea typeface="微软雅黑"/>
              </a:rPr>
              <a:t>的沉积</a:t>
            </a:r>
            <a:endParaRPr lang="en-US" sz="1600" b="0" strike="noStrike" spc="-1">
              <a:solidFill>
                <a:srgbClr val="000000"/>
              </a:solidFill>
              <a:latin typeface="Arial"/>
            </a:endParaRPr>
          </a:p>
        </p:txBody>
      </p:sp>
      <p:sp>
        <p:nvSpPr>
          <p:cNvPr id="199"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3.title"/>
          <p:cNvSpPr/>
          <p:nvPr/>
        </p:nvSpPr>
        <p:spPr>
          <a:xfrm>
            <a:off x="3992400" y="4109040"/>
            <a:ext cx="3337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维护肾功能</a:t>
            </a:r>
            <a:endParaRPr lang="en-US" sz="2000" b="0" strike="noStrike" spc="-1">
              <a:solidFill>
                <a:srgbClr val="000000"/>
              </a:solidFill>
              <a:latin typeface="Arial"/>
            </a:endParaRPr>
          </a:p>
        </p:txBody>
      </p:sp>
      <p:sp>
        <p:nvSpPr>
          <p:cNvPr id="201"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通过减轻炎症反应</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维护肾功能</a:t>
            </a:r>
            <a:endParaRPr lang="en-US" sz="1600" b="0" strike="noStrike" spc="-1">
              <a:solidFill>
                <a:srgbClr val="000000"/>
              </a:solidFill>
              <a:latin typeface="Arial"/>
            </a:endParaRPr>
          </a:p>
        </p:txBody>
      </p:sp>
      <p:sp>
        <p:nvSpPr>
          <p:cNvPr id="202"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4.title"/>
          <p:cNvSpPr/>
          <p:nvPr/>
        </p:nvSpPr>
        <p:spPr>
          <a:xfrm>
            <a:off x="8118360" y="4109040"/>
            <a:ext cx="3220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204"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0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000" b="1" strike="noStrike" spc="299">
                <a:solidFill>
                  <a:srgbClr val="0084FF"/>
                </a:solidFill>
                <a:latin typeface="Arial"/>
                <a:ea typeface="微软雅黑"/>
              </a:rPr>
              <a:t>IGA</a:t>
            </a:r>
            <a:r>
              <a:rPr lang="zh-CN" sz="3000" b="1" strike="noStrike" spc="299">
                <a:solidFill>
                  <a:srgbClr val="0084FF"/>
                </a:solidFill>
                <a:latin typeface="Arial"/>
                <a:ea typeface="微软雅黑"/>
              </a:rPr>
              <a:t>肾病的病理生理治疗策略</a:t>
            </a:r>
            <a:endParaRPr lang="en-US" sz="3000" b="0" strike="noStrike" spc="-1">
              <a:solidFill>
                <a:schemeClr val="dk1"/>
              </a:solidFill>
              <a:latin typeface="Arial"/>
            </a:endParaRPr>
          </a:p>
        </p:txBody>
      </p:sp>
      <p:sp>
        <p:nvSpPr>
          <p:cNvPr id="206"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content.1.title"/>
          <p:cNvSpPr/>
          <p:nvPr/>
        </p:nvSpPr>
        <p:spPr>
          <a:xfrm>
            <a:off x="3991680" y="155772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设计个体化治疗方案</a:t>
            </a:r>
            <a:endParaRPr lang="en-US" sz="2000" b="0" strike="noStrike" spc="-1">
              <a:solidFill>
                <a:srgbClr val="000000"/>
              </a:solidFill>
              <a:latin typeface="Arial"/>
            </a:endParaRPr>
          </a:p>
        </p:txBody>
      </p:sp>
      <p:sp>
        <p:nvSpPr>
          <p:cNvPr id="208"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针对病理生理特征</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个体化治疗方案设计</a:t>
            </a:r>
            <a:endParaRPr lang="en-US" sz="1600" b="0" strike="noStrike" spc="-1">
              <a:solidFill>
                <a:srgbClr val="000000"/>
              </a:solidFill>
              <a:latin typeface="Arial"/>
            </a:endParaRPr>
          </a:p>
        </p:txBody>
      </p:sp>
      <p:grpSp>
        <p:nvGrpSpPr>
          <p:cNvPr id="209" name="Group 15"/>
          <p:cNvGrpSpPr/>
          <p:nvPr/>
        </p:nvGrpSpPr>
        <p:grpSpPr>
          <a:xfrm>
            <a:off x="435960" y="378720"/>
            <a:ext cx="515160" cy="439560"/>
            <a:chOff x="435960" y="378720"/>
            <a:chExt cx="515160" cy="439560"/>
          </a:xfrm>
        </p:grpSpPr>
        <p:sp>
          <p:nvSpPr>
            <p:cNvPr id="210"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1"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2"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3"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4"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5"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6"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7"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8"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9"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0"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1"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2"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3"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4"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5"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6"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7"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8"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9"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30"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231"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en-US" sz="3000" b="1" strike="noStrike" spc="299">
                <a:solidFill>
                  <a:srgbClr val="0084FF"/>
                </a:solidFill>
                <a:latin typeface="Arial"/>
                <a:ea typeface="微软雅黑"/>
              </a:rPr>
              <a:t>IGA</a:t>
            </a:r>
            <a:r>
              <a:rPr lang="zh-CN" sz="3000" b="1" strike="noStrike" spc="299">
                <a:solidFill>
                  <a:srgbClr val="0084FF"/>
                </a:solidFill>
                <a:latin typeface="Arial"/>
                <a:ea typeface="微软雅黑"/>
              </a:rPr>
              <a:t>肾病的病理生理特征总结</a:t>
            </a:r>
            <a:endParaRPr lang="en-US" sz="3000" b="0" strike="noStrike" spc="-1">
              <a:solidFill>
                <a:schemeClr val="dk1"/>
              </a:solidFill>
              <a:latin typeface="Arial"/>
            </a:endParaRPr>
          </a:p>
        </p:txBody>
      </p:sp>
      <p:sp>
        <p:nvSpPr>
          <p:cNvPr id="232"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800" b="0" strike="noStrike" spc="-1">
                <a:solidFill>
                  <a:schemeClr val="dk1"/>
                </a:solidFill>
                <a:latin typeface="微软雅黑"/>
                <a:ea typeface="微软雅黑"/>
              </a:rPr>
              <a:t>IGA</a:t>
            </a:r>
            <a:r>
              <a:rPr lang="zh-CN" sz="1800" b="0" strike="noStrike" spc="-1">
                <a:solidFill>
                  <a:schemeClr val="dk1"/>
                </a:solidFill>
                <a:latin typeface="微软雅黑"/>
                <a:ea typeface="微软雅黑"/>
              </a:rPr>
              <a:t>肾病的病理生理特征包括炎症反应增加、</a:t>
            </a:r>
            <a:r>
              <a:rPr lang="en-US" sz="1800" b="0" strike="noStrike" spc="-1">
                <a:solidFill>
                  <a:schemeClr val="dk1"/>
                </a:solidFill>
                <a:latin typeface="微软雅黑"/>
                <a:ea typeface="微软雅黑"/>
              </a:rPr>
              <a:t>IgA</a:t>
            </a:r>
            <a:r>
              <a:rPr lang="zh-CN" sz="1800" b="0" strike="noStrike" spc="-1">
                <a:solidFill>
                  <a:schemeClr val="dk1"/>
                </a:solidFill>
                <a:latin typeface="微软雅黑"/>
                <a:ea typeface="微软雅黑"/>
              </a:rPr>
              <a:t>沉积和肾小球结构改变等，了解其特点对于制定合理治疗方案具有重要意义。</a:t>
            </a:r>
            <a:endParaRPr lang="en-US" sz="1800" b="0" strike="noStrike" spc="-1">
              <a:solidFill>
                <a:srgbClr val="000000"/>
              </a:solidFill>
              <a:latin typeface="Arial"/>
            </a:endParaRPr>
          </a:p>
        </p:txBody>
      </p:sp>
      <p:grpSp>
        <p:nvGrpSpPr>
          <p:cNvPr id="233" name="Group 15"/>
          <p:cNvGrpSpPr/>
          <p:nvPr/>
        </p:nvGrpSpPr>
        <p:grpSpPr>
          <a:xfrm>
            <a:off x="435960" y="378720"/>
            <a:ext cx="515160" cy="439560"/>
            <a:chOff x="435960" y="378720"/>
            <a:chExt cx="515160" cy="439560"/>
          </a:xfrm>
        </p:grpSpPr>
        <p:sp>
          <p:nvSpPr>
            <p:cNvPr id="234"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5"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6"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7"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8"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9"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0"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1"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2"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3"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4"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5"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6"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7"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8"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9"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0"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1"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2"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3"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54"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5"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6"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7"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8"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9"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0"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1"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62" name="PlaceHolder 1"/>
          <p:cNvSpPr>
            <a:spLocks noGrp="1"/>
          </p:cNvSpPr>
          <p:nvPr>
            <p:ph/>
          </p:nvPr>
        </p:nvSpPr>
        <p:spPr>
          <a:xfrm>
            <a:off x="654840" y="2055600"/>
            <a:ext cx="1073124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0084FF"/>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263" name="PlaceHolder 2"/>
          <p:cNvSpPr>
            <a:spLocks noGrp="1"/>
          </p:cNvSpPr>
          <p:nvPr>
            <p:ph type="title" idx="4294967295"/>
          </p:nvPr>
        </p:nvSpPr>
        <p:spPr>
          <a:xfrm>
            <a:off x="313560" y="36651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3</a:t>
            </a:r>
            <a:r>
              <a:rPr lang="zh-CN" sz="4000" b="1" strike="noStrike" spc="299">
                <a:solidFill>
                  <a:schemeClr val="dk1"/>
                </a:solidFill>
                <a:latin typeface="Arial"/>
                <a:ea typeface="微软雅黑"/>
              </a:rPr>
              <a:t>章 </a:t>
            </a:r>
            <a:r>
              <a:rPr lang="en-US" sz="4000" b="1" strike="noStrike" spc="299">
                <a:solidFill>
                  <a:schemeClr val="dk1"/>
                </a:solidFill>
                <a:latin typeface="Arial"/>
                <a:ea typeface="微软雅黑"/>
              </a:rPr>
              <a:t>IGA</a:t>
            </a:r>
            <a:r>
              <a:rPr lang="zh-CN" sz="4000" b="1" strike="noStrike" spc="299">
                <a:solidFill>
                  <a:schemeClr val="dk1"/>
                </a:solidFill>
                <a:latin typeface="Arial"/>
                <a:ea typeface="微软雅黑"/>
              </a:rPr>
              <a:t>肾病的并发症及治疗</a:t>
            </a:r>
            <a:endParaRPr lang="en-US" sz="4000" b="0" strike="noStrike" spc="-1">
              <a:solidFill>
                <a:schemeClr val="dk1"/>
              </a:solidFill>
              <a:latin typeface="Arial"/>
            </a:endParaRPr>
          </a:p>
        </p:txBody>
      </p:sp>
      <p:sp>
        <p:nvSpPr>
          <p:cNvPr id="26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65" name="AutoShape 3"/>
          <p:cNvSpPr/>
          <p:nvPr/>
        </p:nvSpPr>
        <p:spPr>
          <a:xfrm>
            <a:off x="472320" y="1375560"/>
            <a:ext cx="11246760" cy="469908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6" name="AutoShape 5"/>
          <p:cNvSpPr/>
          <p:nvPr/>
        </p:nvSpPr>
        <p:spPr>
          <a:xfrm>
            <a:off x="2499480" y="6236280"/>
            <a:ext cx="921996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67" name="AutoShape 6"/>
          <p:cNvSpPr/>
          <p:nvPr/>
        </p:nvSpPr>
        <p:spPr>
          <a:xfrm>
            <a:off x="483840" y="6236280"/>
            <a:ext cx="73980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68" name="AutoShape 7"/>
          <p:cNvSpPr/>
          <p:nvPr/>
        </p:nvSpPr>
        <p:spPr>
          <a:xfrm>
            <a:off x="1375920" y="6200640"/>
            <a:ext cx="158400" cy="15840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9" name="AutoShape 8"/>
          <p:cNvSpPr/>
          <p:nvPr/>
        </p:nvSpPr>
        <p:spPr>
          <a:xfrm>
            <a:off x="1607040" y="6207120"/>
            <a:ext cx="146880" cy="146880"/>
          </a:xfrm>
          <a:prstGeom prst="ellipse">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0" name="AutoShape 9"/>
          <p:cNvSpPr/>
          <p:nvPr/>
        </p:nvSpPr>
        <p:spPr>
          <a:xfrm>
            <a:off x="1827360" y="6213960"/>
            <a:ext cx="135720" cy="135720"/>
          </a:xfrm>
          <a:prstGeom prst="ellipse">
            <a:avLst/>
          </a:prstGeom>
          <a:solidFill>
            <a:srgbClr val="0084FF">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1" name="AutoShape 10"/>
          <p:cNvSpPr/>
          <p:nvPr/>
        </p:nvSpPr>
        <p:spPr>
          <a:xfrm>
            <a:off x="2027160" y="6220440"/>
            <a:ext cx="124200" cy="124200"/>
          </a:xfrm>
          <a:prstGeom prst="ellipse">
            <a:avLst/>
          </a:prstGeom>
          <a:solidFill>
            <a:srgbClr val="0084FF">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72" name="AutoShape 11"/>
          <p:cNvSpPr/>
          <p:nvPr/>
        </p:nvSpPr>
        <p:spPr>
          <a:xfrm>
            <a:off x="2224800" y="6215040"/>
            <a:ext cx="113040" cy="113040"/>
          </a:xfrm>
          <a:prstGeom prst="ellipse">
            <a:avLst/>
          </a:prstGeom>
          <a:solidFill>
            <a:srgbClr val="0084FF">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4"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en-US" sz="3600" b="1" strike="noStrike" spc="299">
                <a:solidFill>
                  <a:srgbClr val="0084FF"/>
                </a:solidFill>
                <a:latin typeface="Arial"/>
                <a:ea typeface="微软雅黑"/>
              </a:rPr>
              <a:t>IGA</a:t>
            </a:r>
            <a:r>
              <a:rPr lang="zh-CN" sz="3600" b="1" strike="noStrike" spc="299">
                <a:solidFill>
                  <a:srgbClr val="0084FF"/>
                </a:solidFill>
                <a:latin typeface="Arial"/>
                <a:ea typeface="微软雅黑"/>
              </a:rPr>
              <a:t>肾病的高血压并发症</a:t>
            </a:r>
            <a:endParaRPr lang="en-US" sz="3600" b="0" strike="noStrike" spc="-1">
              <a:solidFill>
                <a:srgbClr val="000000"/>
              </a:solidFill>
              <a:latin typeface="Arial"/>
            </a:endParaRPr>
          </a:p>
        </p:txBody>
      </p:sp>
      <p:sp>
        <p:nvSpPr>
          <p:cNvPr id="275"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高血压是</a:t>
            </a:r>
            <a:r>
              <a:rPr lang="en-US" sz="1800" b="0" strike="noStrike" spc="148">
                <a:solidFill>
                  <a:schemeClr val="lt1"/>
                </a:solidFill>
                <a:latin typeface="Arial"/>
                <a:ea typeface="微软雅黑"/>
              </a:rPr>
              <a:t>IGA</a:t>
            </a:r>
            <a:r>
              <a:rPr lang="zh-CN" sz="1800" b="0" strike="noStrike" spc="148">
                <a:solidFill>
                  <a:schemeClr val="lt1"/>
                </a:solidFill>
                <a:latin typeface="Arial"/>
                <a:ea typeface="微软雅黑"/>
              </a:rPr>
              <a:t>肾病的常见并发症。控制高血压可以减少肾脏的负担，降低高血压对预防肾功能进一步恶化至关重要。</a:t>
            </a:r>
            <a:endParaRPr lang="en-US" sz="1800" b="0" strike="noStrike" spc="-1">
              <a:solidFill>
                <a:srgbClr val="000000"/>
              </a:solidFill>
              <a:latin typeface="Arial"/>
            </a:endParaRPr>
          </a:p>
        </p:txBody>
      </p:sp>
      <p:sp>
        <p:nvSpPr>
          <p:cNvPr id="2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77" name="Group 15"/>
          <p:cNvGrpSpPr/>
          <p:nvPr/>
        </p:nvGrpSpPr>
        <p:grpSpPr>
          <a:xfrm>
            <a:off x="431640" y="396000"/>
            <a:ext cx="514800" cy="439200"/>
            <a:chOff x="431640" y="396000"/>
            <a:chExt cx="514800" cy="439200"/>
          </a:xfrm>
        </p:grpSpPr>
        <p:sp>
          <p:nvSpPr>
            <p:cNvPr id="278" name="AutoShape 16"/>
            <p:cNvSpPr/>
            <p:nvPr/>
          </p:nvSpPr>
          <p:spPr>
            <a:xfrm>
              <a:off x="431640" y="39600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79" name="AutoShape 17"/>
            <p:cNvSpPr/>
            <p:nvPr/>
          </p:nvSpPr>
          <p:spPr>
            <a:xfrm>
              <a:off x="551520" y="4024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0" name="AutoShape 18"/>
            <p:cNvSpPr/>
            <p:nvPr/>
          </p:nvSpPr>
          <p:spPr>
            <a:xfrm>
              <a:off x="665640" y="40428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1" name="AutoShape 19"/>
            <p:cNvSpPr/>
            <p:nvPr/>
          </p:nvSpPr>
          <p:spPr>
            <a:xfrm>
              <a:off x="776160" y="41328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2" name="AutoShape 20"/>
            <p:cNvSpPr/>
            <p:nvPr/>
          </p:nvSpPr>
          <p:spPr>
            <a:xfrm>
              <a:off x="881280" y="4089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3" name="AutoShape 21"/>
            <p:cNvSpPr/>
            <p:nvPr/>
          </p:nvSpPr>
          <p:spPr>
            <a:xfrm>
              <a:off x="431640" y="513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4" name="AutoShape 22"/>
            <p:cNvSpPr/>
            <p:nvPr/>
          </p:nvSpPr>
          <p:spPr>
            <a:xfrm>
              <a:off x="551520" y="520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5" name="AutoShape 23"/>
            <p:cNvSpPr/>
            <p:nvPr/>
          </p:nvSpPr>
          <p:spPr>
            <a:xfrm>
              <a:off x="665640" y="522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6" name="AutoShape 24"/>
            <p:cNvSpPr/>
            <p:nvPr/>
          </p:nvSpPr>
          <p:spPr>
            <a:xfrm>
              <a:off x="776160" y="531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7" name="AutoShape 25"/>
            <p:cNvSpPr/>
            <p:nvPr/>
          </p:nvSpPr>
          <p:spPr>
            <a:xfrm>
              <a:off x="881280" y="5266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8" name="AutoShape 26"/>
            <p:cNvSpPr/>
            <p:nvPr/>
          </p:nvSpPr>
          <p:spPr>
            <a:xfrm>
              <a:off x="431640" y="631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9" name="AutoShape 27"/>
            <p:cNvSpPr/>
            <p:nvPr/>
          </p:nvSpPr>
          <p:spPr>
            <a:xfrm>
              <a:off x="551520" y="6379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0" name="AutoShape 28"/>
            <p:cNvSpPr/>
            <p:nvPr/>
          </p:nvSpPr>
          <p:spPr>
            <a:xfrm>
              <a:off x="665640" y="639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1" name="AutoShape 29"/>
            <p:cNvSpPr/>
            <p:nvPr/>
          </p:nvSpPr>
          <p:spPr>
            <a:xfrm>
              <a:off x="776160" y="648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2" name="AutoShape 30"/>
            <p:cNvSpPr/>
            <p:nvPr/>
          </p:nvSpPr>
          <p:spPr>
            <a:xfrm>
              <a:off x="881280" y="644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3" name="AutoShape 31"/>
            <p:cNvSpPr/>
            <p:nvPr/>
          </p:nvSpPr>
          <p:spPr>
            <a:xfrm>
              <a:off x="431640" y="74916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4" name="AutoShape 32"/>
            <p:cNvSpPr/>
            <p:nvPr/>
          </p:nvSpPr>
          <p:spPr>
            <a:xfrm>
              <a:off x="551520" y="756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5" name="AutoShape 33"/>
            <p:cNvSpPr/>
            <p:nvPr/>
          </p:nvSpPr>
          <p:spPr>
            <a:xfrm>
              <a:off x="665640" y="75744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6" name="AutoShape 34"/>
            <p:cNvSpPr/>
            <p:nvPr/>
          </p:nvSpPr>
          <p:spPr>
            <a:xfrm>
              <a:off x="776160" y="766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7" name="AutoShape 35"/>
            <p:cNvSpPr/>
            <p:nvPr/>
          </p:nvSpPr>
          <p:spPr>
            <a:xfrm>
              <a:off x="881280" y="762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98"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299"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0"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1"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2" name="PlaceHolder 1"/>
          <p:cNvSpPr>
            <a:spLocks noGrp="1"/>
          </p:cNvSpPr>
          <p:nvPr>
            <p:ph type="title" idx="4294967295"/>
          </p:nvPr>
        </p:nvSpPr>
        <p:spPr>
          <a:xfrm>
            <a:off x="1036440" y="24588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000" b="1" strike="noStrike" spc="299">
                <a:solidFill>
                  <a:srgbClr val="0084FF"/>
                </a:solidFill>
                <a:latin typeface="Arial"/>
                <a:ea typeface="微软雅黑"/>
              </a:rPr>
              <a:t>IGA</a:t>
            </a:r>
            <a:r>
              <a:rPr lang="zh-CN" sz="3000" b="1" strike="noStrike" spc="299">
                <a:solidFill>
                  <a:srgbClr val="0084FF"/>
                </a:solidFill>
                <a:latin typeface="Arial"/>
                <a:ea typeface="微软雅黑"/>
              </a:rPr>
              <a:t>肾病的血尿并发症</a:t>
            </a:r>
            <a:endParaRPr lang="en-US" sz="3000" b="0" strike="noStrike" spc="-1">
              <a:solidFill>
                <a:schemeClr val="dk1"/>
              </a:solidFill>
              <a:latin typeface="Arial"/>
            </a:endParaRPr>
          </a:p>
        </p:txBody>
      </p:sp>
      <p:sp>
        <p:nvSpPr>
          <p:cNvPr id="303"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grpSp>
        <p:nvGrpSpPr>
          <p:cNvPr id="304" name="Group 15"/>
          <p:cNvGrpSpPr/>
          <p:nvPr/>
        </p:nvGrpSpPr>
        <p:grpSpPr>
          <a:xfrm>
            <a:off x="435960" y="378720"/>
            <a:ext cx="515160" cy="439560"/>
            <a:chOff x="435960" y="378720"/>
            <a:chExt cx="515160" cy="439560"/>
          </a:xfrm>
        </p:grpSpPr>
        <p:sp>
          <p:nvSpPr>
            <p:cNvPr id="305"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6"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7"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8"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9"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0"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1"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2"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3"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4"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5"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6"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7"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8"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9"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0"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1"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2"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3"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4"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25" name="AutoShape 2"/>
          <p:cNvSpPr/>
          <p:nvPr/>
        </p:nvSpPr>
        <p:spPr>
          <a:xfrm>
            <a:off x="981720" y="1604880"/>
            <a:ext cx="3394800" cy="2116440"/>
          </a:xfrm>
          <a:prstGeom prst="rect">
            <a:avLst/>
          </a:prstGeom>
          <a:solidFill>
            <a:srgbClr val="0084FF"/>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26" name="AutoShape 3"/>
          <p:cNvSpPr/>
          <p:nvPr/>
        </p:nvSpPr>
        <p:spPr>
          <a:xfrm>
            <a:off x="4376880" y="3721680"/>
            <a:ext cx="3394800" cy="211644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27" name="AutoShape 4"/>
          <p:cNvSpPr/>
          <p:nvPr/>
        </p:nvSpPr>
        <p:spPr>
          <a:xfrm>
            <a:off x="7771680" y="1604880"/>
            <a:ext cx="3394800" cy="211644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pic>
        <p:nvPicPr>
          <p:cNvPr id="328" name="Picture 5" descr="C:/Users/Administrator/Desktop/ppt模板/图片素材/真人/QQ截图20240310101913.pngQQ截图20240310101913"/>
          <p:cNvPicPr/>
          <p:nvPr/>
        </p:nvPicPr>
        <p:blipFill>
          <a:blip r:embed="rId2"/>
          <a:srcRect t="4907" b="4907"/>
          <a:stretch>
            <a:fillRect/>
          </a:stretch>
        </p:blipFill>
        <p:spPr>
          <a:xfrm>
            <a:off x="991080" y="3721680"/>
            <a:ext cx="3395160" cy="2116080"/>
          </a:xfrm>
          <a:prstGeom prst="rect">
            <a:avLst/>
          </a:prstGeom>
          <a:ln w="0">
            <a:noFill/>
          </a:ln>
        </p:spPr>
      </p:pic>
      <p:pic>
        <p:nvPicPr>
          <p:cNvPr id="329" name="Picture 6" descr="C:/Users/Administrator/Desktop/ppt模板/图片素材/真人/91d78118884c4e968e9e5ddf35220eb1.jpg91d78118884c4e968e9e5ddf35220eb1"/>
          <p:cNvPicPr/>
          <p:nvPr/>
        </p:nvPicPr>
        <p:blipFill>
          <a:blip r:embed="rId3"/>
          <a:srcRect t="2640" b="2640"/>
          <a:stretch>
            <a:fillRect/>
          </a:stretch>
        </p:blipFill>
        <p:spPr>
          <a:xfrm>
            <a:off x="4376880" y="1606680"/>
            <a:ext cx="3394440" cy="2115000"/>
          </a:xfrm>
          <a:prstGeom prst="rect">
            <a:avLst/>
          </a:prstGeom>
          <a:ln w="0">
            <a:noFill/>
          </a:ln>
        </p:spPr>
      </p:pic>
      <p:pic>
        <p:nvPicPr>
          <p:cNvPr id="330" name="Picture 7" descr="C:/Users/Administrator/Desktop/ppt模板/图片素材/真人/QQ截图20240310102814.pngQQ截图20240310102814"/>
          <p:cNvPicPr/>
          <p:nvPr/>
        </p:nvPicPr>
        <p:blipFill>
          <a:blip r:embed="rId4"/>
          <a:srcRect t="9328" b="9328"/>
          <a:stretch>
            <a:fillRect/>
          </a:stretch>
        </p:blipFill>
        <p:spPr>
          <a:xfrm>
            <a:off x="7771680" y="3712680"/>
            <a:ext cx="3394440" cy="2143440"/>
          </a:xfrm>
          <a:prstGeom prst="rect">
            <a:avLst/>
          </a:prstGeom>
          <a:ln w="0">
            <a:noFill/>
          </a:ln>
        </p:spPr>
      </p:pic>
      <p:sp>
        <p:nvSpPr>
          <p:cNvPr id="331" name="content.1.title"/>
          <p:cNvSpPr/>
          <p:nvPr/>
        </p:nvSpPr>
        <p:spPr>
          <a:xfrm>
            <a:off x="175464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血尿伴随肾小球炎症和病变</a:t>
            </a:r>
            <a:endParaRPr lang="en-US" sz="2000" b="0" strike="noStrike" spc="-1">
              <a:solidFill>
                <a:srgbClr val="000000"/>
              </a:solidFill>
              <a:latin typeface="Arial"/>
            </a:endParaRPr>
          </a:p>
        </p:txBody>
      </p:sp>
      <p:sp>
        <p:nvSpPr>
          <p:cNvPr id="332" name="content.1.content"/>
          <p:cNvSpPr/>
          <p:nvPr/>
        </p:nvSpPr>
        <p:spPr>
          <a:xfrm>
            <a:off x="1225080" y="2340000"/>
            <a:ext cx="2982960" cy="1203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确定血尿原因，有针对性地治疗</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注意休息，避免剧烈运动和身体劳累</a:t>
            </a:r>
            <a:endParaRPr lang="en-US" sz="1600" b="0" strike="noStrike" spc="-1">
              <a:solidFill>
                <a:srgbClr val="000000"/>
              </a:solidFill>
              <a:latin typeface="Arial"/>
            </a:endParaRPr>
          </a:p>
        </p:txBody>
      </p:sp>
      <p:sp>
        <p:nvSpPr>
          <p:cNvPr id="333" name="content.2.title"/>
          <p:cNvSpPr/>
          <p:nvPr/>
        </p:nvSpPr>
        <p:spPr>
          <a:xfrm>
            <a:off x="844200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其他症状</a:t>
            </a:r>
            <a:endParaRPr lang="en-US" sz="2000" b="0" strike="noStrike" spc="-1">
              <a:solidFill>
                <a:srgbClr val="000000"/>
              </a:solidFill>
              <a:latin typeface="Arial"/>
            </a:endParaRPr>
          </a:p>
        </p:txBody>
      </p:sp>
      <p:sp>
        <p:nvSpPr>
          <p:cNvPr id="334" name="content.2.content"/>
          <p:cNvSpPr/>
          <p:nvPr/>
        </p:nvSpPr>
        <p:spPr>
          <a:xfrm>
            <a:off x="7971120" y="2340000"/>
            <a:ext cx="3036240" cy="12060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关注肾脏疼痛</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监测肾功能指标</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遵循医嘱进行治疗</a:t>
            </a:r>
            <a:endParaRPr lang="en-US" sz="1600" b="0" strike="noStrike" spc="-1">
              <a:solidFill>
                <a:srgbClr val="000000"/>
              </a:solidFill>
              <a:latin typeface="Arial"/>
            </a:endParaRPr>
          </a:p>
        </p:txBody>
      </p:sp>
      <p:sp>
        <p:nvSpPr>
          <p:cNvPr id="335" name="content.3.title"/>
          <p:cNvSpPr/>
          <p:nvPr/>
        </p:nvSpPr>
        <p:spPr>
          <a:xfrm>
            <a:off x="5093280" y="39549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饮食建议</a:t>
            </a:r>
            <a:endParaRPr lang="en-US" sz="2000" b="0" strike="noStrike" spc="-1">
              <a:solidFill>
                <a:srgbClr val="000000"/>
              </a:solidFill>
              <a:latin typeface="Arial"/>
            </a:endParaRPr>
          </a:p>
        </p:txBody>
      </p:sp>
      <p:sp>
        <p:nvSpPr>
          <p:cNvPr id="336" name="content.3.content"/>
          <p:cNvSpPr/>
          <p:nvPr/>
        </p:nvSpPr>
        <p:spPr>
          <a:xfrm>
            <a:off x="4578840" y="4413240"/>
            <a:ext cx="3085920" cy="1173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低盐饮食有助于控制高血压</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增加蛋白质摄入可减轻蛋白尿</a:t>
            </a:r>
            <a:endParaRPr lang="en-US" sz="16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337"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en-US" sz="3000" b="1" strike="noStrike" spc="299">
                <a:solidFill>
                  <a:srgbClr val="0084FF"/>
                </a:solidFill>
                <a:latin typeface="Arial"/>
                <a:ea typeface="微软雅黑"/>
              </a:rPr>
              <a:t>IGA</a:t>
            </a:r>
            <a:r>
              <a:rPr lang="zh-CN" sz="3000" b="1" strike="noStrike" spc="299">
                <a:solidFill>
                  <a:srgbClr val="0084FF"/>
                </a:solidFill>
                <a:latin typeface="Arial"/>
                <a:ea typeface="微软雅黑"/>
              </a:rPr>
              <a:t>肾病的治疗策略</a:t>
            </a:r>
            <a:endParaRPr lang="en-US" sz="3000" b="0" strike="noStrike" spc="-1">
              <a:solidFill>
                <a:schemeClr val="dk1"/>
              </a:solidFill>
              <a:latin typeface="Arial"/>
            </a:endParaRPr>
          </a:p>
        </p:txBody>
      </p:sp>
      <p:sp>
        <p:nvSpPr>
          <p:cNvPr id="338"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800" b="0" strike="noStrike" spc="-1">
                <a:solidFill>
                  <a:schemeClr val="dk1"/>
                </a:solidFill>
                <a:latin typeface="微软雅黑"/>
                <a:ea typeface="微软雅黑"/>
              </a:rPr>
              <a:t>IGA</a:t>
            </a:r>
            <a:r>
              <a:rPr lang="zh-CN" sz="1800" b="0" strike="noStrike" spc="-1">
                <a:solidFill>
                  <a:schemeClr val="dk1"/>
                </a:solidFill>
                <a:latin typeface="微软雅黑"/>
                <a:ea typeface="微软雅黑"/>
              </a:rPr>
              <a:t>肾病的治疗需要综合考虑并发症，包括高血压、感染、蛋白尿和血尿。及时干预并制定合理的治疗方案，可以有效延缓疾病进展，提高患者生活质量。</a:t>
            </a:r>
            <a:endParaRPr lang="en-US" sz="1800" b="0" strike="noStrike" spc="-1">
              <a:solidFill>
                <a:srgbClr val="000000"/>
              </a:solidFill>
              <a:latin typeface="Arial"/>
            </a:endParaRPr>
          </a:p>
        </p:txBody>
      </p:sp>
      <p:grpSp>
        <p:nvGrpSpPr>
          <p:cNvPr id="339" name="Group 15"/>
          <p:cNvGrpSpPr/>
          <p:nvPr/>
        </p:nvGrpSpPr>
        <p:grpSpPr>
          <a:xfrm>
            <a:off x="435960" y="378720"/>
            <a:ext cx="515160" cy="439560"/>
            <a:chOff x="435960" y="378720"/>
            <a:chExt cx="515160" cy="439560"/>
          </a:xfrm>
        </p:grpSpPr>
        <p:sp>
          <p:nvSpPr>
            <p:cNvPr id="340"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1"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2"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3"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4"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45"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6"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7"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8"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9"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0"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1"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2"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3"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4"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5"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6"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7"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8"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9"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60"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61"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62"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63"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64"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65"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66"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67"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https://d.book118.com/847022131033006054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iga肾病疾病查房</vt:lpstr>
      <vt:lpstr>目录</vt:lpstr>
      <vt:lpstr>第1章 IGA肾病疾病简介</vt:lpstr>
      <vt:lpstr> </vt:lpstr>
      <vt:lpstr>IGA肾病的预后</vt:lpstr>
      <vt:lpstr>第2章 IGA肾病的病理生理特征</vt:lpstr>
      <vt:lpstr> </vt:lpstr>
      <vt:lpstr>IGA肾病的病理生理治疗策略</vt:lpstr>
      <vt:lpstr>IGA肾病的病理生理特征总结</vt:lpstr>
      <vt:lpstr>第3章 IGA肾病的并发症及治疗</vt:lpstr>
      <vt:lpstr> </vt:lpstr>
      <vt:lpstr>IGA肾病的血尿并发症</vt:lpstr>
      <vt:lpstr>IGA肾病的治疗策略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2024-09-28T09:43:39.373</cp:lastPrinted>
  <dcterms:created xsi:type="dcterms:W3CDTF">2024-09-28T01:43:39Z</dcterms:created>
  <dcterms:modified xsi:type="dcterms:W3CDTF">2024-09-28T01:43:41Z</dcterms:modified>
</cp:coreProperties>
</file>