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E4BAF0A-A2F1-413B-804D-67FF5FB872A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193CA0B-51A6-4618-8071-3C55448F4AF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90F3B6B-9338-4BDD-A5C4-DE17C0774A0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ED7AD08-0F91-4D26-A7BD-C1D31EF7455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B260A9D-ACC1-450E-85F9-358553B47E2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E65B122-5A01-4FFF-B22A-52710204010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1AF4E86-C597-4B01-A38B-F5038E88A2C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219DF0A-EE6B-4B87-A5F6-81B5BA8EB4E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0FADAD5-9FF7-40CA-BF76-D6E6D2F7A54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CD63AB7-7D27-469B-92EF-749B520028F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3ED4320-4F36-4C32-A1B9-B26CB01F523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4702402205100605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02208" y="1560576"/>
            <a:ext cx="6682348"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4">
                    <a:alpha val="100000"/>
                  </a:schemeClr>
                </a:solidFill>
                <a:latin typeface="Microsoft Yahei"/>
                <a:ea typeface="Microsoft Yahei"/>
                <a:cs typeface="Microsoft Yahei"/>
              </a:rPr>
              <a:t>制程异常处理和品改善</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50963"/>
            <a:ext cx="2181249" cy="695773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rot="5400000">
            <a:off x="-2669843" y="1842943"/>
            <a:ext cx="8139131" cy="387210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12300">
                <a:solidFill>
                  <a:srgbClr val="FFFFFF">
                    <a:alpha val="46000"/>
                  </a:srgbClr>
                </a:solidFill>
                <a:latin typeface="Microsoft Yahei"/>
                <a:ea typeface="Microsoft Yahei"/>
                <a:cs typeface="Microsoft Yahei"/>
              </a:rPr>
              <a:t>contents</a:t>
            </a:r>
          </a:p>
        </p:txBody>
      </p:sp>
      <p:sp>
        <p:nvSpPr>
          <p:cNvPr id="4" name="TextBox 4"/>
          <p:cNvSpPr txBox="1"/>
          <p:nvPr/>
        </p:nvSpPr>
        <p:spPr>
          <a:xfrm>
            <a:off x="2181249" y="2574463"/>
            <a:ext cx="362699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9225" b="1">
                <a:solidFill>
                  <a:schemeClr val="accent1">
                    <a:alpha val="100000"/>
                  </a:schemeClr>
                </a:solidFill>
                <a:latin typeface="Microsoft Yahei"/>
                <a:ea typeface="Microsoft Yahei"/>
                <a:cs typeface="Microsoft Yahei"/>
              </a:rPr>
              <a:t>目录</a:t>
            </a:r>
          </a:p>
        </p:txBody>
      </p:sp>
      <p:sp>
        <p:nvSpPr>
          <p:cNvPr id="5" name="TextBox 5"/>
          <p:cNvSpPr txBox="1"/>
          <p:nvPr/>
        </p:nvSpPr>
        <p:spPr>
          <a:xfrm>
            <a:off x="6376199" y="1111423"/>
            <a:ext cx="5391267" cy="4819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制程异常概述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制程异常处理流程</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品改善策略与方法</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案例分析：成功解决制程异常问题并实现品质提升</a:t>
            </a:r>
          </a:p>
        </p:txBody>
      </p:sp>
      <p:cxnSp>
        <p:nvCxnSpPr>
          <p:cNvPr id="6" name="Connector 6"/>
          <p:cNvCxnSpPr/>
          <p:nvPr/>
        </p:nvCxnSpPr>
        <p:spPr>
          <a:xfrm flipH="1">
            <a:off x="5999076" y="1410844"/>
            <a:ext cx="0" cy="4034118"/>
          </a:xfrm>
          <a:prstGeom prst="line">
            <a:avLst/>
          </a:prstGeom>
          <a:ln w="9525">
            <a:solidFill>
              <a:schemeClr val="accent1"/>
            </a:solidFill>
            <a:prstDash val="solid"/>
            <a:headEnd type="oval"/>
            <a:tailEnd type="oval"/>
          </a:ln>
        </p:spPr>
        <p:style>
          <a:lnRef idx="0">
            <a:schemeClr val="accent1"/>
          </a:lnRef>
          <a:fillRef idx="1">
            <a:schemeClr val="accent1"/>
          </a:fillRef>
          <a:effectRef idx="0">
            <a:schemeClr val="accent1"/>
          </a:effectRef>
          <a:fontRef idx="minor">
            <a:schemeClr val="lt1"/>
          </a:fontRef>
        </p:style>
      </p:cxn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50963"/>
            <a:ext cx="2181249" cy="695773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rot="5400000">
            <a:off x="-2669843" y="1842943"/>
            <a:ext cx="8139131" cy="387210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12300">
                <a:solidFill>
                  <a:srgbClr val="FFFFFF">
                    <a:alpha val="46000"/>
                  </a:srgbClr>
                </a:solidFill>
                <a:latin typeface="Microsoft Yahei"/>
                <a:ea typeface="Microsoft Yahei"/>
                <a:cs typeface="Microsoft Yahei"/>
              </a:rPr>
              <a:t>contents</a:t>
            </a:r>
          </a:p>
        </p:txBody>
      </p:sp>
      <p:sp>
        <p:nvSpPr>
          <p:cNvPr id="4" name="TextBox 4"/>
          <p:cNvSpPr txBox="1"/>
          <p:nvPr/>
        </p:nvSpPr>
        <p:spPr>
          <a:xfrm>
            <a:off x="2181249" y="2574463"/>
            <a:ext cx="362699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9225" b="1">
                <a:solidFill>
                  <a:schemeClr val="accent1">
                    <a:alpha val="100000"/>
                  </a:schemeClr>
                </a:solidFill>
                <a:latin typeface="Microsoft Yahei"/>
                <a:ea typeface="Microsoft Yahei"/>
                <a:cs typeface="Microsoft Yahei"/>
              </a:rPr>
              <a:t>目录</a:t>
            </a:r>
          </a:p>
        </p:txBody>
      </p:sp>
      <p:sp>
        <p:nvSpPr>
          <p:cNvPr id="5" name="TextBox 5"/>
          <p:cNvSpPr txBox="1"/>
          <p:nvPr/>
        </p:nvSpPr>
        <p:spPr>
          <a:xfrm>
            <a:off x="6376199" y="1111423"/>
            <a:ext cx="5391267" cy="4819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挑战与机遇：如何应对不断变化的制程环境和客户需求</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总结与展望：持续提升制程稳定性和产品品质水平</a:t>
            </a:r>
          </a:p>
        </p:txBody>
      </p:sp>
      <p:cxnSp>
        <p:nvCxnSpPr>
          <p:cNvPr id="6" name="Connector 6"/>
          <p:cNvCxnSpPr/>
          <p:nvPr/>
        </p:nvCxnSpPr>
        <p:spPr>
          <a:xfrm flipH="1">
            <a:off x="5999076" y="1410844"/>
            <a:ext cx="0" cy="4034118"/>
          </a:xfrm>
          <a:prstGeom prst="line">
            <a:avLst/>
          </a:prstGeom>
          <a:ln w="9525">
            <a:solidFill>
              <a:schemeClr val="accent1"/>
            </a:solidFill>
            <a:prstDash val="solid"/>
            <a:headEnd type="oval"/>
            <a:tailEnd type="oval"/>
          </a:ln>
        </p:spPr>
        <p:style>
          <a:lnRef idx="0">
            <a:schemeClr val="accent1"/>
          </a:lnRef>
          <a:fillRef idx="1">
            <a:schemeClr val="accent1"/>
          </a:fillRef>
          <a:effectRef idx="0">
            <a:schemeClr val="accent1"/>
          </a:effectRef>
          <a:fontRef idx="minor">
            <a:schemeClr val="lt1"/>
          </a:fontRef>
        </p:style>
      </p:cxn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alpha val="100000"/>
                  </a:schemeClr>
                </a:solidFill>
                <a:latin typeface="Microsoft Yahei"/>
                <a:ea typeface="Microsoft Yahei"/>
                <a:cs typeface="Microsoft Yahei"/>
              </a:rPr>
              <a:t>01</a:t>
            </a:r>
          </a:p>
        </p:txBody>
      </p:sp>
      <p:sp>
        <p:nvSpPr>
          <p:cNvPr id="3" name="TextBox 3"/>
          <p:cNvSpPr txBox="1"/>
          <p:nvPr/>
        </p:nvSpPr>
        <p:spPr>
          <a:xfrm>
            <a:off x="1219200" y="292608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alpha val="100000"/>
                  </a:schemeClr>
                </a:solidFill>
                <a:latin typeface="Microsoft Yahei"/>
                <a:ea typeface="Microsoft Yahei"/>
                <a:cs typeface="Microsoft Yahei"/>
              </a:rPr>
              <a:t>制程异常概述</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定义与分类</a:t>
              </a:r>
            </a:p>
          </p:txBody>
        </p:sp>
      </p:grpSp>
      <p:sp>
        <p:nvSpPr>
          <p:cNvPr id="43" name="TextBox 43"/>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定义</a:t>
            </a:r>
          </a:p>
        </p:txBody>
      </p:sp>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制程异常是指在产品制造过程中出现的与正常生产流程不符的偏差或问题，这些问题可能会导致产品质量下降、生产效率降低或成本增加。</a:t>
            </a:r>
          </a:p>
        </p:txBody>
      </p:sp>
      <p:sp>
        <p:nvSpPr>
          <p:cNvPr id="45" name="TextBox 45"/>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分类</a:t>
            </a:r>
          </a:p>
        </p:txBody>
      </p:sp>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制程异常可分为设备异常、工艺异常、物料异常和人为因素异常等。</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8125" r="8125"/>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制程异常可能导致产品缺陷、性能不稳定或外观不良等问题，严重影响产品质量和客户满意度。</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产品质量下降</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制程异常可能导致生产线停工、设备故障或生产周期延长等问题，从而降低生产效率和企业竞争力。</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生产效率降低</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制程异常可能导致废品率上升、返工率增加或设备维修费用增加等问题，从而增加企业成本。</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成本增加</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影响及危害</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341061" y="1169291"/>
            <a:ext cx="2281112" cy="2281112"/>
          </a:xfrm>
          <a:prstGeom prst="ellipse">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6177468" y="1976779"/>
            <a:ext cx="608297" cy="608297"/>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69827" y="2585076"/>
            <a:ext cx="1911789" cy="1911789"/>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156399" y="3235877"/>
            <a:ext cx="738646" cy="610186"/>
          </a:xfrm>
          <a:custGeom>
            <a:rect l="l" t="t" r="r" b="b"/>
            <a:pathLst>
              <a:path w="304800" h="304800">
                <a:moveTo>
                  <a:pt x="106680" y="0"/>
                </a:moveTo>
                <a:lnTo>
                  <a:pt x="91440" y="0"/>
                </a:lnTo>
                <a:lnTo>
                  <a:pt x="0" y="45720"/>
                </a:lnTo>
                <a:lnTo>
                  <a:pt x="0" y="137160"/>
                </a:lnTo>
                <a:lnTo>
                  <a:pt x="60960" y="121920"/>
                </a:lnTo>
                <a:lnTo>
                  <a:pt x="60960" y="304800"/>
                </a:lnTo>
                <a:lnTo>
                  <a:pt x="243840" y="304800"/>
                </a:lnTo>
                <a:lnTo>
                  <a:pt x="243840" y="121920"/>
                </a:lnTo>
                <a:lnTo>
                  <a:pt x="304800" y="137160"/>
                </a:lnTo>
                <a:lnTo>
                  <a:pt x="304800" y="45720"/>
                </a:lnTo>
                <a:lnTo>
                  <a:pt x="213360" y="0"/>
                </a:lnTo>
                <a:lnTo>
                  <a:pt x="198120" y="0"/>
                </a:lnTo>
                <a:cubicBezTo>
                  <a:pt x="198120" y="25251"/>
                  <a:pt x="177651" y="45720"/>
                  <a:pt x="152400" y="45720"/>
                </a:cubicBezTo>
                <a:cubicBezTo>
                  <a:pt x="127149" y="45720"/>
                  <a:pt x="106680" y="25251"/>
                  <a:pt x="106680" y="0"/>
                </a:cubicBezTo>
                <a:lnTo>
                  <a:pt x="10668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905908" y="3792072"/>
            <a:ext cx="1520741" cy="152074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301722" y="4207073"/>
            <a:ext cx="729113" cy="690739"/>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227005" y="4767462"/>
            <a:ext cx="1336080" cy="1336080"/>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5633397" y="5196504"/>
            <a:ext cx="523295" cy="477996"/>
          </a:xfrm>
          <a:custGeom>
            <a:rect l="l" t="t" r="r" b="b"/>
            <a:pathLst>
              <a:path w="304800" h="304800">
                <a:moveTo>
                  <a:pt x="285750" y="171450"/>
                </a:moveTo>
                <a:lnTo>
                  <a:pt x="266700" y="171450"/>
                </a:lnTo>
                <a:lnTo>
                  <a:pt x="266700" y="133350"/>
                </a:lnTo>
                <a:cubicBezTo>
                  <a:pt x="266700" y="70247"/>
                  <a:pt x="215503" y="19050"/>
                  <a:pt x="152400" y="19050"/>
                </a:cubicBezTo>
                <a:cubicBezTo>
                  <a:pt x="89297" y="19050"/>
                  <a:pt x="38100" y="70247"/>
                  <a:pt x="38100" y="133350"/>
                </a:cubicBezTo>
                <a:lnTo>
                  <a:pt x="38100" y="171450"/>
                </a:lnTo>
                <a:lnTo>
                  <a:pt x="19050" y="171450"/>
                </a:lnTo>
                <a:cubicBezTo>
                  <a:pt x="8525" y="171450"/>
                  <a:pt x="0" y="179975"/>
                  <a:pt x="0" y="190500"/>
                </a:cubicBezTo>
                <a:lnTo>
                  <a:pt x="0" y="266700"/>
                </a:lnTo>
                <a:cubicBezTo>
                  <a:pt x="0" y="277225"/>
                  <a:pt x="8525" y="285750"/>
                  <a:pt x="19050" y="285750"/>
                </a:cubicBezTo>
                <a:lnTo>
                  <a:pt x="76200" y="285750"/>
                </a:lnTo>
                <a:lnTo>
                  <a:pt x="76200" y="133350"/>
                </a:lnTo>
                <a:cubicBezTo>
                  <a:pt x="76200" y="91307"/>
                  <a:pt x="110357" y="57150"/>
                  <a:pt x="152400" y="57150"/>
                </a:cubicBezTo>
                <a:cubicBezTo>
                  <a:pt x="194443" y="57150"/>
                  <a:pt x="228600" y="91307"/>
                  <a:pt x="228600" y="133350"/>
                </a:cubicBezTo>
                <a:lnTo>
                  <a:pt x="228600" y="285750"/>
                </a:lnTo>
                <a:lnTo>
                  <a:pt x="285750" y="285750"/>
                </a:lnTo>
                <a:cubicBezTo>
                  <a:pt x="296275" y="285750"/>
                  <a:pt x="304800" y="277225"/>
                  <a:pt x="304800" y="266700"/>
                </a:cubicBezTo>
                <a:lnTo>
                  <a:pt x="304800" y="190500"/>
                </a:lnTo>
                <a:cubicBezTo>
                  <a:pt x="304800" y="179975"/>
                  <a:pt x="296275" y="171450"/>
                  <a:pt x="285750" y="1714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35748" y="1306554"/>
            <a:ext cx="4044911"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员工反馈</a:t>
            </a:r>
          </a:p>
        </p:txBody>
      </p:sp>
      <p:sp>
        <p:nvSpPr>
          <p:cNvPr id="11" name="TextBox 11"/>
          <p:cNvSpPr txBox="1"/>
          <p:nvPr/>
        </p:nvSpPr>
        <p:spPr>
          <a:xfrm>
            <a:off x="8035748" y="1924551"/>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鼓励员工积极反馈生产过程中遇到的问题和异常情况，以便及时发现并处理。</a:t>
            </a:r>
          </a:p>
        </p:txBody>
      </p:sp>
      <p:sp>
        <p:nvSpPr>
          <p:cNvPr id="12" name="TextBox 12"/>
          <p:cNvSpPr txBox="1"/>
          <p:nvPr/>
        </p:nvSpPr>
        <p:spPr>
          <a:xfrm>
            <a:off x="8035748" y="3522491"/>
            <a:ext cx="3952667"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数据分析</a:t>
            </a:r>
          </a:p>
        </p:txBody>
      </p:sp>
      <p:sp>
        <p:nvSpPr>
          <p:cNvPr id="13" name="TextBox 13"/>
          <p:cNvSpPr txBox="1"/>
          <p:nvPr/>
        </p:nvSpPr>
        <p:spPr>
          <a:xfrm>
            <a:off x="8035748" y="4140488"/>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对历史生产数据进行深入分析，发现异常规律和潜在问题，为预防和改进提供依据。</a:t>
            </a:r>
          </a:p>
        </p:txBody>
      </p:sp>
      <p:sp>
        <p:nvSpPr>
          <p:cNvPr id="14" name="TextBox 14"/>
          <p:cNvSpPr txBox="1"/>
          <p:nvPr/>
        </p:nvSpPr>
        <p:spPr>
          <a:xfrm>
            <a:off x="970539" y="4596774"/>
            <a:ext cx="369398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606" b="1">
                <a:solidFill>
                  <a:schemeClr val="accent1">
                    <a:alpha val="100000"/>
                  </a:schemeClr>
                </a:solidFill>
                <a:latin typeface="Microsoft Yahei"/>
                <a:ea typeface="Microsoft Yahei"/>
                <a:cs typeface="Microsoft Yahei"/>
              </a:rPr>
              <a:t>定期巡检</a:t>
            </a:r>
          </a:p>
        </p:txBody>
      </p:sp>
      <p:sp>
        <p:nvSpPr>
          <p:cNvPr id="15" name="TextBox 15"/>
          <p:cNvSpPr txBox="1"/>
          <p:nvPr/>
        </p:nvSpPr>
        <p:spPr>
          <a:xfrm>
            <a:off x="1361981" y="5214771"/>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定期对生产线进行巡检，检查设备状态、工艺参数和物料质量等，以便及时发现潜在问题。</a:t>
            </a:r>
          </a:p>
        </p:txBody>
      </p:sp>
      <p:sp>
        <p:nvSpPr>
          <p:cNvPr id="16" name="TextBox 16"/>
          <p:cNvSpPr txBox="1"/>
          <p:nvPr/>
        </p:nvSpPr>
        <p:spPr>
          <a:xfrm>
            <a:off x="392947" y="2524256"/>
            <a:ext cx="3741824"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606" b="1">
                <a:solidFill>
                  <a:schemeClr val="accent1">
                    <a:alpha val="100000"/>
                  </a:schemeClr>
                </a:solidFill>
                <a:latin typeface="Microsoft Yahei"/>
                <a:ea typeface="Microsoft Yahei"/>
                <a:cs typeface="Microsoft Yahei"/>
              </a:rPr>
              <a:t>数据监控</a:t>
            </a:r>
          </a:p>
        </p:txBody>
      </p:sp>
      <p:sp>
        <p:nvSpPr>
          <p:cNvPr id="17" name="TextBox 17"/>
          <p:cNvSpPr txBox="1"/>
          <p:nvPr/>
        </p:nvSpPr>
        <p:spPr>
          <a:xfrm>
            <a:off x="689125" y="3142253"/>
            <a:ext cx="344564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通过实时监控生产过程中的关键数据，如温度、压力、时间等，及时发现异常波动。</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识别与发现方法</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alpha val="100000"/>
                  </a:schemeClr>
                </a:solidFill>
                <a:latin typeface="Microsoft Yahei"/>
                <a:ea typeface="Microsoft Yahei"/>
                <a:cs typeface="Microsoft Yahei"/>
              </a:rPr>
              <a:t>02</a:t>
            </a:r>
          </a:p>
        </p:txBody>
      </p:sp>
      <p:sp>
        <p:nvSpPr>
          <p:cNvPr id="3" name="TextBox 3"/>
          <p:cNvSpPr txBox="1"/>
          <p:nvPr/>
        </p:nvSpPr>
        <p:spPr>
          <a:xfrm>
            <a:off x="1219200" y="292608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alpha val="100000"/>
                  </a:schemeClr>
                </a:solidFill>
                <a:latin typeface="Microsoft Yahei"/>
                <a:ea typeface="Microsoft Yahei"/>
                <a:cs typeface="Microsoft Yahei"/>
              </a:rPr>
              <a:t>制程异常处理流程</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flipV="1">
            <a:off x="5226940" y="2711199"/>
            <a:ext cx="869059" cy="556467"/>
          </a:xfrm>
          <a:prstGeom prst="line">
            <a:avLst/>
          </a:prstGeom>
          <a:ln w="1905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3" name="Connector 3"/>
          <p:cNvCxnSpPr/>
          <p:nvPr/>
        </p:nvCxnSpPr>
        <p:spPr>
          <a:xfrm flipH="1">
            <a:off x="6085799" y="2787060"/>
            <a:ext cx="787048" cy="457877"/>
          </a:xfrm>
          <a:prstGeom prst="line">
            <a:avLst/>
          </a:prstGeom>
          <a:ln w="1905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4" name="Connector 4"/>
          <p:cNvCxnSpPr/>
          <p:nvPr/>
        </p:nvCxnSpPr>
        <p:spPr>
          <a:xfrm flipH="1" flipV="1">
            <a:off x="6096000" y="3252176"/>
            <a:ext cx="0" cy="1146048"/>
          </a:xfrm>
          <a:prstGeom prst="line">
            <a:avLst/>
          </a:prstGeom>
          <a:ln w="1905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5" name="AutoShape 5"/>
          <p:cNvSpPr/>
          <p:nvPr/>
        </p:nvSpPr>
        <p:spPr>
          <a:xfrm>
            <a:off x="654974" y="1746676"/>
            <a:ext cx="4692565" cy="1777323"/>
          </a:xfrm>
          <a:prstGeom prst="snip1Rect">
            <a:avLst>
              <a:gd name="adj" fmla="val 25816"/>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897941" y="2525610"/>
            <a:ext cx="419981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发现异常后，第一时间停止生产线，避免问题扩大。</a:t>
            </a:r>
          </a:p>
        </p:txBody>
      </p:sp>
      <p:sp>
        <p:nvSpPr>
          <p:cNvPr id="7" name="TextBox 7"/>
          <p:cNvSpPr txBox="1"/>
          <p:nvPr/>
        </p:nvSpPr>
        <p:spPr>
          <a:xfrm>
            <a:off x="897941" y="1951443"/>
            <a:ext cx="3851172"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立即停机</a:t>
            </a:r>
          </a:p>
        </p:txBody>
      </p:sp>
      <p:sp>
        <p:nvSpPr>
          <p:cNvPr id="8" name="AutoShape 8"/>
          <p:cNvSpPr/>
          <p:nvPr/>
        </p:nvSpPr>
        <p:spPr>
          <a:xfrm>
            <a:off x="5575257" y="2695566"/>
            <a:ext cx="1041485" cy="1064453"/>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692637" y="2815534"/>
            <a:ext cx="806727" cy="82451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10800000">
            <a:off x="5065769" y="1746676"/>
            <a:ext cx="281771" cy="281771"/>
          </a:xfrm>
          <a:prstGeom prst="r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62010" y="1746676"/>
            <a:ext cx="4692565" cy="1777323"/>
          </a:xfrm>
          <a:prstGeom prst="snip1Rect">
            <a:avLst>
              <a:gd name="adj" fmla="val 2581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rot="10800000">
            <a:off x="11272804" y="1746676"/>
            <a:ext cx="281771" cy="281771"/>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304288" y="4201903"/>
            <a:ext cx="7583424" cy="1744811"/>
          </a:xfrm>
          <a:prstGeom prst="snip1Rect">
            <a:avLst>
              <a:gd name="adj" fmla="val 25374"/>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rot="10800000">
            <a:off x="9605942" y="4201903"/>
            <a:ext cx="281771" cy="281771"/>
          </a:xfrm>
          <a:prstGeom prst="rtTriangle">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7096195" y="2525610"/>
            <a:ext cx="419981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保持现场状态，以便后续分析和处理。</a:t>
            </a:r>
          </a:p>
        </p:txBody>
      </p:sp>
      <p:sp>
        <p:nvSpPr>
          <p:cNvPr id="16" name="TextBox 16"/>
          <p:cNvSpPr txBox="1"/>
          <p:nvPr/>
        </p:nvSpPr>
        <p:spPr>
          <a:xfrm>
            <a:off x="7096195" y="1966682"/>
            <a:ext cx="3948708"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现场保护</a:t>
            </a:r>
          </a:p>
        </p:txBody>
      </p:sp>
      <p:sp>
        <p:nvSpPr>
          <p:cNvPr id="17" name="TextBox 17"/>
          <p:cNvSpPr txBox="1"/>
          <p:nvPr/>
        </p:nvSpPr>
        <p:spPr>
          <a:xfrm>
            <a:off x="2571608" y="4965724"/>
            <a:ext cx="68766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对异常进行初步排查，了解异常现象和影响范围。</a:t>
            </a:r>
          </a:p>
        </p:txBody>
      </p:sp>
      <p:sp>
        <p:nvSpPr>
          <p:cNvPr id="18" name="TextBox 18"/>
          <p:cNvSpPr txBox="1"/>
          <p:nvPr/>
        </p:nvSpPr>
        <p:spPr>
          <a:xfrm>
            <a:off x="2571608" y="4415940"/>
            <a:ext cx="4371364"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初步排查</a:t>
            </a:r>
          </a:p>
        </p:txBody>
      </p:sp>
      <p:sp>
        <p:nvSpPr>
          <p:cNvPr id="19" name="Freeform 19"/>
          <p:cNvSpPr/>
          <p:nvPr/>
        </p:nvSpPr>
        <p:spPr>
          <a:xfrm>
            <a:off x="5885368" y="3029673"/>
            <a:ext cx="396240" cy="420624"/>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应急处理措施</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3989" r="13989"/>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问题定位</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确定异常发生的具体位置和影响范围，为后续处理提供依据。</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数据收集</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收集生产过程中的相关数据，包括设备参数、原料质量、操作记录等。</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原因分析</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运用专业知识和经验，对异常原因进行深入分析，找出根本原因。</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原因分析与定位</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制定纠正措施</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根据分析结果，制定相应的纠正措施，包括设备调整、工艺改进、原料更换等。</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实施纠正措施</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按照制定的计划，逐步实施纠正措施，确保措施的有效性。</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跟踪监控</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对实施后的效果进行跟踪监控，确保问题得到根本解决。</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纠正措施制定与实施</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708" r="708"/>
          <a:stretch>
            <a:fillRect/>
          </a:stretch>
        </p:blipFill>
        <p:spPr>
          <a:xfrm>
            <a:off x="454963" y="1569535"/>
            <a:ext cx="4219249" cy="4219249"/>
          </a:xfrm>
          <a:prstGeom prst="ellipse">
            <a:avLst/>
          </a:prstGeom>
        </p:spPr>
      </p:pic>
      <p:grpSp>
        <p:nvGrpSpPr>
          <p:cNvPr id="3" name="Group 3"/>
          <p:cNvGrpSpPr/>
          <p:nvPr/>
        </p:nvGrpSpPr>
        <p:grpSpPr>
          <a:xfrm>
            <a:off x="5163133" y="1294832"/>
            <a:ext cx="6264882" cy="1468186"/>
            <a:chOff x="5163133" y="1294832"/>
            <a:chExt cx="6264882" cy="1468186"/>
          </a:xfrm>
        </p:grpSpPr>
        <p:sp>
          <p:nvSpPr>
            <p:cNvPr id="4" name="AutoShape 4"/>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效果验证</a:t>
              </a:r>
            </a:p>
          </p:txBody>
        </p:sp>
        <p:sp>
          <p:nvSpPr>
            <p:cNvPr id="6" name="TextBox 6"/>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对实施后的效果进行验证，确保异常问题得到有效解决。</a:t>
              </a:r>
            </a:p>
          </p:txBody>
        </p:sp>
        <p:sp>
          <p:nvSpPr>
            <p:cNvPr id="7" name="AutoShape 7"/>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5163133" y="2945066"/>
            <a:ext cx="6264882" cy="1468186"/>
            <a:chOff x="5163133" y="2945066"/>
            <a:chExt cx="6264882" cy="1468186"/>
          </a:xfrm>
        </p:grpSpPr>
        <p:sp>
          <p:nvSpPr>
            <p:cNvPr id="9" name="AutoShape 9"/>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持续改进</a:t>
              </a:r>
            </a:p>
          </p:txBody>
        </p:sp>
        <p:sp>
          <p:nvSpPr>
            <p:cNvPr id="11" name="TextBox 11"/>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总结经验教训，对制程进行持续改进，提高生产效率和产品质量。</a:t>
              </a:r>
            </a:p>
          </p:txBody>
        </p:sp>
        <p:sp>
          <p:nvSpPr>
            <p:cNvPr id="12" name="AutoShape 12"/>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5163133" y="4595300"/>
            <a:ext cx="6264882" cy="1468186"/>
            <a:chOff x="5163133" y="4595300"/>
            <a:chExt cx="6264882" cy="1468186"/>
          </a:xfrm>
        </p:grpSpPr>
        <p:sp>
          <p:nvSpPr>
            <p:cNvPr id="14" name="AutoShape 14"/>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预防措施</a:t>
              </a:r>
            </a:p>
          </p:txBody>
        </p:sp>
        <p:sp>
          <p:nvSpPr>
            <p:cNvPr id="16" name="TextBox 16"/>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针对类似问题，制定相应的预防措施，避免问题再次发生。</a:t>
              </a:r>
            </a:p>
          </p:txBody>
        </p:sp>
        <p:sp>
          <p:nvSpPr>
            <p:cNvPr id="17" name="AutoShape 17"/>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效果验证与持续改进</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alpha val="100000"/>
                  </a:schemeClr>
                </a:solidFill>
                <a:latin typeface="Microsoft Yahei"/>
                <a:ea typeface="Microsoft Yahei"/>
                <a:cs typeface="Microsoft Yahei"/>
              </a:rPr>
              <a:t>03</a:t>
            </a:r>
          </a:p>
        </p:txBody>
      </p:sp>
      <p:sp>
        <p:nvSpPr>
          <p:cNvPr id="3" name="TextBox 3"/>
          <p:cNvSpPr txBox="1"/>
          <p:nvPr/>
        </p:nvSpPr>
        <p:spPr>
          <a:xfrm>
            <a:off x="1219200" y="292608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alpha val="100000"/>
                  </a:schemeClr>
                </a:solidFill>
                <a:latin typeface="Microsoft Yahei"/>
                <a:ea typeface="Microsoft Yahei"/>
                <a:cs typeface="Microsoft Yahei"/>
              </a:rPr>
              <a:t>品改善策略与方法</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从源头提升产品品质，减少制程中的问题和异常。</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优化产品设计</a:t>
            </a:r>
          </a:p>
        </p:txBody>
      </p:sp>
      <p:pic>
        <p:nvPicPr>
          <p:cNvPr id="5" name="Picture 5"/>
          <p:cNvPicPr>
            <a:picLocks noChangeAspect="1"/>
          </p:cNvPicPr>
          <p:nvPr/>
        </p:nvPicPr>
        <p:blipFill>
          <a:blip r:embed="rId2"/>
          <a:srcRect t="24" b="24"/>
          <a:stretch>
            <a:fillRect/>
          </a:stretch>
        </p:blipFill>
        <p:spPr>
          <a:xfrm>
            <a:off x="6096000" y="1153983"/>
            <a:ext cx="5194482"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确保原材料和零部件的高品质，降低制程中的不良率。</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强化供应链管理</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采用先进的生产工艺和设备，提高生产效率和产品品质。</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引入先进制程技术</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品质提升途径探讨</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778786" y="3346403"/>
            <a:ext cx="2702514" cy="2702514"/>
          </a:xfrm>
          <a:prstGeom prst="donut">
            <a:avLst>
              <a:gd name="adj" fmla="val 6114"/>
            </a:avLst>
          </a:prstGeom>
          <a:solidFill>
            <a:schemeClr val="accent1">
              <a:lumMod val="75000"/>
              <a:alpha val="2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511044" y="2788639"/>
            <a:ext cx="1219200" cy="121920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5740703" y="3074788"/>
            <a:ext cx="778679" cy="778679"/>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3869496" y="1257010"/>
            <a:ext cx="45243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识别关键过程控制点</a:t>
            </a:r>
          </a:p>
        </p:txBody>
      </p:sp>
      <p:sp>
        <p:nvSpPr>
          <p:cNvPr id="6" name="TextBox 6"/>
          <p:cNvSpPr txBox="1"/>
          <p:nvPr/>
        </p:nvSpPr>
        <p:spPr>
          <a:xfrm>
            <a:off x="4177126" y="1812889"/>
            <a:ext cx="3905250" cy="6858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分析制程中的关键环节，确定对品质影响较大的控制点。</a:t>
            </a:r>
          </a:p>
        </p:txBody>
      </p:sp>
      <p:sp>
        <p:nvSpPr>
          <p:cNvPr id="7" name="TextBox 7"/>
          <p:cNvSpPr txBox="1"/>
          <p:nvPr/>
        </p:nvSpPr>
        <p:spPr>
          <a:xfrm>
            <a:off x="8064328" y="4532679"/>
            <a:ext cx="45243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持续优化控制方法</a:t>
            </a:r>
          </a:p>
        </p:txBody>
      </p:sp>
      <p:sp>
        <p:nvSpPr>
          <p:cNvPr id="8" name="TextBox 8"/>
          <p:cNvSpPr txBox="1"/>
          <p:nvPr/>
        </p:nvSpPr>
        <p:spPr>
          <a:xfrm>
            <a:off x="8064328" y="5088557"/>
            <a:ext cx="3905250" cy="6858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根据制程数据和产品反馈，不断优化关键过程控制方法，提高控制精度和效率。</a:t>
            </a:r>
          </a:p>
        </p:txBody>
      </p:sp>
      <p:sp>
        <p:nvSpPr>
          <p:cNvPr id="9" name="TextBox 9"/>
          <p:cNvSpPr txBox="1"/>
          <p:nvPr/>
        </p:nvSpPr>
        <p:spPr>
          <a:xfrm>
            <a:off x="-279124" y="4532679"/>
            <a:ext cx="45243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325" b="1">
                <a:solidFill>
                  <a:schemeClr val="accent1">
                    <a:alpha val="100000"/>
                  </a:schemeClr>
                </a:solidFill>
                <a:latin typeface="Microsoft Yahei"/>
                <a:ea typeface="Microsoft Yahei"/>
                <a:cs typeface="Microsoft Yahei"/>
              </a:rPr>
              <a:t>制定控制标准和操作规范</a:t>
            </a:r>
          </a:p>
        </p:txBody>
      </p:sp>
      <p:sp>
        <p:nvSpPr>
          <p:cNvPr id="10" name="TextBox 10"/>
          <p:cNvSpPr txBox="1"/>
          <p:nvPr/>
        </p:nvSpPr>
        <p:spPr>
          <a:xfrm>
            <a:off x="336137" y="5088557"/>
            <a:ext cx="3905250" cy="6858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为确保关键过程控制点的稳定性和一致性，制定明确的控制标准和操作规范。</a:t>
            </a:r>
          </a:p>
        </p:txBody>
      </p:sp>
      <p:sp>
        <p:nvSpPr>
          <p:cNvPr id="11" name="AutoShape 11"/>
          <p:cNvSpPr/>
          <p:nvPr/>
        </p:nvSpPr>
        <p:spPr>
          <a:xfrm>
            <a:off x="4521503" y="4625262"/>
            <a:ext cx="1219200" cy="121920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599104" y="4625262"/>
            <a:ext cx="1219200" cy="1219200"/>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rot="-2700000">
            <a:off x="4825398" y="4929157"/>
            <a:ext cx="611410" cy="611410"/>
          </a:xfrm>
          <a:custGeom>
            <a:rect l="l" t="t" r="r" b="b"/>
            <a:pathLst>
              <a:path w="304800" h="304800">
                <a:moveTo>
                  <a:pt x="222609" y="281264"/>
                </a:moveTo>
                <a:cubicBezTo>
                  <a:pt x="222609" y="281264"/>
                  <a:pt x="225800" y="262099"/>
                  <a:pt x="206121" y="238696"/>
                </a:cubicBezTo>
                <a:cubicBezTo>
                  <a:pt x="225276" y="184966"/>
                  <a:pt x="227933" y="136036"/>
                  <a:pt x="227933" y="136036"/>
                </a:cubicBezTo>
                <a:cubicBezTo>
                  <a:pt x="227933" y="136036"/>
                  <a:pt x="267300" y="145085"/>
                  <a:pt x="267300" y="183909"/>
                </a:cubicBezTo>
                <a:cubicBezTo>
                  <a:pt x="267291" y="250403"/>
                  <a:pt x="222609" y="281264"/>
                  <a:pt x="222609" y="281264"/>
                </a:cubicBezTo>
                <a:close/>
                <a:moveTo>
                  <a:pt x="114100" y="257918"/>
                </a:moveTo>
                <a:cubicBezTo>
                  <a:pt x="114100" y="257918"/>
                  <a:pt x="87735" y="173307"/>
                  <a:pt x="87735" y="138208"/>
                </a:cubicBezTo>
                <a:cubicBezTo>
                  <a:pt x="87735" y="122415"/>
                  <a:pt x="89516" y="108366"/>
                  <a:pt x="92288" y="95612"/>
                </a:cubicBezTo>
                <a:lnTo>
                  <a:pt x="212398" y="95612"/>
                </a:lnTo>
                <a:cubicBezTo>
                  <a:pt x="215189" y="108375"/>
                  <a:pt x="216980" y="122434"/>
                  <a:pt x="216980" y="138217"/>
                </a:cubicBezTo>
                <a:cubicBezTo>
                  <a:pt x="216980" y="172784"/>
                  <a:pt x="190691" y="257918"/>
                  <a:pt x="190691" y="257918"/>
                </a:cubicBezTo>
                <a:lnTo>
                  <a:pt x="114100" y="257918"/>
                </a:lnTo>
                <a:close/>
                <a:moveTo>
                  <a:pt x="152305" y="114957"/>
                </a:moveTo>
                <a:cubicBezTo>
                  <a:pt x="138798" y="114957"/>
                  <a:pt x="127845" y="125911"/>
                  <a:pt x="127845" y="139427"/>
                </a:cubicBezTo>
                <a:cubicBezTo>
                  <a:pt x="127845" y="152933"/>
                  <a:pt x="138798" y="163897"/>
                  <a:pt x="152305" y="163897"/>
                </a:cubicBezTo>
                <a:cubicBezTo>
                  <a:pt x="165811" y="163897"/>
                  <a:pt x="176774" y="152943"/>
                  <a:pt x="176774" y="139427"/>
                </a:cubicBezTo>
                <a:cubicBezTo>
                  <a:pt x="176784" y="125911"/>
                  <a:pt x="165821" y="114957"/>
                  <a:pt x="152305" y="114957"/>
                </a:cubicBezTo>
                <a:close/>
                <a:moveTo>
                  <a:pt x="147047" y="5677"/>
                </a:moveTo>
                <a:lnTo>
                  <a:pt x="147047" y="-27642"/>
                </a:lnTo>
                <a:lnTo>
                  <a:pt x="156572" y="-27642"/>
                </a:lnTo>
                <a:lnTo>
                  <a:pt x="156572" y="4829"/>
                </a:lnTo>
                <a:cubicBezTo>
                  <a:pt x="167459" y="12754"/>
                  <a:pt x="196920" y="37957"/>
                  <a:pt x="210245" y="86506"/>
                </a:cubicBezTo>
                <a:lnTo>
                  <a:pt x="94421" y="86506"/>
                </a:lnTo>
                <a:cubicBezTo>
                  <a:pt x="107299" y="39291"/>
                  <a:pt x="135341" y="14364"/>
                  <a:pt x="147047" y="5677"/>
                </a:cubicBezTo>
                <a:close/>
                <a:moveTo>
                  <a:pt x="82191" y="281264"/>
                </a:moveTo>
                <a:cubicBezTo>
                  <a:pt x="82191" y="281264"/>
                  <a:pt x="37509" y="250403"/>
                  <a:pt x="37509" y="183909"/>
                </a:cubicBezTo>
                <a:cubicBezTo>
                  <a:pt x="37509" y="145085"/>
                  <a:pt x="76876" y="136036"/>
                  <a:pt x="76876" y="136036"/>
                </a:cubicBezTo>
                <a:cubicBezTo>
                  <a:pt x="76876" y="136036"/>
                  <a:pt x="79534" y="184966"/>
                  <a:pt x="98679" y="238697"/>
                </a:cubicBezTo>
                <a:cubicBezTo>
                  <a:pt x="78991" y="262109"/>
                  <a:pt x="82191" y="281264"/>
                  <a:pt x="82191" y="281264"/>
                </a:cubicBezTo>
                <a:close/>
                <a:moveTo>
                  <a:pt x="168507" y="286179"/>
                </a:moveTo>
                <a:lnTo>
                  <a:pt x="160525" y="278197"/>
                </a:lnTo>
                <a:lnTo>
                  <a:pt x="152019" y="304800"/>
                </a:lnTo>
                <a:lnTo>
                  <a:pt x="141903" y="278197"/>
                </a:lnTo>
                <a:lnTo>
                  <a:pt x="134988" y="292017"/>
                </a:lnTo>
                <a:lnTo>
                  <a:pt x="124873" y="267014"/>
                </a:lnTo>
                <a:lnTo>
                  <a:pt x="179661" y="267014"/>
                </a:lnTo>
                <a:lnTo>
                  <a:pt x="168507" y="28617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6933514" y="4923096"/>
            <a:ext cx="550379" cy="550379"/>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关键过程控制点设置及优化</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https://d.book118.com/847024022051006050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87</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2024-09-22T19:54:03.486</cp:lastPrinted>
  <dcterms:created xsi:type="dcterms:W3CDTF">2024-09-22T11:54:03Z</dcterms:created>
  <dcterms:modified xsi:type="dcterms:W3CDTF">2024-09-22T11:54:05Z</dcterms:modified>
</cp:coreProperties>
</file>