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VKASLE+MS-UIGothic"/>
      <p:regular r:id="rId17"/>
    </p:embeddedFont>
    <p:embeddedFont>
      <p:font typeface="CIFVSB+IRBFFG+ArialMT"/>
      <p:regular r:id="rId18"/>
    </p:embeddedFont>
    <p:embeddedFont>
      <p:font typeface="GMRIWL+BLSGIL+MicrosoftYaHei-Bold"/>
      <p:regular r:id="rId19"/>
    </p:embeddedFont>
    <p:embeddedFont>
      <p:font typeface="ETTFLU+NPSQUB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3AB0B-A4C5-4B20-B55B-B3DC8C611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91F1CB-C322-4DA1-BF6D-9E818E7F4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5EF88-8C55-41F8-9BC2-F10BFF31A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0ECAFD-FE7A-4C9B-B208-F9C0D59A2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99ACB9-E30A-42FC-9D19-B449B6345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169D97-F670-481F-9B03-D13491C64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A4B10C-7161-4420-98F4-40C15BD34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6D9543-DE1F-4103-B52B-48586B21D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250668-7324-4820-9BA2-9AAE2B0E4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FC825-10FD-4933-A82E-478F0C557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29697-C3AD-4F71-B567-EA536C015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24040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3884" y="2841509"/>
            <a:ext cx="1012126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495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495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4950">
                <a:solidFill>
                  <a:srgbClr val="00608A"/>
                </a:solidFill>
                <a:latin typeface="VKASLE+MS-UIGothic"/>
                <a:cs typeface="VKASLE+MS-UIGothic"/>
              </a:rPr>
              <a:t>包模式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608A"/>
                </a:solidFill>
                <a:latin typeface="VKASLE+MS-UIGothic"/>
                <a:cs typeface="VKASLE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5269" y="2667190"/>
            <a:ext cx="5140901" cy="19034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CIFVSB+IRBFFG+ArialMT"/>
                <a:cs typeface="CIFVSB+IRBFFG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包模式概述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CIFVSB+IRBFFG+ArialMT"/>
                <a:cs typeface="CIFVSB+IRBFFG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包模式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型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CIFVSB+IRBFFG+ArialMT"/>
                <a:cs typeface="CIFVSB+IRBFFG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包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5269" y="4346130"/>
            <a:ext cx="6893501" cy="1343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CIFVSB+IRBFFG+ArialMT"/>
                <a:cs typeface="CIFVSB+IRBFFG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包案例分析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CIFVSB+IRBFFG+ArialMT"/>
                <a:cs typeface="CIFVSB+IRBFFG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包模式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展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趋势</a:t>
            </a:r>
            <a:r>
              <a:rPr sz="2400">
                <a:solidFill>
                  <a:srgbClr val="00608A"/>
                </a:solidFill>
                <a:latin typeface="VKASLE+MS-UIGothic"/>
                <a:cs typeface="VKASLE+MS-UIGothic"/>
              </a:rPr>
              <a:t>与建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92011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包模式概述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承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包模式的定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与分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608A"/>
                </a:solidFill>
                <a:latin typeface="VKASLE+MS-UIGothic"/>
                <a:cs typeface="VKASLE+MS-UIGothic"/>
              </a:rPr>
              <a:t>定</a:t>
            </a:r>
            <a:r>
              <a:rPr sz="2000">
                <a:solidFill>
                  <a:srgbClr val="00608A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26354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承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包模式是指建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工程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目中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主与承包商之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的合同关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系，即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主委托承包商承担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目的全部或部分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、施工、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供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等任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，并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承包商的工作成果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的一种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方式。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608A"/>
                </a:solidFill>
                <a:latin typeface="VKASLE+MS-UIGothic"/>
                <a:cs typeface="VKASLE+MS-UIGothic"/>
              </a:rPr>
              <a:t>分</a:t>
            </a:r>
            <a:r>
              <a:rPr sz="2000">
                <a:solidFill>
                  <a:srgbClr val="00608A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根据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主与承包商之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的合同关系，承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包模式可分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为总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承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包模式、分包模式、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合体模式和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目管理模式等。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承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包模式的重要性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有利于提高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目效率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869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合理的分工和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作，承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包模式能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提高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目的效率，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缩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短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周期。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有利于降低成本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过选择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有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的承包商，承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包模式能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降低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目的成本，提高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目的投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效益。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有利于提高工程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质</a:t>
            </a:r>
            <a:r>
              <a:rPr sz="2300">
                <a:solidFill>
                  <a:srgbClr val="00608A"/>
                </a:solidFill>
                <a:latin typeface="VKASLE+MS-UIGothic"/>
                <a:cs typeface="VKASLE+MS-UIGothic"/>
              </a:rPr>
              <a:t>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过专业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的承包商承担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、施工等任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，承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包模式能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提高工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程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量，减少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量事故。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承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包模式的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SimSun"/>
                <a:cs typeface="SimSun"/>
              </a:rPr>
              <a:t>优</a:t>
            </a:r>
            <a:r>
              <a:rPr sz="1550">
                <a:solidFill>
                  <a:srgbClr val="00608A"/>
                </a:solidFill>
                <a:latin typeface="VKASLE+MS-UIGothic"/>
                <a:cs typeface="VKASLE+MS-UIGothic"/>
              </a:rPr>
              <a:t>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2504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有利于提高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目效率、降低成本、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提高工程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量等。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VKASLE+MS-UIGothic"/>
                <a:cs typeface="VKASLE+MS-UIGothic"/>
              </a:rPr>
              <a:t>缺点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可能存在合同关系复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杂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、管理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难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度大、承包商承担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高等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92011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包模式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类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总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承包模式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3750" y="341048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08A"/>
                </a:solidFill>
                <a:latin typeface="VKASLE+MS-UIGothic"/>
                <a:cs typeface="VKASLE+MS-UIGothic"/>
              </a:rPr>
              <a:t>定</a:t>
            </a:r>
            <a:r>
              <a:rPr sz="2000">
                <a:solidFill>
                  <a:srgbClr val="00608A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38825" y="34104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08A"/>
                </a:solidFill>
                <a:latin typeface="VKASLE+MS-UIGothic"/>
                <a:cs typeface="VKASLE+MS-UIGothic"/>
              </a:rPr>
              <a:t>特点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08A"/>
                </a:solidFill>
                <a:latin typeface="SimSun"/>
                <a:cs typeface="SimSun"/>
              </a:rPr>
              <a:t>应</a:t>
            </a:r>
            <a:r>
              <a:rPr sz="2000" spc="25">
                <a:solidFill>
                  <a:srgbClr val="00608A"/>
                </a:solidFill>
                <a:latin typeface="VKASLE+MS-UIGothic"/>
                <a:cs typeface="VKASLE+MS-UIGothic"/>
              </a:rPr>
              <a:t>用范</a:t>
            </a:r>
            <a:r>
              <a:rPr sz="2000">
                <a:solidFill>
                  <a:srgbClr val="00608A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承包模式是指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主将建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工程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一个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承包商，由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承包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整个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目的采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和</a:t>
            </a:r>
          </a:p>
          <a:p>
            <a:pPr marL="762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施工等工作。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承包商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整个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，可以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充分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其技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和管理能力，同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减少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主的管理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度。但是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主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对总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承包商的依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赖较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大，控制</a:t>
            </a:r>
          </a:p>
          <a:p>
            <a:pPr marL="6667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能力相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弱。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32800" y="4031988"/>
            <a:ext cx="313893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适用于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模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大、技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高的工程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目，如大型基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础设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施、</a:t>
            </a:r>
          </a:p>
          <a:p>
            <a:pPr marL="857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工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厂房等。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平行承包模式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定</a:t>
            </a:r>
            <a:r>
              <a:rPr sz="2300">
                <a:solidFill>
                  <a:srgbClr val="00608A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MRIWL+BLSGIL+MicrosoftYaHei-Bold"/>
                <a:cs typeface="GMRIWL+BLSGIL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791325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平行承包模式是指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主将建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工程按照不同的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或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段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多个承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包商，每个承包商分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别负责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各自的工作内容。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特点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MRIWL+BLSGIL+MicrosoftYaHei-Bold"/>
                <a:cs typeface="GMRIWL+BLSGIL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7177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平行承包模式可以充分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各个承包商的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和管理能力，同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主的管理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度。但是多个承包商之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协调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和管理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大，容易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信息不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称和沟通不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等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490" y="48994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应</a:t>
            </a:r>
            <a:r>
              <a:rPr sz="2300" spc="25">
                <a:solidFill>
                  <a:srgbClr val="00608A"/>
                </a:solidFill>
                <a:latin typeface="VKASLE+MS-UIGothic"/>
                <a:cs typeface="VKASLE+MS-UIGothic"/>
              </a:rPr>
              <a:t>用范</a:t>
            </a:r>
            <a:r>
              <a:rPr sz="2300">
                <a:solidFill>
                  <a:srgbClr val="00608A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MRIWL+BLSGIL+MicrosoftYaHei-Bold"/>
                <a:cs typeface="GMRIWL+BLSGIL+MicrosoftYaHei-Bold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55490" y="5394063"/>
            <a:ext cx="649694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适用于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模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小、技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低的工程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目，如商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建筑、住宅等。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合承包模式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608A"/>
                </a:solidFill>
                <a:latin typeface="VKASLE+MS-UIGothic"/>
                <a:cs typeface="VKASLE+MS-UIGothic"/>
              </a:rPr>
              <a:t>定</a:t>
            </a:r>
            <a:r>
              <a:rPr sz="1600">
                <a:solidFill>
                  <a:srgbClr val="00608A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762329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合承包模式是指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主将建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工程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包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多个承包商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成的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合体，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合体成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共同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作完成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608A"/>
                </a:solidFill>
                <a:latin typeface="VKASLE+MS-UIGothic"/>
                <a:cs typeface="VKASLE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762329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合承包模式可以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各个承包商的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技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和管理能力，同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提高承包商之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同能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力。但是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合体成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的利益分配和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承担等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需要妥善解决。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608A"/>
                </a:solidFill>
                <a:latin typeface="SimSun"/>
                <a:cs typeface="SimSun"/>
              </a:rPr>
              <a:t>应</a:t>
            </a:r>
            <a:r>
              <a:rPr sz="1600">
                <a:solidFill>
                  <a:srgbClr val="00608A"/>
                </a:solidFill>
                <a:latin typeface="VKASLE+MS-UIGothic"/>
                <a:cs typeface="VKASLE+MS-UIGothic"/>
              </a:rPr>
              <a:t>用范</a:t>
            </a:r>
            <a:r>
              <a:rPr sz="1600">
                <a:solidFill>
                  <a:srgbClr val="00608A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624158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适用于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模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大、技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杂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高的工程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目，如大型公共建筑、机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KASLE+MS-UIGothic"/>
                <a:cs typeface="VKASLE+MS-UIGothic"/>
              </a:rPr>
              <a:t>分散承包模式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6820" y="1552575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VKASLE+MS-UIGothic"/>
                <a:cs typeface="VKASLE+MS-UIGothic"/>
              </a:rPr>
              <a:t>定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6489" y="2262358"/>
            <a:ext cx="992307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分散承包模式是指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主将建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工程按照不同的工作内容分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别发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包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多个承包商，每个承包商只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各自的工作内容。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17139" y="3314700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VKASLE+MS-UIGothic"/>
                <a:cs typeface="VKASLE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96489" y="3999083"/>
            <a:ext cx="992307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分散承包模式可以降低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主的管理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度，同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充分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发挥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各个承包商的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技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和管理能力。但是多个承包商之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协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和管理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大，容易出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信息不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称和沟通不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E0E07"/>
                </a:solidFill>
                <a:latin typeface="VKASLE+MS-UIGothic"/>
                <a:cs typeface="VKASLE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53970" y="5079364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600">
                <a:solidFill>
                  <a:srgbClr val="FFFFFF"/>
                </a:solidFill>
                <a:latin typeface="VKASLE+MS-UIGothic"/>
                <a:cs typeface="VKASLE+MS-UIGothic"/>
              </a:rPr>
              <a:t>用范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14904" y="5767443"/>
            <a:ext cx="759231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适用于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模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小、技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度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低的工程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目，如小型商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建筑、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办</a:t>
            </a:r>
            <a:r>
              <a:rPr sz="1500">
                <a:solidFill>
                  <a:srgbClr val="0E0E07"/>
                </a:solidFill>
                <a:latin typeface="VKASLE+MS-UIGothic"/>
                <a:cs typeface="VKASLE+MS-UIGothic"/>
              </a:rPr>
              <a:t>公室装修等。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788670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建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设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工程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项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目的承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包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过</a:t>
            </a:r>
            <a:r>
              <a:rPr sz="4500">
                <a:solidFill>
                  <a:srgbClr val="00608A"/>
                </a:solidFill>
                <a:latin typeface="VKASLE+MS-UIGothic"/>
                <a:cs typeface="VKASLE+MS-UIGothic"/>
              </a:rPr>
              <a:t>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https://d.book118.com/847024040033006035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VKASLE+MS-UIGothic</vt:lpstr>
      <vt:lpstr>SimSun</vt:lpstr>
      <vt:lpstr>CIFVSB+IRBFFG+ArialMT</vt:lpstr>
      <vt:lpstr>Times New Roman</vt:lpstr>
      <vt:lpstr>GMRIWL+BLSGIL+MicrosoftYaHei-Bold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2024-09-09T12:36:55.478</cp:lastPrinted>
  <dcterms:created xsi:type="dcterms:W3CDTF">2024-09-09T04:36:55Z</dcterms:created>
  <dcterms:modified xsi:type="dcterms:W3CDTF">2024-09-09T04:36:56Z</dcterms:modified>
</cp:coreProperties>
</file>