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21E1AF-5C81-417D-BF68-2B2FD1200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601F96-3DE7-4EF8-AB85-9B58654F0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348751-177B-4E08-84A6-A82CE5DB5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1A7595-3FE6-450E-9DBE-2D42DB18A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CA308E-A061-4031-8E9F-630E3C2E8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7883A1-B4FE-4AE1-A4CC-00C004C36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FB5EBA-7F87-4D66-B7B1-9ECCDAEBD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F308E9-4A0A-4131-BED6-EEA58AB32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508633-AAC4-4EE9-A5E3-01475032F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5D496-AC06-4A91-902B-C1BBEA6FC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9AFDEA-2F8E-4CC2-97B3-240092B50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03101215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专题五法规规章的备案制度\n## 1.法规规章备案制度的定义与意义\n### 1.1法规规章备案制度的定义及背景\n### 1.2法规规章备案制度的重要性\n### 1.3法规规章备案制度的作用与影响\n## 2.法规规章备案制度的实施主体与范围\n### 2.1法规规章备案制度的实施主体\n### 2.2法规规章备案制度的适用范围\n### 2.3法规规章备案制度的相关法律法规\n## 3.法规规章备案制度的程序与流程\n### 3.1法规规章备案制度的程序\n### 3.2法规规章备案制度的流程\n### 3.3法规规章备案制度的监督与审查\n## 4.法规规章备案制度的挑战与对策\n### 4.1法规规章备案制度面临的挑战\n### 4.2法规规章备案制度的对策建议\n### 4.3法规规章备案制度的未来发展趋势\n## 5.法规规章备案制度的案例分析\n### 5.1成功的法规规章备案制度案例分析\n### 5.2法规规章备案制度存在的不足\n### 5.3法规规章备案制度的经验教训与改进方向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专题五法规规章的备案制度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0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法规规章备案制度的定义与意义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4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法规规章备案制度是一种立法监督制度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要求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地方政府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中央政府部门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制定的法规规章在生效前，需要向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上级政府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备案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目的是确保法规规章的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合法性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合规性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统一性</a:t>
                </a:r>
                <a:endParaRPr/>
              </a:p>
            </p:txBody>
          </p:sp>
        </p:grpSp>
        <p:grpSp>
          <p:nvGrpSpPr>
            <p:cNvPr id="14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背景：随着我国法治建设的推进，对法规规章的监督和管理日益受到重视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1990年代，我国开始建立法规规章备案制度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2000年代，法规规章备案制度逐步完善，覆盖范围不断扩大</a:t>
                </a:r>
                <a:endParaRPr/>
              </a:p>
            </p:txBody>
          </p:sp>
        </p:grpSp>
      </p:grpSp>
      <p:sp>
        <p:nvSpPr>
          <p:cNvPr id="1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法规规章备案制度的定义及背景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4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5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保障国家法制的统一和尊严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防止地方和部门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滥权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，制定违反国家法律法规的法规规章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保证法规规章在全国范围内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统一实施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，维护法治秩序</a:t>
                </a:r>
                <a:endParaRPr/>
              </a:p>
            </p:txBody>
          </p:sp>
          <p:pic>
            <p:nvPicPr>
              <p:cNvPr id="1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5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5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促进依法行政和法治政府建设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通过备案审查，及时发现和纠正不合法的法规规章，提高依法行政水平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加强对法规规章的监督，推动政府部门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依法决策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，提高法治政府建设水平</a:t>
                </a:r>
                <a:endParaRPr/>
              </a:p>
            </p:txBody>
          </p:sp>
          <p:pic>
            <p:nvPicPr>
              <p:cNvPr id="15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5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6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保护公民、法人和其他组织的合法权益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防止法规规章侵犯公民、法人和其他组织的合法权益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通过备案审查，确保法规规章符合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原则，维护社会公平正义</a:t>
                </a:r>
                <a:endParaRPr/>
              </a:p>
            </p:txBody>
          </p:sp>
          <p:pic>
            <p:nvPicPr>
              <p:cNvPr id="16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法规规章备案制度的重要性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作用：</a:t>
                </a:r>
                <a:endParaRPr/>
              </a:p>
            </p:txBody>
          </p:sp>
          <p:sp>
            <p:nvSpPr>
              <p:cNvPr id="1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：确保法规规章的合法性、合规性和统一性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：及时发现和纠正不合法的法规规章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：协调中央和地方、部门和部门之间的法规规章关系</a:t>
                </a:r>
                <a:endParaRPr/>
              </a:p>
            </p:txBody>
          </p:sp>
          <p:sp>
            <p:nvSpPr>
              <p:cNvPr id="1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影响：</a:t>
                </a:r>
                <a:endParaRPr/>
              </a:p>
            </p:txBody>
          </p:sp>
          <p:sp>
            <p:nvSpPr>
              <p:cNvPr id="1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立法质量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：通过备案审查，促进法规规章的完善和优化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法治建设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：推动依法行政，提高法治政府建设水平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社会公正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：保护公民、法人和其他组织的合法权益，维护社会公平正义</a:t>
                </a:r>
                <a:endParaRPr/>
              </a:p>
            </p:txBody>
          </p:sp>
          <p:sp>
            <p:nvSpPr>
              <p:cNvPr id="1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法规规章备案制度的作用与影响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4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法规规章备案制度的实施主体与范围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法规规章备案制度的实施主体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18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189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190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上级政府：负责接收下级政府和部门报送的法规规章备案材料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对报送的法规规章进行审查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发现问题及时要求修改或废止</a:t>
                </a:r>
                <a:endParaRPr/>
              </a:p>
            </p:txBody>
          </p:sp>
          <p:sp>
            <p:nvSpPr>
              <p:cNvPr id="192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93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194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地方政府和中央政府部门：负责制定法规规章并向上级政府备案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制定法规规章时，应遵循国家法律法规，确保合法性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将制定的法规规章报送上级政府备案，接受监督审查</a:t>
                </a:r>
                <a:endParaRPr/>
              </a:p>
            </p:txBody>
          </p:sp>
          <p:sp>
            <p:nvSpPr>
              <p:cNvPr id="196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99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00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地方性法规：地方政府制定的地方性法规和规章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全国人大常委会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备案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接受全国人大常委会的监督审查</a:t>
                </a:r>
                <a:endParaRPr/>
              </a:p>
            </p:txBody>
          </p:sp>
          <p:sp>
            <p:nvSpPr>
              <p:cNvPr id="202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03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04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部门规章：中央政府部门制定的部门规章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国务院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备案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接受国务院的监督审查</a:t>
                </a:r>
                <a:endParaRPr/>
              </a:p>
            </p:txBody>
          </p:sp>
          <p:sp>
            <p:nvSpPr>
              <p:cNvPr id="206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07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08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其他法规规章：地方政府和中央政府部门制定的其他法规规章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需要按照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备案分级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原则，报相应的上级政府备案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接受上级政府的监督审查</a:t>
                </a:r>
                <a:endParaRPr/>
              </a:p>
            </p:txBody>
          </p:sp>
          <p:sp>
            <p:nvSpPr>
              <p:cNvPr id="210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法规规章备案制度的适用范围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14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《立法法》：规定了法规规章备案制度的基本框架和程序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明确了法规规章的备案主体、范围和程序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规定了备案审查的原则和标准</a:t>
                </a:r>
                <a:endParaRPr/>
              </a:p>
            </p:txBody>
          </p:sp>
        </p:grpSp>
        <p:grpSp>
          <p:nvGrpSpPr>
            <p:cNvPr id="217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《法规规章备案条例》：具体规定了法规规章备案制度的内容和操作程序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明确了报送备案的材料、时间和方式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规定了备案审查的程序和处理方式</a:t>
                </a:r>
                <a:endParaRPr/>
              </a:p>
            </p:txBody>
          </p: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法规规章备案制度的相关法律法规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法规规章备案制度的程序与流程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10" name="Connector 2"/>
          <p:cNvCxnSpPr/>
          <p:nvPr/>
        </p:nvCxnSpPr>
        <p:spPr>
          <a:xfrm flipH="1">
            <a:off x="1209188" y="1653698"/>
            <a:ext cx="0" cy="5250485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" name="Group 7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152036" y="1278744"/>
            <a:ext cx="9189734" cy="5185757"/>
            <a:chOff x="2152036" y="1278744"/>
            <a:chExt cx="9189734" cy="5185757"/>
          </a:xfrm>
        </p:grpSpPr>
        <p:grpSp>
          <p:nvGrpSpPr>
            <p:cNvPr id="13" name="Group 701"/>
            <p:cNvGrpSpPr/>
            <p:nvPr/>
          </p:nvGrpSpPr>
          <p:grpSpPr>
            <a:xfrm>
              <a:off x="2152036" y="1278744"/>
              <a:ext cx="9189734" cy="1690603"/>
              <a:chOff x="2152036" y="1278765"/>
              <a:chExt cx="9189734" cy="1690603"/>
            </a:xfrm>
          </p:grpSpPr>
          <p:sp>
            <p:nvSpPr>
              <p:cNvPr id="14" name="AutoShape 5"/>
              <p:cNvSpPr/>
              <p:nvPr/>
            </p:nvSpPr>
            <p:spPr>
              <a:xfrm>
                <a:off x="2152036" y="1308906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11" descr="{&quot;isTemplate&quot;:true,&quot;type&quot;:&quot;title&quot;,&quot;canOmit&quot;:false,&quot;range&quot;:0}"/>
              <p:cNvSpPr txBox="1"/>
              <p:nvPr/>
            </p:nvSpPr>
            <p:spPr>
              <a:xfrm>
                <a:off x="2373184" y="1278765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报送备案：制定机关将法规规章报送上级政府备案</a:t>
                </a:r>
                <a:endParaRPr/>
              </a:p>
            </p:txBody>
          </p:sp>
          <p:sp>
            <p:nvSpPr>
              <p:cNvPr id="16" name="TextBox 12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72823" y="2048316"/>
                <a:ext cx="897255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报送备案的材料包括法规规章文本、制定说明等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报送备案的时间一般在法规规章生效前</a:t>
                </a:r>
                <a:endParaRPr/>
              </a:p>
            </p:txBody>
          </p:sp>
        </p:grpSp>
        <p:grpSp>
          <p:nvGrpSpPr>
            <p:cNvPr id="17" name="Group 706"/>
            <p:cNvGrpSpPr/>
            <p:nvPr/>
          </p:nvGrpSpPr>
          <p:grpSpPr>
            <a:xfrm>
              <a:off x="2152036" y="3040683"/>
              <a:ext cx="9189734" cy="1665398"/>
              <a:chOff x="2152036" y="3040683"/>
              <a:chExt cx="9189734" cy="1665398"/>
            </a:xfrm>
          </p:grpSpPr>
          <p:sp>
            <p:nvSpPr>
              <p:cNvPr id="18" name="AutoShape 7"/>
              <p:cNvSpPr/>
              <p:nvPr/>
            </p:nvSpPr>
            <p:spPr>
              <a:xfrm>
                <a:off x="2152036" y="3067327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TextBox 13" descr="{&quot;isTemplate&quot;:true,&quot;type&quot;:&quot;title&quot;,&quot;canOmit&quot;:false,&quot;range&quot;:0}"/>
              <p:cNvSpPr txBox="1"/>
              <p:nvPr/>
            </p:nvSpPr>
            <p:spPr>
              <a:xfrm>
                <a:off x="2393609" y="3040683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备案审查：上级政府对报送的法规规章进行审查</a:t>
                </a:r>
                <a:endParaRPr/>
              </a:p>
            </p:txBody>
          </p:sp>
          <p:sp>
            <p:nvSpPr>
              <p:cNvPr id="20" name="TextBox 1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72823" y="3785029"/>
                <a:ext cx="894715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审查法规规章的合法性、合规性和统一性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发现问题及时要求修改或废止</a:t>
                </a:r>
                <a:endParaRPr/>
              </a:p>
            </p:txBody>
          </p:sp>
        </p:grpSp>
        <p:grpSp>
          <p:nvGrpSpPr>
            <p:cNvPr id="21" name="Group 711"/>
            <p:cNvGrpSpPr/>
            <p:nvPr/>
          </p:nvGrpSpPr>
          <p:grpSpPr>
            <a:xfrm>
              <a:off x="2152036" y="4805681"/>
              <a:ext cx="9189734" cy="1658820"/>
              <a:chOff x="2152036" y="4805681"/>
              <a:chExt cx="9189734" cy="1658820"/>
            </a:xfrm>
          </p:grpSpPr>
          <p:sp>
            <p:nvSpPr>
              <p:cNvPr id="22" name="AutoShape 9"/>
              <p:cNvSpPr/>
              <p:nvPr/>
            </p:nvSpPr>
            <p:spPr>
              <a:xfrm>
                <a:off x="2152036" y="4825747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2430185" y="4805681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处理决定：上级政府对审查后的法规规章作出处理决定</a:t>
                </a:r>
                <a:endParaRPr/>
              </a:p>
            </p:txBody>
          </p:sp>
          <p:sp>
            <p:nvSpPr>
              <p:cNvPr id="2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91111" y="5543449"/>
                <a:ext cx="891540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对于合法的法规规章，予以备案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对于不合法的法规规章，要求修改或废止</a:t>
                </a:r>
                <a:endParaRPr/>
              </a:p>
            </p:txBody>
          </p:sp>
        </p:grpSp>
      </p:grpSp>
      <p:sp>
        <p:nvSpPr>
          <p:cNvPr id="25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法规规章备案制度的程序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https://d.book118.com/847031012150006050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专题五法规规章的备案制度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2024-09-23T13:37:41.752</cp:lastPrinted>
  <dcterms:created xsi:type="dcterms:W3CDTF">2024-09-23T05:37:41Z</dcterms:created>
  <dcterms:modified xsi:type="dcterms:W3CDTF">2024-09-23T05:37:43Z</dcterms:modified>
</cp:coreProperties>
</file>