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5B6B20-E531-4551-A364-1EB4B86965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45E42F-D51D-4B95-9EFA-D2CD8AD378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637AEA-A929-40E7-83FB-E2CBF178C3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E362D9-6738-4344-A443-B455A50F59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D43B3C-B013-40E8-8091-72F347798A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87938F-FBCE-4798-9F34-13E68D4300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3DE169-E426-4BF4-8614-ECA8DB7890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38A6C1-1EFC-4618-B12B-9CAB320D9B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DFEC58-ED3E-481A-A556-30A74BAC9A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68FA69-F15E-4663-ACD9-5987BC7C51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D052B8-7FFE-4F38-9675-3B8737CBF0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03115206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《资产定价基本原理》ppt课件</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资产定价概述</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资产定价模型</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资产定价理论的应用</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资产定价的实证研究</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未来研究方向与展望</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01</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资产定价概述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212425" y="26677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cxnSp>
        <p:nvCxnSpPr>
          <p:cNvPr id="4" name="Connector 4"/>
          <p:cNvCxnSpPr/>
          <p:nvPr/>
        </p:nvCxnSpPr>
        <p:spPr>
          <a:xfrm flipH="1">
            <a:off x="8522661" y="2674162"/>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440775" y="3915508"/>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cxnSp>
        <p:nvCxnSpPr>
          <p:cNvPr id="8" name="Connector 8"/>
          <p:cNvCxnSpPr/>
          <p:nvPr/>
        </p:nvCxnSpPr>
        <p:spPr>
          <a:xfrm flipH="1">
            <a:off x="6751011" y="3921937"/>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78650" y="51442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cxnSp>
        <p:nvCxnSpPr>
          <p:cNvPr id="11" name="Connector 11"/>
          <p:cNvCxnSpPr/>
          <p:nvPr/>
        </p:nvCxnSpPr>
        <p:spPr>
          <a:xfrm flipH="1">
            <a:off x="4988886" y="5150662"/>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资产定价的定义</a:t>
              </a:r>
            </a:p>
          </p:txBody>
        </p:sp>
      </p:grpSp>
      <p:grpSp>
        <p:nvGrpSpPr>
          <p:cNvPr id="37" name="Group 37"/>
          <p:cNvGrpSpPr/>
          <p:nvPr/>
        </p:nvGrpSpPr>
        <p:grpSpPr>
          <a:xfrm>
            <a:off x="5222881" y="5436037"/>
            <a:ext cx="2541428" cy="490334"/>
            <a:chOff x="5222881" y="5436037"/>
            <a:chExt cx="2541428" cy="490334"/>
          </a:xfrm>
        </p:grpSpPr>
        <p:sp>
          <p:nvSpPr>
            <p:cNvPr id="38" name="TextBox 38"/>
            <p:cNvSpPr txBox="1"/>
            <p:nvPr/>
          </p:nvSpPr>
          <p:spPr>
            <a:xfrm>
              <a:off x="5222881" y="543603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资产定价</a:t>
              </a:r>
            </a:p>
          </p:txBody>
        </p:sp>
      </p:grpSp>
      <p:grpSp>
        <p:nvGrpSpPr>
          <p:cNvPr id="39" name="Group 39"/>
          <p:cNvGrpSpPr/>
          <p:nvPr/>
        </p:nvGrpSpPr>
        <p:grpSpPr>
          <a:xfrm>
            <a:off x="6971715" y="4184077"/>
            <a:ext cx="2541428" cy="490334"/>
            <a:chOff x="6971715" y="4184077"/>
            <a:chExt cx="2541428" cy="490334"/>
          </a:xfrm>
        </p:grpSpPr>
        <p:sp>
          <p:nvSpPr>
            <p:cNvPr id="40" name="TextBox 40"/>
            <p:cNvSpPr txBox="1"/>
            <p:nvPr/>
          </p:nvSpPr>
          <p:spPr>
            <a:xfrm>
              <a:off x="6971715" y="418407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折现值</a:t>
              </a:r>
            </a:p>
          </p:txBody>
        </p:sp>
      </p:grpSp>
      <p:grpSp>
        <p:nvGrpSpPr>
          <p:cNvPr id="41" name="Group 41"/>
          <p:cNvGrpSpPr/>
          <p:nvPr/>
        </p:nvGrpSpPr>
        <p:grpSpPr>
          <a:xfrm>
            <a:off x="8736929" y="2936302"/>
            <a:ext cx="2541428" cy="490334"/>
            <a:chOff x="8736929" y="2936302"/>
            <a:chExt cx="2541428" cy="490334"/>
          </a:xfrm>
        </p:grpSpPr>
        <p:sp>
          <p:nvSpPr>
            <p:cNvPr id="42" name="TextBox 42"/>
            <p:cNvSpPr txBox="1"/>
            <p:nvPr/>
          </p:nvSpPr>
          <p:spPr>
            <a:xfrm>
              <a:off x="8736929" y="2936302"/>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风险调整</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将未来现金流折算为现在的价值。</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考虑到风险因素，对未来现金流进行折现。</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确定资产未来现金流的折现值的过程。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资产定价是评估资产真实价值的关键步骤，有助于投资者做出明智的投资决策。</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评估投资价值</a:t>
            </a:r>
          </a:p>
        </p:txBody>
      </p:sp>
      <p:pic>
        <p:nvPicPr>
          <p:cNvPr id="5" name="Picture 5"/>
          <p:cNvPicPr>
            <a:picLocks noChangeAspect="1"/>
          </p:cNvPicPr>
          <p:nvPr/>
        </p:nvPicPr>
        <p:blipFill>
          <a:blip r:embed="rId2"/>
          <a:srcRect l="8125" r="81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通过资产定价，市场能够有效地分配资源，促进经济发展。</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资源配置</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资产定价有助于投资者和管理者评估和管理风险。</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风险管理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资产定价的重要性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在有效的市场中，不存在无风险的套利机会。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无套利原则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6" r="1662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一致性原则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风险与回报权衡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796" r="1579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预期收益率与风险水平相匹配。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投资者需要在预期收益和风险之间进行权衡。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资产定价的基本原则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02</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资产定价模型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资本资产定价模型是一种用于评估风险和预期回报率的资产定价模型，它可以帮助投资者确定资产的合理价格。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CAPM认为资产的预期回报率由两部分组成，一部分是无风险利率，另一部分是风险溢价，反映了资产的系统性风险。CAPM的公式为：E(R)=Rf+β(E(Rm)-Rf)，其中E(R)是资产的预期回报率，Rf是无风险利率，β是资产的贝塔系数，E(Rm)是市场组合的预期回报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资本资产定价模型(CAPM)</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套利定价理论是一种基于套利的资产定价模型，它认为资产的回报率是由一组共同因子决定的，通过套利可以消除价格偏差。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PT的基本思想是，如果市场上存在套利机会，投资者可以通过买入低估的资产、卖出高估的资产来获取无风险的利润。APT的公式为：E(R)=f1*R1+f2*R2+…+fn*Rn，其中E(R)是资产的预期回报率，fi是第i个因子的风险溢价，Ri是第i个因子的收益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套利定价理论(APT)</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因子模型是一种用于描述资产收益率变化的模型，它认为资产的收益率是由一组共同因子和特殊因子共同决定的。</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因子模型将资产的收益率分解为两部分，一部分是由市场因子（如大盘指数）决定的，另一部分是由特殊因子（如公司特定事件）决定的。因子模型的公式为：R=b*R1+e，其中R是资产的收益率，b是资产对第1个因子的敏感度，R1是第1个因子的收益率，e是特殊因子的收益率。</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因子模型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衍生品定价模型</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衍生品定价模型是一种用于评估衍生品价值的模型，它可以帮助投资者确定衍生品的合理价格。</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衍生品定价模型通过模拟或解析方法来计算衍生品的价值，常用的衍生品定价模型包括布莱克-舒尔斯模型、二叉树模型和蒙特卡洛模拟等。这些模型可以帮助投资者确定衍生品的合理价格，并为其提供风险管理工具。</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03</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资产定价理论的应用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https://d.book118.com/847031152061006030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2024-09-02T00:54:16.887</cp:lastPrinted>
  <dcterms:created xsi:type="dcterms:W3CDTF">2024-09-01T16:54:16Z</dcterms:created>
  <dcterms:modified xsi:type="dcterms:W3CDTF">2024-09-01T16:54:18Z</dcterms:modified>
</cp:coreProperties>
</file>