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63350D-5FDC-4CA1-BB99-72CB6B2231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C4A40-245A-494A-828D-B45ECAA9B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E5F409E-178F-4981-9B58-7BFEABA5F8B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C405C2D-3173-4A95-B69B-76B7FD265E9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B56A33-D74C-4CA6-8478-5C0D29E773D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C7F4320-E4D8-402B-B718-4FBDE228B32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B7A415-37A1-4942-B018-97E7408A1B1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DAB1506-925A-4BEE-88FD-1D523182C1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B8CC817-44DE-4C08-9FC5-C7CE715FB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371606-4B8E-457B-88AB-87927E164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B51D9FE-72E7-4A6E-9CF1-A32639C577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7033160016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古代文学作品与现实社会的联系阐明演讲讲座</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2024-01-26</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引言</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古代文学作品中的社会现象</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古代文学作品中的价值观念</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古代文学作品中的艺术手法与现实社会的联系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古代文学作品在现实社会中的传承与发展</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引言</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探讨古代文学作品与现实社会的联系</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通过深入分析古代文学作品中的思想、情感、人物塑造等方面，揭示它们与现实社会的紧密联系，引导听众思考文学的社会价值和现实意义。</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主题</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目的</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演讲主题与目的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3819906" y="1705737"/>
            <a:ext cx="2557463" cy="907733"/>
            <a:chOff x="3819906" y="1705737"/>
            <a:chExt cx="2557463" cy="907733"/>
          </a:xfrm>
        </p:grpSpPr>
        <p:sp>
          <p:nvSpPr>
            <p:cNvPr id="3" name="Freeform 3"/>
            <p:cNvSpPr/>
            <p:nvPr/>
          </p:nvSpPr>
          <p:spPr>
            <a:xfrm>
              <a:off x="3819906"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4115419" y="1960245"/>
              <a:ext cx="2164080" cy="3867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2000" b="1">
                  <a:solidFill>
                    <a:srgbClr val="FFFFFF">
                      <a:alpha val="100000"/>
                    </a:srgbClr>
                  </a:solidFill>
                  <a:latin typeface="微软雅黑"/>
                  <a:ea typeface="微软雅黑"/>
                  <a:cs typeface="微软雅黑"/>
                </a:rPr>
                <a:t>第二季度</a:t>
              </a:r>
            </a:p>
          </p:txBody>
        </p:sp>
      </p:grpSp>
      <p:grpSp>
        <p:nvGrpSpPr>
          <p:cNvPr id="5" name="Group 5"/>
          <p:cNvGrpSpPr/>
          <p:nvPr/>
        </p:nvGrpSpPr>
        <p:grpSpPr>
          <a:xfrm>
            <a:off x="1682401" y="1705737"/>
            <a:ext cx="2557463" cy="907733"/>
            <a:chOff x="1682401" y="1705737"/>
            <a:chExt cx="2557463" cy="907733"/>
          </a:xfrm>
        </p:grpSpPr>
        <p:sp>
          <p:nvSpPr>
            <p:cNvPr id="6" name="Freeform 6"/>
            <p:cNvSpPr/>
            <p:nvPr/>
          </p:nvSpPr>
          <p:spPr>
            <a:xfrm>
              <a:off x="168240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949053" y="1929479"/>
              <a:ext cx="222123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第一季度</a:t>
              </a:r>
            </a:p>
          </p:txBody>
        </p:sp>
      </p:grpSp>
      <p:grpSp>
        <p:nvGrpSpPr>
          <p:cNvPr id="8" name="Group 8"/>
          <p:cNvGrpSpPr/>
          <p:nvPr/>
        </p:nvGrpSpPr>
        <p:grpSpPr>
          <a:xfrm>
            <a:off x="8095012" y="1705737"/>
            <a:ext cx="2557463" cy="907733"/>
            <a:chOff x="8095012" y="1705737"/>
            <a:chExt cx="2557463" cy="907733"/>
          </a:xfrm>
        </p:grpSpPr>
        <p:sp>
          <p:nvSpPr>
            <p:cNvPr id="9" name="Freeform 9"/>
            <p:cNvSpPr/>
            <p:nvPr/>
          </p:nvSpPr>
          <p:spPr>
            <a:xfrm>
              <a:off x="8095012"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96811" y="1929479"/>
              <a:ext cx="2164080"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第四季度</a:t>
              </a:r>
            </a:p>
          </p:txBody>
        </p:sp>
      </p:grpSp>
      <p:grpSp>
        <p:nvGrpSpPr>
          <p:cNvPr id="11" name="Group 11"/>
          <p:cNvGrpSpPr/>
          <p:nvPr/>
        </p:nvGrpSpPr>
        <p:grpSpPr>
          <a:xfrm>
            <a:off x="5957411" y="1705737"/>
            <a:ext cx="2557463" cy="907733"/>
            <a:chOff x="5957411" y="1705737"/>
            <a:chExt cx="2557463" cy="907733"/>
          </a:xfrm>
        </p:grpSpPr>
        <p:sp>
          <p:nvSpPr>
            <p:cNvPr id="12" name="Freeform 12"/>
            <p:cNvSpPr/>
            <p:nvPr/>
          </p:nvSpPr>
          <p:spPr>
            <a:xfrm>
              <a:off x="5957411" y="1705737"/>
              <a:ext cx="2557463" cy="907733"/>
            </a:xfrm>
            <a:custGeom>
              <a:rect l="l" t="t" r="r" b="b"/>
              <a:pathLst>
                <a:path w="2636520" h="1447800">
                  <a:moveTo>
                    <a:pt x="0" y="0"/>
                  </a:moveTo>
                  <a:lnTo>
                    <a:pt x="2103122" y="0"/>
                  </a:lnTo>
                  <a:lnTo>
                    <a:pt x="2636520" y="723900"/>
                  </a:lnTo>
                  <a:lnTo>
                    <a:pt x="2103122" y="1447800"/>
                  </a:lnTo>
                  <a:lnTo>
                    <a:pt x="0" y="1447800"/>
                  </a:lnTo>
                  <a:lnTo>
                    <a:pt x="0" y="1442632"/>
                  </a:lnTo>
                  <a:lnTo>
                    <a:pt x="529590" y="723900"/>
                  </a:lnTo>
                  <a:lnTo>
                    <a:pt x="0" y="516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6280118" y="1929479"/>
              <a:ext cx="2135505" cy="4724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00" b="1">
                  <a:solidFill>
                    <a:srgbClr val="FFFFFF">
                      <a:alpha val="100000"/>
                    </a:srgbClr>
                  </a:solidFill>
                  <a:latin typeface="微软雅黑"/>
                  <a:ea typeface="微软雅黑"/>
                  <a:cs typeface="微软雅黑"/>
                </a:rPr>
                <a:t>第三季度</a:t>
              </a:r>
            </a:p>
          </p:txBody>
        </p:sp>
      </p:grpSp>
      <p:sp>
        <p:nvSpPr>
          <p:cNvPr id="14" name="AutoShape 14"/>
          <p:cNvSpPr/>
          <p:nvPr/>
        </p:nvSpPr>
        <p:spPr>
          <a:xfrm>
            <a:off x="1949053" y="2891515"/>
            <a:ext cx="2166366"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反映社会现象</a:t>
            </a:r>
            <a:endParaRPr lang="en-US" sz="1100"/>
          </a:p>
        </p:txBody>
      </p:sp>
      <p:sp>
        <p:nvSpPr>
          <p:cNvPr id="15" name="AutoShape 15"/>
          <p:cNvSpPr/>
          <p:nvPr/>
        </p:nvSpPr>
        <p:spPr>
          <a:xfrm>
            <a:off x="4170283" y="2891515"/>
            <a:ext cx="2043638"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传递思想情感</a:t>
            </a:r>
            <a:endParaRPr lang="en-US" sz="1100"/>
          </a:p>
        </p:txBody>
      </p:sp>
      <p:sp>
        <p:nvSpPr>
          <p:cNvPr id="16" name="AutoShape 16"/>
          <p:cNvSpPr/>
          <p:nvPr/>
        </p:nvSpPr>
        <p:spPr>
          <a:xfrm>
            <a:off x="6377368" y="2891515"/>
            <a:ext cx="2019443"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塑造价值观念</a:t>
            </a:r>
            <a:endParaRPr lang="en-US" sz="1100"/>
          </a:p>
        </p:txBody>
      </p:sp>
      <p:sp>
        <p:nvSpPr>
          <p:cNvPr id="17" name="AutoShape 17"/>
          <p:cNvSpPr/>
          <p:nvPr/>
        </p:nvSpPr>
        <p:spPr>
          <a:xfrm>
            <a:off x="8514874" y="2891515"/>
            <a:ext cx="2137600" cy="33591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270"/>
              </a:spcBef>
              <a:defRPr/>
            </a:pPr>
            <a:r>
              <a:rPr lang="en-US" sz="1575" b="1">
                <a:solidFill>
                  <a:schemeClr val="accent1">
                    <a:alpha val="100000"/>
                  </a:schemeClr>
                </a:solidFill>
                <a:latin typeface="Microsoft Yahei"/>
                <a:ea typeface="Microsoft Yahei"/>
                <a:cs typeface="Microsoft Yahei"/>
              </a:rPr>
              <a:t>启迪现实生活</a:t>
            </a:r>
            <a:endParaRPr lang="en-US" sz="1100"/>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古代文学作品与现实社会的关系概述</a:t>
              </a:r>
            </a:p>
          </p:txBody>
        </p:sp>
      </p:grpSp>
      <p:sp>
        <p:nvSpPr>
          <p:cNvPr id="40" name="AutoShape 40"/>
          <p:cNvSpPr/>
          <p:nvPr/>
        </p:nvSpPr>
        <p:spPr>
          <a:xfrm>
            <a:off x="1949053" y="3324225"/>
            <a:ext cx="1907885"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古代文学作品通过描绘人物、情节和冲突，反映当时社会的政治、经济、文化等方面的现象，为我们理解历史提供了宝贵的资料。</a:t>
            </a:r>
            <a:endParaRPr lang="en-US" sz="1100"/>
          </a:p>
        </p:txBody>
      </p:sp>
      <p:sp>
        <p:nvSpPr>
          <p:cNvPr id="41" name="AutoShape 41"/>
          <p:cNvSpPr/>
          <p:nvPr/>
        </p:nvSpPr>
        <p:spPr>
          <a:xfrm>
            <a:off x="4159029"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古代文学作品蕴含着作者的思想情感，通过阅读可以感受到作者对人生的思考、对社会的关注以及对美好未来的向往。</a:t>
            </a:r>
            <a:endParaRPr lang="en-US" sz="1100"/>
          </a:p>
        </p:txBody>
      </p:sp>
      <p:sp>
        <p:nvSpPr>
          <p:cNvPr id="42" name="AutoShape 42"/>
          <p:cNvSpPr/>
          <p:nvPr/>
        </p:nvSpPr>
        <p:spPr>
          <a:xfrm>
            <a:off x="6336481"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古代文学作品通过塑造典型人物和情节，传递着一定的价值观念，如忠诚、勇敢、智慧等，这些观念对现实社会中的个体和群体行为产生着深远的影响。</a:t>
            </a:r>
            <a:endParaRPr lang="en-US" sz="1100"/>
          </a:p>
        </p:txBody>
      </p:sp>
      <p:sp>
        <p:nvSpPr>
          <p:cNvPr id="43" name="AutoShape 43"/>
          <p:cNvSpPr/>
          <p:nvPr/>
        </p:nvSpPr>
        <p:spPr>
          <a:xfrm>
            <a:off x="8531178" y="3324225"/>
            <a:ext cx="1905000" cy="213259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古代文学作品中的故事、寓言等往往具有深刻的寓意，能够启迪人们的智慧，引导我们在现实生活中做出正确的决策和行动。</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古代文学作品中的社会现象</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6230112" y="1739062"/>
            <a:ext cx="5058969" cy="2163307"/>
          </a:xfrm>
          <a:prstGeom prst="rect">
            <a:avLst/>
          </a:prstGeom>
          <a:ln w="19050">
            <a:solidFill>
              <a:schemeClr val="accent1">
                <a:lumMod val="50000"/>
              </a:schemeClr>
            </a:solidFill>
          </a:ln>
        </p:spPr>
      </p:pic>
      <p:pic>
        <p:nvPicPr>
          <p:cNvPr id="3" name="Picture 3"/>
          <p:cNvPicPr>
            <a:picLocks noChangeAspect="1"/>
          </p:cNvPicPr>
          <p:nvPr/>
        </p:nvPicPr>
        <p:blipFill>
          <a:blip r:embed="rId3"/>
          <a:srcRect t="28619" b="28619"/>
          <a:stretch>
            <a:fillRect/>
          </a:stretch>
        </p:blipFill>
        <p:spPr>
          <a:xfrm>
            <a:off x="6233164" y="3914561"/>
            <a:ext cx="5058969" cy="2163308"/>
          </a:xfrm>
          <a:prstGeom prst="rect">
            <a:avLst/>
          </a:prstGeom>
          <a:ln w="19050">
            <a:solidFill>
              <a:schemeClr val="accent1">
                <a:lumMod val="50000"/>
              </a:schemeClr>
            </a:solidFill>
          </a:ln>
        </p:spPr>
      </p:pic>
      <p:sp>
        <p:nvSpPr>
          <p:cNvPr id="4" name="AutoShape 4"/>
          <p:cNvSpPr/>
          <p:nvPr/>
        </p:nvSpPr>
        <p:spPr>
          <a:xfrm>
            <a:off x="763829" y="1409026"/>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63829" y="1494370"/>
            <a:ext cx="390525"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382445"/>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政治现象</a:t>
            </a:r>
            <a:endParaRPr lang="en-US" sz="1100"/>
          </a:p>
        </p:txBody>
      </p:sp>
      <p:sp>
        <p:nvSpPr>
          <p:cNvPr id="7" name="AutoShape 7"/>
          <p:cNvSpPr/>
          <p:nvPr/>
        </p:nvSpPr>
        <p:spPr>
          <a:xfrm>
            <a:off x="1306341" y="1734252"/>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古代社会政治制度多样，如封建制度、官僚制度等，这些制度在文学作品中常有体现，如《红楼梦》中的荣府封建家庭。</a:t>
            </a:r>
            <a:endParaRPr lang="en-US" sz="1100"/>
          </a:p>
        </p:txBody>
      </p:sp>
      <p:sp>
        <p:nvSpPr>
          <p:cNvPr id="8" name="AutoShape 8"/>
          <p:cNvSpPr/>
          <p:nvPr/>
        </p:nvSpPr>
        <p:spPr>
          <a:xfrm>
            <a:off x="763829" y="3104812"/>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3829" y="3198934"/>
            <a:ext cx="41910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02</a:t>
            </a:r>
          </a:p>
        </p:txBody>
      </p:sp>
      <p:sp>
        <p:nvSpPr>
          <p:cNvPr id="10" name="AutoShape 10"/>
          <p:cNvSpPr/>
          <p:nvPr/>
        </p:nvSpPr>
        <p:spPr>
          <a:xfrm>
            <a:off x="1306341" y="3074046"/>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经济现象</a:t>
            </a:r>
            <a:endParaRPr lang="en-US" sz="1100"/>
          </a:p>
        </p:txBody>
      </p:sp>
      <p:sp>
        <p:nvSpPr>
          <p:cNvPr id="11" name="AutoShape 11"/>
          <p:cNvSpPr/>
          <p:nvPr/>
        </p:nvSpPr>
        <p:spPr>
          <a:xfrm>
            <a:off x="1306341" y="348681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古代社会的经济发展状况也在文学作品中得到反映，如《诗经》中的农耕生活、商业贸易的描写。</a:t>
            </a:r>
            <a:endParaRPr lang="en-US" sz="1100"/>
          </a:p>
        </p:txBody>
      </p:sp>
      <p:sp>
        <p:nvSpPr>
          <p:cNvPr id="12" name="AutoShape 12"/>
          <p:cNvSpPr/>
          <p:nvPr/>
        </p:nvSpPr>
        <p:spPr>
          <a:xfrm>
            <a:off x="763829" y="490227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763829" y="4996400"/>
            <a:ext cx="438150" cy="295275"/>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425">
                <a:solidFill>
                  <a:srgbClr val="FFFFFF">
                    <a:alpha val="100000"/>
                  </a:srgbClr>
                </a:solidFill>
                <a:latin typeface="Microsoft Yahei"/>
                <a:ea typeface="Microsoft Yahei"/>
                <a:cs typeface="Microsoft Yahei"/>
              </a:rPr>
              <a:t>03</a:t>
            </a:r>
          </a:p>
        </p:txBody>
      </p:sp>
      <p:sp>
        <p:nvSpPr>
          <p:cNvPr id="14" name="AutoShape 14"/>
          <p:cNvSpPr/>
          <p:nvPr/>
        </p:nvSpPr>
        <p:spPr>
          <a:xfrm>
            <a:off x="1306341" y="487049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文化现象</a:t>
            </a:r>
            <a:endParaRPr lang="en-US" sz="1100"/>
          </a:p>
        </p:txBody>
      </p:sp>
      <p:sp>
        <p:nvSpPr>
          <p:cNvPr id="15" name="AutoShape 15"/>
          <p:cNvSpPr/>
          <p:nvPr/>
        </p:nvSpPr>
        <p:spPr>
          <a:xfrm>
            <a:off x="1306341" y="5222301"/>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古代社会的文化传统、思想观念、宗教信仰等也在文学作品中留下深刻印记，如《论语》中的儒家思想、《道德经》中的道家哲学。</a:t>
            </a:r>
            <a:endParaRPr lang="en-US" sz="1100"/>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古代社会的政治、经济、文化现象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6907441" y="1806607"/>
            <a:ext cx="4502196" cy="4061765"/>
          </a:xfrm>
          <a:prstGeom prst="rect">
            <a:avLst/>
          </a:prstGeom>
        </p:spPr>
      </p:pic>
      <p:pic>
        <p:nvPicPr>
          <p:cNvPr id="3" name="Picture 3"/>
          <p:cNvPicPr>
            <a:picLocks noChangeAspect="1"/>
          </p:cNvPicPr>
          <p:nvPr/>
        </p:nvPicPr>
        <p:blipFill>
          <a:blip r:embed="rId3"/>
          <a:srcRect t="4478" b="4478"/>
          <a:stretch>
            <a:fillRect/>
          </a:stretch>
        </p:blipFill>
        <p:spPr>
          <a:xfrm>
            <a:off x="6907441" y="1792193"/>
            <a:ext cx="4502196" cy="2732628"/>
          </a:xfrm>
          <a:prstGeom prst="rect">
            <a:avLst/>
          </a:prstGeom>
        </p:spPr>
      </p:pic>
      <p:grpSp>
        <p:nvGrpSpPr>
          <p:cNvPr id="4" name="Group 4"/>
          <p:cNvGrpSpPr/>
          <p:nvPr/>
        </p:nvGrpSpPr>
        <p:grpSpPr>
          <a:xfrm>
            <a:off x="-2693471" y="4060468"/>
            <a:ext cx="5386942" cy="5386942"/>
            <a:chOff x="-2693471" y="4060468"/>
            <a:chExt cx="5386942" cy="5386942"/>
          </a:xfrm>
        </p:grpSpPr>
        <p:sp>
          <p:nvSpPr>
            <p:cNvPr id="5" name="AutoShape 5"/>
            <p:cNvSpPr/>
            <p:nvPr/>
          </p:nvSpPr>
          <p:spPr>
            <a:xfrm>
              <a:off x="-472539" y="6281401"/>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4632" y="605930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16725" y="5837215"/>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38818" y="561512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360912" y="5393028"/>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83005" y="5170935"/>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805098" y="4948842"/>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027191" y="472674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249285" y="4504655"/>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2471378" y="4282562"/>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2693471" y="406046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1804696" y="1372731"/>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社会矛盾反映</a:t>
            </a:r>
            <a:endParaRPr lang="en-US" sz="1100"/>
          </a:p>
        </p:txBody>
      </p:sp>
      <p:sp>
        <p:nvSpPr>
          <p:cNvPr id="17" name="AutoShape 17"/>
          <p:cNvSpPr/>
          <p:nvPr/>
        </p:nvSpPr>
        <p:spPr>
          <a:xfrm>
            <a:off x="1262116" y="148888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262116" y="157045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19" name="AutoShape 19"/>
          <p:cNvSpPr/>
          <p:nvPr/>
        </p:nvSpPr>
        <p:spPr>
          <a:xfrm>
            <a:off x="1804696" y="1724535"/>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古代文学作品通过描写社会矛盾来揭示社会现象，如《窦娥冤》中的贫富对立、官民矛盾。</a:t>
            </a:r>
            <a:endParaRPr lang="en-US" sz="1100"/>
          </a:p>
        </p:txBody>
      </p:sp>
      <p:sp>
        <p:nvSpPr>
          <p:cNvPr id="20" name="AutoShape 20"/>
          <p:cNvSpPr/>
          <p:nvPr/>
        </p:nvSpPr>
        <p:spPr>
          <a:xfrm>
            <a:off x="1262116" y="325647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1272601" y="3332919"/>
            <a:ext cx="416357"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00">
                <a:solidFill>
                  <a:srgbClr val="FFFFFF">
                    <a:alpha val="100000"/>
                  </a:srgbClr>
                </a:solidFill>
                <a:latin typeface="Microsoft Yahei"/>
                <a:ea typeface="Microsoft Yahei"/>
                <a:cs typeface="Microsoft Yahei"/>
              </a:rPr>
              <a:t>02</a:t>
            </a:r>
          </a:p>
        </p:txBody>
      </p:sp>
      <p:sp>
        <p:nvSpPr>
          <p:cNvPr id="22" name="AutoShape 22"/>
          <p:cNvSpPr/>
          <p:nvPr/>
        </p:nvSpPr>
        <p:spPr>
          <a:xfrm>
            <a:off x="1804696" y="3127969"/>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道德伦理观念反映</a:t>
            </a:r>
            <a:endParaRPr lang="en-US" sz="1100"/>
          </a:p>
        </p:txBody>
      </p:sp>
      <p:sp>
        <p:nvSpPr>
          <p:cNvPr id="23" name="AutoShape 23"/>
          <p:cNvSpPr/>
          <p:nvPr/>
        </p:nvSpPr>
        <p:spPr>
          <a:xfrm>
            <a:off x="1804696" y="3479774"/>
            <a:ext cx="4276714" cy="1212169"/>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古代文学作品强调道德伦理观念，通过人物形象塑造和故事情节展现社会道德风貌，如《孝经》、《弟子规》等。</a:t>
            </a:r>
            <a:endParaRPr lang="en-US" sz="1100"/>
          </a:p>
        </p:txBody>
      </p:sp>
      <p:sp>
        <p:nvSpPr>
          <p:cNvPr id="24" name="AutoShape 24"/>
          <p:cNvSpPr/>
          <p:nvPr/>
        </p:nvSpPr>
        <p:spPr>
          <a:xfrm>
            <a:off x="1262116" y="503078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271991" y="5124907"/>
            <a:ext cx="441594" cy="27813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500">
                <a:solidFill>
                  <a:srgbClr val="FFFFFF">
                    <a:alpha val="100000"/>
                  </a:srgbClr>
                </a:solidFill>
                <a:latin typeface="Microsoft Yahei"/>
                <a:ea typeface="Microsoft Yahei"/>
                <a:cs typeface="Microsoft Yahei"/>
              </a:rPr>
              <a:t>03</a:t>
            </a:r>
          </a:p>
        </p:txBody>
      </p:sp>
      <p:sp>
        <p:nvSpPr>
          <p:cNvPr id="26" name="AutoShape 26"/>
          <p:cNvSpPr/>
          <p:nvPr/>
        </p:nvSpPr>
        <p:spPr>
          <a:xfrm>
            <a:off x="1822337" y="4895384"/>
            <a:ext cx="4276714"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民俗风情展现</a:t>
            </a:r>
            <a:endParaRPr lang="en-US" sz="1100"/>
          </a:p>
        </p:txBody>
      </p:sp>
      <p:sp>
        <p:nvSpPr>
          <p:cNvPr id="27" name="AutoShape 27"/>
          <p:cNvSpPr/>
          <p:nvPr/>
        </p:nvSpPr>
        <p:spPr>
          <a:xfrm>
            <a:off x="1804696" y="5247188"/>
            <a:ext cx="4276714" cy="1199992"/>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古代文学作品还通过描写民俗风情来展现社会现象，如《水浒传》中的江湖文化、民间信仰。</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古代文学作品中的社会现象反映</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l="-100" r="-10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社会环境对文学创作的制约</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古代社会的政治环境、经济状况、文化传统等都对文学创作产生了深远影响，使得文学作品在题材、风格等方面呈现出时代特色。</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社会变革对文学发展的推动</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社会变革往往带来新的思想观念、价值取向和审美趣味，从而推动文学的创新和发展，如唐代诗歌的繁荣与唐代社会的开放包容密切相关。</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社会心理对文学接受的引导</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社会心理是影响文学接受的重要因素，不同时代、不同社会背景下的读者对同一部文学作品可能有截然不同的理解和评价。例如，《红楼梦》在不同历史时期受到不同社会心理的影响，呈现出不同的接受状况和评价。</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社会现象对古代文学作品的影响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古代文学作品中的价值观念</a:t>
            </a:r>
            <a:endParaRPr lang="en-US" sz="1100"/>
          </a:p>
        </p:txBody>
      </p:sp>
      <p:sp>
        <p:nvSpPr>
          <p:cNvPr id="3" name="TextBox 3"/>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古代文学作品中，忠君观念被视为最高的道德准则，强调臣民对君主的绝对忠诚。</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忠君思想</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孝道精神</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忠孝并举</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孝道是古代文学中重要的伦理观念，强调子女对父母应尽的尊敬和赡养义务。</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忠孝观念往往相辅相成，既要求臣民对君主尽忠，也要求子女对父母尽孝。</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忠孝观念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古代文学作品中，仁爱被视为一种高尚的品质，强调对他人的关爱和同情。</a:t>
            </a:r>
          </a:p>
        </p:txBody>
      </p:sp>
      <p:pic>
        <p:nvPicPr>
          <p:cNvPr id="4" name="Picture 4"/>
          <p:cNvPicPr>
            <a:picLocks noChangeAspect="1"/>
          </p:cNvPicPr>
          <p:nvPr/>
        </p:nvPicPr>
        <p:blipFill>
          <a:blip r:embed="rId2"/>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仁爱之心</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仁爱观念要求人们以宽厚的心态对待他人，不计较个人得失，关注他人的需要。</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宽厚待人</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墨家思想中的兼爱观念，主张无差别地爱所有人，反对攻击和战争，体现了仁爱精神。</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兼爱非攻</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仁爱观念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767" r="176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5342" b="5342"/>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30636" b="3063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礼制观念</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礼仪规范</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古代文学作品中的礼制观念，强调人们应遵循一定的礼仪规范，以维护社会秩序和人际关系。</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等级制度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礼制观念体现了严格的等级制度，要求人们各安其位、各司其职，不得僭越。</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礼法并重</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礼制观念与法律制度紧密相连，共同维护社会的稳定和秩序。</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https://d.book118.com/847033160016006035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2024-09-09T08:51:31.214</cp:lastPrinted>
  <dcterms:created xsi:type="dcterms:W3CDTF">2024-09-09T00:51:31Z</dcterms:created>
  <dcterms:modified xsi:type="dcterms:W3CDTF">2024-09-09T00:51:33Z</dcterms:modified>
</cp:coreProperties>
</file>