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18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02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52.xml" /><Relationship Id="rId11" Type="http://schemas.openxmlformats.org/officeDocument/2006/relationships/tags" Target="../tags/tag5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tags" Target="../tags/tag50.xml" /><Relationship Id="rId9" Type="http://schemas.openxmlformats.org/officeDocument/2006/relationships/tags" Target="../tags/tag5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4.xml" /><Relationship Id="rId3" Type="http://schemas.openxmlformats.org/officeDocument/2006/relationships/tags" Target="../tags/tag55.xml" /><Relationship Id="rId4" Type="http://schemas.openxmlformats.org/officeDocument/2006/relationships/tags" Target="../tags/tag56.xml" /><Relationship Id="rId5" Type="http://schemas.openxmlformats.org/officeDocument/2006/relationships/tags" Target="../tags/tag57.xml" /><Relationship Id="rId6" Type="http://schemas.openxmlformats.org/officeDocument/2006/relationships/tags" Target="../tags/tag58.xml" /><Relationship Id="rId7" Type="http://schemas.openxmlformats.org/officeDocument/2006/relationships/tags" Target="../tags/tag59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86D74C-F62E-47DC-BD1C-3FB77238B5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8629A9-08FA-47CB-8F1F-01BBAD100C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27CF86-7E75-440B-B148-4E4FFBD273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815284-E281-472E-9F70-59ED3D677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27985E-601B-452C-88E9-7544118B97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81DD69-70CE-4F2B-801B-A07F5DB480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7CE26F-9FAF-46B9-B770-734DD43A2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457B12-7FD9-4D57-B8FA-574857A82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841322-9A99-4B90-AAE8-1374C3241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D7D8B9-1F2F-46CE-BFDA-99F529FC5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2C6F80-7147-410B-822B-6F01104490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  <a:p>
            <a:pPr lvl="0"/>
            <a:endParaRPr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/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r"/>
            <a:r>
              <a:rPr err="1"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-18789"/>
            <a:ext cx="12192000" cy="6858000"/>
          </a:xfrm>
          <a:prstGeom prst="rect">
            <a:avLst/>
          </a:prstGeom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7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tags" Target="../tags/tag93.xml" /><Relationship Id="rId18" Type="http://schemas.openxmlformats.org/officeDocument/2006/relationships/tags" Target="../tags/tag94.xml" /><Relationship Id="rId19" Type="http://schemas.openxmlformats.org/officeDocument/2006/relationships/tags" Target="../tags/tag9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6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18790"/>
            <a:ext cx="12192000" cy="6858000"/>
          </a:xfrm>
          <a:prstGeom prst="rect">
            <a:avLst/>
          </a:prstGeom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9175" r:id="rId2"/>
    <p:sldLayoutId id="2147489176" r:id="rId3"/>
    <p:sldLayoutId id="2147489177" r:id="rId4"/>
    <p:sldLayoutId id="2147489178" r:id="rId5"/>
    <p:sldLayoutId id="2147489179" r:id="rId6"/>
    <p:sldLayoutId id="2147489180" r:id="rId7"/>
    <p:sldLayoutId id="2147489181" r:id="rId8"/>
    <p:sldLayoutId id="2147489182" r:id="rId9"/>
    <p:sldLayoutId id="2147489183" r:id="rId10"/>
    <p:sldLayoutId id="2147489184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14" Type="http://schemas.openxmlformats.org/officeDocument/2006/relationships/tags" Target="../tags/tag112.xml" /><Relationship Id="rId15" Type="http://schemas.openxmlformats.org/officeDocument/2006/relationships/tags" Target="../tags/tag113.xml" /><Relationship Id="rId16" Type="http://schemas.openxmlformats.org/officeDocument/2006/relationships/tags" Target="../tags/tag114.xml" /><Relationship Id="rId17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ags" Target="../tags/tag142.xml" /><Relationship Id="rId19" Type="http://schemas.openxmlformats.org/officeDocument/2006/relationships/tags" Target="../tags/tag143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tags" Target="../tags/tag14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14" Type="http://schemas.openxmlformats.org/officeDocument/2006/relationships/tags" Target="../tags/tag169.xml" /><Relationship Id="rId15" Type="http://schemas.openxmlformats.org/officeDocument/2006/relationships/tags" Target="../tags/tag170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14" Type="http://schemas.openxmlformats.org/officeDocument/2006/relationships/tags" Target="../tags/tag195.xml" /><Relationship Id="rId15" Type="http://schemas.openxmlformats.org/officeDocument/2006/relationships/tags" Target="../tags/tag196.xml" /><Relationship Id="rId16" Type="http://schemas.openxmlformats.org/officeDocument/2006/relationships/tags" Target="../tags/tag197.xml" /><Relationship Id="rId17" Type="http://schemas.openxmlformats.org/officeDocument/2006/relationships/tags" Target="../tags/tag198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703400620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PPT,a click to unlimited possibilities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《公钥密码学与》PPT课件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/目录</a:t>
            </a:r>
            <a:endParaRPr lang="zh-CN" altLang="en-US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2" name="序号"/>
          <p:cNvSpPr txBox="1"/>
          <p:nvPr>
            <p:custDataLst>
              <p:tags r:id="rId5"/>
            </p:custDataLst>
          </p:nvPr>
        </p:nvSpPr>
        <p:spPr>
          <a:xfrm>
            <a:off x="5293360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6"/>
            </p:custDataLst>
          </p:nvPr>
        </p:nvSpPr>
        <p:spPr>
          <a:xfrm>
            <a:off x="5293360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公钥密码学概述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7"/>
            </p:custDataLst>
          </p:nvPr>
        </p:nvSpPr>
        <p:spPr>
          <a:xfrm>
            <a:off x="1654175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8"/>
            </p:custDataLst>
          </p:nvPr>
        </p:nvSpPr>
        <p:spPr>
          <a:xfrm>
            <a:off x="1654175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9"/>
            </p:custDataLst>
          </p:nvPr>
        </p:nvSpPr>
        <p:spPr>
          <a:xfrm>
            <a:off x="8932545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10"/>
            </p:custDataLst>
          </p:nvPr>
        </p:nvSpPr>
        <p:spPr>
          <a:xfrm>
            <a:off x="8932545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公钥密码学原理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11"/>
            </p:custDataLst>
          </p:nvPr>
        </p:nvSpPr>
        <p:spPr>
          <a:xfrm>
            <a:off x="5293360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2"/>
            </p:custDataLst>
          </p:nvPr>
        </p:nvSpPr>
        <p:spPr>
          <a:xfrm>
            <a:off x="5293360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公钥密码学的安全性分析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3"/>
            </p:custDataLst>
          </p:nvPr>
        </p:nvSpPr>
        <p:spPr>
          <a:xfrm>
            <a:off x="1654175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4"/>
            </p:custDataLst>
          </p:nvPr>
        </p:nvSpPr>
        <p:spPr>
          <a:xfrm>
            <a:off x="1654175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公钥密码学的应用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5"/>
            </p:custDataLst>
          </p:nvPr>
        </p:nvSpPr>
        <p:spPr>
          <a:xfrm>
            <a:off x="8932545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6"/>
            </p:custDataLst>
          </p:nvPr>
        </p:nvSpPr>
        <p:spPr>
          <a:xfrm>
            <a:off x="8932545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公钥密码学的未来发展与趋势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公钥密码学概述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定义与背景</a:t>
            </a:r>
            <a:endParaRPr lang="zh-CN" altLang="en-US"/>
          </a:p>
        </p:txBody>
      </p:sp>
      <p:sp>
        <p:nvSpPr>
          <p:cNvPr id="104902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公钥密码学的定义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公钥密码学的产生背景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公钥密码学的发展历程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公钥密码学的研究现状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6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发展历程</a:t>
            </a:r>
            <a:endParaRPr lang="zh-CN" altLang="en-US"/>
          </a:p>
        </p:txBody>
      </p:sp>
      <p:sp>
        <p:nvSpPr>
          <p:cNvPr id="1049070" name="圆角矩形 26"/>
          <p:cNvSpPr/>
          <p:nvPr>
            <p:custDataLst>
              <p:tags r:id="rId2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72" name="圆角矩形 28"/>
          <p:cNvSpPr/>
          <p:nvPr>
            <p:custDataLst>
              <p:tags r:id="rId3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074" name="文本框 31"/>
          <p:cNvSpPr txBox="1"/>
          <p:nvPr>
            <p:custDataLst>
              <p:tags r:id="rId4"/>
            </p:custDataLst>
          </p:nvPr>
        </p:nvSpPr>
        <p:spPr>
          <a:xfrm>
            <a:off x="712507" y="2418279"/>
            <a:ext cx="1453649" cy="32581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1976年：Diffie和Hellman提出公钥密码学概念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29"/>
          <p:cNvSpPr/>
          <p:nvPr>
            <p:custDataLst>
              <p:tags r:id="rId5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78" name="圆角矩形 32"/>
          <p:cNvSpPr/>
          <p:nvPr>
            <p:custDataLst>
              <p:tags r:id="rId6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80" name="文本框 34"/>
          <p:cNvSpPr txBox="1"/>
          <p:nvPr>
            <p:custDataLst>
              <p:tags r:id="rId7"/>
            </p:custDataLst>
          </p:nvPr>
        </p:nvSpPr>
        <p:spPr>
          <a:xfrm>
            <a:off x="2574232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1977年：RSA公钥密码算法被提出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3"/>
          <p:cNvSpPr/>
          <p:nvPr>
            <p:custDataLst>
              <p:tags r:id="rId8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84" name="圆角矩形 4"/>
          <p:cNvSpPr/>
          <p:nvPr>
            <p:custDataLst>
              <p:tags r:id="rId9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86" name="文本框 5"/>
          <p:cNvSpPr txBox="1"/>
          <p:nvPr>
            <p:custDataLst>
              <p:tags r:id="rId10"/>
            </p:custDataLst>
          </p:nvPr>
        </p:nvSpPr>
        <p:spPr>
          <a:xfrm>
            <a:off x="4435956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1984年：ElGamal公钥密码算法被提出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8"/>
          <p:cNvSpPr/>
          <p:nvPr>
            <p:custDataLst>
              <p:tags r:id="rId11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90" name="圆角矩形 9"/>
          <p:cNvSpPr/>
          <p:nvPr>
            <p:custDataLst>
              <p:tags r:id="rId12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92" name="文本框 10"/>
          <p:cNvSpPr txBox="1"/>
          <p:nvPr>
            <p:custDataLst>
              <p:tags r:id="rId13"/>
            </p:custDataLst>
          </p:nvPr>
        </p:nvSpPr>
        <p:spPr>
          <a:xfrm>
            <a:off x="6297681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1985年：Merkle-Hellman公钥密码算法被提出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6"/>
          <p:cNvSpPr/>
          <p:nvPr>
            <p:custDataLst>
              <p:tags r:id="rId14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96" name="圆角矩形 7"/>
          <p:cNvSpPr/>
          <p:nvPr>
            <p:custDataLst>
              <p:tags r:id="rId15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98" name="文本框 11"/>
          <p:cNvSpPr txBox="1"/>
          <p:nvPr>
            <p:custDataLst>
              <p:tags r:id="rId16"/>
            </p:custDataLst>
          </p:nvPr>
        </p:nvSpPr>
        <p:spPr>
          <a:xfrm>
            <a:off x="8159405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1988年：基于离散对数的公钥密码算法被提出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16"/>
          <p:cNvSpPr/>
          <p:nvPr>
            <p:custDataLst>
              <p:tags r:id="rId17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02" name="圆角矩形 17"/>
          <p:cNvSpPr/>
          <p:nvPr>
            <p:custDataLst>
              <p:tags r:id="rId18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04" name="文本框 18"/>
          <p:cNvSpPr txBox="1"/>
          <p:nvPr>
            <p:custDataLst>
              <p:tags r:id="rId19"/>
            </p:custDataLst>
          </p:nvPr>
        </p:nvSpPr>
        <p:spPr>
          <a:xfrm>
            <a:off x="10021129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1991年：基于背包问题的公钥密码算法被提出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4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应用领域</a:t>
            </a:r>
            <a:endParaRPr lang="zh-CN" altLang="en-US"/>
          </a:p>
        </p:txBody>
      </p:sp>
      <p:sp>
        <p:nvSpPr>
          <p:cNvPr id="1049146" name="矩形 31"/>
          <p:cNvSpPr/>
          <p:nvPr>
            <p:custDataLst>
              <p:tags r:id="rId2"/>
            </p:custDataLst>
          </p:nvPr>
        </p:nvSpPr>
        <p:spPr>
          <a:xfrm>
            <a:off x="3844518" y="1490400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数字签名：用于验证信息的来源和完整性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"/>
          <p:cNvSpPr/>
          <p:nvPr>
            <p:custDataLst>
              <p:tags r:id="rId3"/>
            </p:custDataLst>
          </p:nvPr>
        </p:nvSpPr>
        <p:spPr>
          <a:xfrm>
            <a:off x="3844518" y="2303526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加密通信：保护通信内容不被窃听和篡改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5"/>
          <p:cNvSpPr/>
          <p:nvPr>
            <p:custDataLst>
              <p:tags r:id="rId4"/>
            </p:custDataLst>
          </p:nvPr>
        </p:nvSpPr>
        <p:spPr>
          <a:xfrm>
            <a:off x="3844518" y="3116653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电子支付：确保支付安全和交易的合法性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7"/>
          <p:cNvSpPr/>
          <p:nvPr>
            <p:custDataLst>
              <p:tags r:id="rId5"/>
            </p:custDataLst>
          </p:nvPr>
        </p:nvSpPr>
        <p:spPr>
          <a:xfrm>
            <a:off x="3844518" y="3929779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身份认证：验证用户的身份和权限，防止非法访问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3"/>
          <p:cNvSpPr/>
          <p:nvPr>
            <p:custDataLst>
              <p:tags r:id="rId6"/>
            </p:custDataLst>
          </p:nvPr>
        </p:nvSpPr>
        <p:spPr>
          <a:xfrm>
            <a:off x="3844518" y="4742905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访问控制：限制对资源的访问，确保数据的安全性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6"/>
          <p:cNvSpPr/>
          <p:nvPr>
            <p:custDataLst>
              <p:tags r:id="rId7"/>
            </p:custDataLst>
          </p:nvPr>
        </p:nvSpPr>
        <p:spPr>
          <a:xfrm>
            <a:off x="3844518" y="5556032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版权保护：防止盗版和侵权行为的发生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9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104919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公钥密码学原理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6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对称密钥密码学与非对称密钥密码学</a:t>
            </a:r>
            <a:endParaRPr lang="zh-CN" altLang="en-US"/>
          </a:p>
        </p:txBody>
      </p:sp>
      <p:sp>
        <p:nvSpPr>
          <p:cNvPr id="1049270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对称密钥密码学：采用相同的密钥进行加密和解密，通信双方需要事先协商密钥，安全性较低。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非对称密钥密码学：采用不同的密钥进行加密和解密，一个密钥用于加密，另一个密钥用于解密，安全性较高。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公钥加密算法：采用非对称密钥密码学中的一种算法，其中一个密钥用于加密，另一个密钥用于解密。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数字签名：采用非对称密钥密码学中的另一种算法，用于验证信息的来源和完整性。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1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RSA算法原理</a:t>
            </a:r>
            <a:endParaRPr lang="zh-CN" altLang="en-US"/>
          </a:p>
        </p:txBody>
      </p:sp>
      <p:sp>
        <p:nvSpPr>
          <p:cNvPr id="1049318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RSA算法的安全性分析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8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RSA算法的应用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RSA算法的原理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40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4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RSA算法的提出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8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ECC算法原理</a:t>
            </a:r>
            <a:endParaRPr lang="zh-CN" altLang="en-US"/>
          </a:p>
        </p:txBody>
      </p:sp>
      <p:sp>
        <p:nvSpPr>
          <p:cNvPr id="1049386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8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ECC算法定义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ECC算法数学基础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0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2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ECC算法实现过程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6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ECC算法安全性分析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4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其他公钥密码算法</a:t>
            </a:r>
            <a:endParaRPr lang="zh-CN" altLang="en-US"/>
          </a:p>
        </p:txBody>
      </p:sp>
      <p:sp>
        <p:nvSpPr>
          <p:cNvPr id="1049450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2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4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6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椭圆曲线密码学：利用椭圆曲线离散对数问题的困难性，实现高效安全的公钥密码算法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0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2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4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RSA算法：基于数论原理的一种公钥密码算法，广泛应用于数据传输等领域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8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70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72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ElGamal算法：基于离散对数问题的公钥密码算法，安全性较高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76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78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80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数字签名算法：利用公钥密码算法生成数字签名，用于验证信息的来源和完整性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2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  <p:sp>
        <p:nvSpPr>
          <p:cNvPr id="104952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公钥密码学的应用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https://d.book118.com/847034006200006042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目录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  <p:tag name="KSO_WM_TEMPLATE_THUMBS_INDEX" val="1、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SLIDE_CONTENT_AREA" val="{&quot;left&quot;:&quot;67.6&quot;,&quot;top&quot;:&quot;105.7&quot;,&quot;width&quot;:&quot;576.4&quot;,&quot;height&quot;:&quot;343.95&quot;}"/>
  <p:tag name="KSO_WM_SLIDE_ID" val="custom2023091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  <p:tag name="KSO_WM_TEMPLATE_THUMBS_INDEX" val="1、9"/>
</p:tagLst>
</file>

<file path=ppt/tags/tag1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目录"/>
  <p:tag name="KSO_WM_UNIT_TYPE" val="b"/>
  <p:tag name="KSO_WM_UNIT_VALUE" val="17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1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1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6_1"/>
  <p:tag name="KSO_WM_UNIT_INDEX" val="1_6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1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20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微软雅黑</vt:lpstr>
      <vt:lpstr>Wingdings</vt:lpstr>
      <vt:lpstr>Calibri Light</vt:lpstr>
      <vt:lpstr>Office Theme</vt:lpstr>
      <vt:lpstr>《公钥密码学与》PPT课件</vt:lpstr>
      <vt:lpstr>目录</vt:lpstr>
      <vt:lpstr>添加章节标题</vt:lpstr>
      <vt:lpstr>公钥密码学概述</vt:lpstr>
      <vt:lpstr>PowerPoint Presentation</vt:lpstr>
      <vt:lpstr>定义与背景</vt:lpstr>
      <vt:lpstr>发展历程</vt:lpstr>
      <vt:lpstr>应用领域</vt:lpstr>
      <vt:lpstr>公钥密码学原理</vt:lpstr>
      <vt:lpstr>PowerPoint Presentation</vt:lpstr>
      <vt:lpstr>对称密钥密码学与非对称密钥密码学</vt:lpstr>
      <vt:lpstr>RSA算法原理</vt:lpstr>
      <vt:lpstr>ECC算法原理</vt:lpstr>
      <vt:lpstr>其他公钥密码算法</vt:lpstr>
      <vt:lpstr>公钥密码学的应用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2024-09-16T12:45:28.608</cp:lastPrinted>
  <dcterms:created xsi:type="dcterms:W3CDTF">2024-09-16T04:45:28Z</dcterms:created>
  <dcterms:modified xsi:type="dcterms:W3CDTF">2024-09-16T04:45:30Z</dcterms:modified>
</cp:coreProperties>
</file>