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  <p:sldMasterId id="214748369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4067F6-8BDE-457E-9D6C-30AB4519DB48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D1FFC-DC1E-4949-A89C-24D891A92185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比喻：比喻就是利用不一样事物之间一些相同地方，借一个事物</a:t>
            </a:r>
          </a:p>
          <a:p>
            <a:r>
              <a:t>来比喻另一个事物，也就是我们日常所说“打比喻”。这个“不一样事</a:t>
            </a:r>
          </a:p>
          <a:p>
            <a:r>
              <a:t>物”指两种不一样类事物，它们不但形似，而且神似。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1、他呆呆地坐在那里，好像在等人似。</a:t>
            </a:r>
          </a:p>
          <a:p>
            <a:r>
              <a:t>2、沃克医生像受了欺侮，十分生气。</a:t>
            </a:r>
          </a:p>
          <a:p>
            <a:r>
              <a:t>3、他手臂上青筋暴起，汗如雨下。</a:t>
            </a:r>
          </a:p>
          <a:p>
            <a:r>
              <a:t>4、老爷爷对小刚就像对自己孙子一样，十分疼爱他。</a:t>
            </a:r>
          </a:p>
          <a:p>
            <a:r>
              <a:t>5、我心里像有个秤砣，沉重极了。</a:t>
            </a:r>
          </a:p>
          <a:p>
            <a:r>
              <a:t>6、他长得像他小叔叔。</a:t>
            </a:r>
          </a:p>
          <a:p>
            <a:r>
              <a:t>7、妈妈像有什么喜事似，高兴极了。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例：那只小虱子，在纪昌眼里一天天大起来，练到以后，练到以后，大得竟然像车轮一样。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例：普罗米修斯摇摇头，坚定地回答：“为人类造福，有什么错？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※ 写出以下句子所用修辞方法。</a:t>
            </a:r>
          </a:p>
          <a:p>
            <a:r>
              <a:t>1、几场春雨过后，许多鲜嫩笋，成群地从土里探出头来。 （   ）</a:t>
            </a:r>
          </a:p>
          <a:p>
            <a:r>
              <a:t>2、危楼高百尺，手可摘星辰。       （   ）</a:t>
            </a:r>
          </a:p>
          <a:p>
            <a:r>
              <a:t>3、牛群吃草时非常专注，有时站立不动，好像正在思索着什么。（   ）</a:t>
            </a:r>
          </a:p>
          <a:p>
            <a:r>
              <a:t>4、一个麦穗儿，就是一个跳动音符。（   ）</a:t>
            </a:r>
          </a:p>
          <a:p>
            <a:r>
              <a:t>5、是谁又吹响了那欢快、柔美麦哨？是田间玩耍孩子们。  （   ）</a:t>
            </a:r>
          </a:p>
          <a:p>
            <a:r>
              <a:t>6、骆驼是沙漠之舟。               （   ）</a:t>
            </a:r>
          </a:p>
          <a:p>
            <a:r>
              <a:t>7、有翠绿，有淡青，有金黄，也有火普通红色。 （   ）</a:t>
            </a:r>
          </a:p>
          <a:p>
            <a:r>
              <a:t>8、不劳动，连棵花也养不活，这莫非不是真理吗？   （   ）</a:t>
            </a:r>
          </a:p>
          <a:p>
            <a:r>
              <a:t>9、伴随山势，溪流时而宽，时而窄，时而缓，时而急，溪声也时时变换调子。（   ）</a:t>
            </a:r>
          </a:p>
          <a:p>
            <a:r>
              <a:t>10、在轻轻荡漾着溪流两岸，满是高过马头野花，五彩缤纷，像织不完锦缎那么绵延，像天边霞光那么刺眼，像高空彩虹那么绚烂。（   ）</a:t>
            </a:r>
          </a:p>
          <a:p>
            <a:r>
              <a:t>11、生物真是人类好老师啊！      （   ）</a:t>
            </a:r>
          </a:p>
          <a:p>
            <a:r>
              <a:t>12、不再害怕小白菊，慢慢地抬起它们头。（   ）</a:t>
            </a:r>
          </a:p>
          <a:p>
            <a:r>
              <a:t>13、你莫非要违反人类真理吗？     （   ）</a:t>
            </a:r>
          </a:p>
          <a:p>
            <a:r>
              <a:t>14、森林里害虫大量繁殖，成群地向树木进攻，吃树叶，咬树根，钻树心。             （   ）</a:t>
            </a:r>
          </a:p>
          <a:p>
            <a:r>
              <a:t>15、像这么一条多灾多难祸河，怎么能成为中华民族“摇篮”呢？                     （   ）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  <a:p>
            <a:r>
              <a:t>一、把下面句子改成用把字句子。   </a:t>
            </a:r>
          </a:p>
          <a:p>
            <a:r>
              <a:t>例：小菲衣服被雨水淋湿了。</a:t>
            </a:r>
          </a:p>
          <a:p>
            <a:r>
              <a:t>        雨水把小菲衣服淋湿了。</a:t>
            </a:r>
          </a:p>
          <a:p/>
          <a:p>
            <a:r>
              <a:t>1、乌云遮住了太阳。</a:t>
            </a:r>
          </a:p>
          <a:p>
            <a:r>
              <a:t>2、小敏做好了今天家庭作业。</a:t>
            </a:r>
          </a:p>
          <a:p>
            <a:r>
              <a:t>3、山川、田野、村庄被白茫茫大雪笼罩着。</a:t>
            </a:r>
          </a:p>
          <a:p>
            <a:r>
              <a:t>4、敌人一架飞机被英勇人民空军击落了 </a:t>
            </a:r>
          </a:p>
          <a:p/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1、包拯铡包勉是理所应该。</a:t>
            </a:r>
          </a:p>
          <a:p>
            <a:r>
              <a:t>   包拯铡包勉莫非不是理所应该吗？</a:t>
            </a:r>
          </a:p>
          <a:p>
            <a:r>
              <a:t>2、我们不会忘记党恩情。</a:t>
            </a:r>
          </a:p>
          <a:p>
            <a:r>
              <a:t>   我们怎么会忘记党恩情呢？</a:t>
            </a:r>
          </a:p>
          <a:p>
            <a:r>
              <a:t>3、这个故事使我感动得流泪。</a:t>
            </a:r>
          </a:p>
          <a:p>
            <a:r>
              <a:t>   这个故事怎能不让我感动得流泪呢？</a:t>
            </a:r>
          </a:p>
          <a:p>
            <a:r>
              <a:t>4、这比山高比海深情谊，我们不会忘记。</a:t>
            </a:r>
          </a:p>
          <a:p>
            <a:r>
              <a:t>   这比山高比海深情谊，我们怎么会忘记呢？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D14A1-76A5-4EA5-AE7F-C77D10ED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1B91A-22F7-42ED-A36F-0866540C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CE61F-0A43-419D-B30F-D78CD52D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1CA19-AA8D-4AE4-8F25-29EC2606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E5060-E8ED-4C13-9169-181EC1C3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4FED0-3E1D-42A2-8257-E89FFEE60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0A235-D5A2-459D-858E-2054EA38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7DE60-B266-4EC2-B134-F63A0B5F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6A3C8-70B2-4DD5-9C13-727ABEC9B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484B5-550E-4081-B99E-DB6430FE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99B40-1F59-4902-9E06-C94139A09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2050" name=""/>
          <p:cNvSpPr/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52" name=""/>
          <p:cNvSpPr/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2053" name=""/>
          <p:cNvSpPr/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A8E2C273-93AB-4354-A7CD-C0999ACCFB0D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2054" name=""/>
          <p:cNvSpPr/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E1446CEE-B148-4AC3-B22D-B5F81B38F10C}" type="slidenum">
              <a:rPr lang="zh-CN" altLang="en-US" sz="1400"/>
              <a:t>*</a:t>
            </a:fld>
            <a:endParaRPr lang="en-US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DB10EC8-57C4-43AA-960B-585A63AE387C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BD25F70-BCE9-44D8-8F82-0B3CD8DFDB6A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4098" name=""/>
          <p:cNvSpPr/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099" name=""/>
          <p:cNvSpPr/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4100" name=""/>
          <p:cNvSpPr/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4101" name=""/>
          <p:cNvSpPr/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3E8B0B4A-B687-494E-9AB8-0CE52DB57FFE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102" name=""/>
          <p:cNvSpPr/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E64521A9-F85C-44E5-8942-7903FCFA5B97}" type="slidenum">
              <a:rPr lang="zh-CN" altLang="en-US" sz="1400"/>
              <a:t>*</a:t>
            </a:fld>
            <a:endParaRPr lang="en-US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5C7394D-534B-4AAE-AEF3-A7AC50D2ABDF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Layout" Target="../slideLayouts/slideLayout16.xml" /><Relationship Id="rId3" Type="http://schemas.openxmlformats.org/officeDocument/2006/relationships/image" Target="../media/image2.jpeg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en-US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B5D7DCF1-AC1E-4C0F-8542-6E3166AD8000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BC38E36-7F43-4E15-BFFC-0C5E935329E3}" type="slidenum">
              <a:rPr lang="zh-CN" altLang="en-US" sz="1400"/>
              <a:t>*</a:t>
            </a:fld>
            <a:endParaRPr lang="en-US" altLang="en-US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9" r:id="rId3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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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3074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"/>
          <p:cNvSpPr/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"/>
          <p:cNvSpPr/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en-US" sz="1400"/>
          </a:p>
        </p:txBody>
      </p:sp>
      <p:sp>
        <p:nvSpPr>
          <p:cNvPr id="3077" name="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AACFB5E8-E1E7-4DC9-966B-C349CF328C64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3078" name=""/>
          <p:cNvSpPr/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28B24D4-F359-4F3A-8236-C0A89BE29BFD}" type="slidenum">
              <a:rPr lang="zh-CN" altLang="en-US" sz="1400"/>
              <a:t>*</a:t>
            </a:fld>
            <a:endParaRPr lang="en-US" altLang="en-US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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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hyperlink" Target="http://www.5ykj.com/shti/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60161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556400" cy="71673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"/>
          <p:cNvSpPr/>
          <p:nvPr>
            <p:ph type="subTitle" idx="1"/>
          </p:nvPr>
        </p:nvSpPr>
        <p:spPr>
          <a:xfrm>
            <a:off x="2195512" y="188912"/>
            <a:ext cx="5040312" cy="23749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/>
            <a:r>
              <a:rPr lang="en-US" altLang="en-US" sz="4000" b="1">
                <a:solidFill>
                  <a:schemeClr val="tx2"/>
                </a:solidFill>
                <a:sym typeface="Arial" pitchFamily="34" charset="0"/>
              </a:rPr>
              <a:t>小学四年级</a:t>
            </a:r>
            <a:r>
              <a:rPr lang="zh-CN" altLang="en-US" sz="4000" b="1">
                <a:solidFill>
                  <a:schemeClr val="tx2"/>
                </a:solidFill>
                <a:sym typeface="Arial" pitchFamily="34" charset="0"/>
              </a:rPr>
              <a:t>上</a:t>
            </a:r>
            <a:r>
              <a:rPr lang="en-US" altLang="en-US" sz="4000" b="1">
                <a:solidFill>
                  <a:schemeClr val="tx2"/>
                </a:solidFill>
                <a:sym typeface="Arial" pitchFamily="34" charset="0"/>
              </a:rPr>
              <a:t>册语文</a:t>
            </a:r>
            <a:endParaRPr lang="en-US" altLang="en-US" sz="4000" b="1">
              <a:solidFill>
                <a:schemeClr val="tx2"/>
              </a:solidFill>
              <a:sym typeface="Arial" pitchFamily="34" charset="0"/>
            </a:endParaRPr>
          </a:p>
          <a:p>
            <a:pPr lvl="0"/>
            <a:r>
              <a:rPr lang="en-US" altLang="en-US" sz="4000" b="1">
                <a:solidFill>
                  <a:srgbClr val="FF0000"/>
                </a:solidFill>
                <a:sym typeface="Arial" pitchFamily="34" charset="0"/>
              </a:rPr>
              <a:t>修辞手法及句子转换</a:t>
            </a:r>
            <a:endParaRPr lang="en-US" altLang="en-US" sz="4000" b="1">
              <a:solidFill>
                <a:srgbClr val="FF0000"/>
              </a:solidFill>
              <a:sym typeface="Arial" pitchFamily="34" charset="0"/>
            </a:endParaRPr>
          </a:p>
          <a:p>
            <a:pPr lvl="0"/>
            <a:r>
              <a:rPr lang="en-US" altLang="en-US" sz="4000" b="1">
                <a:solidFill>
                  <a:schemeClr val="tx2"/>
                </a:solidFill>
                <a:sym typeface="Arial" pitchFamily="34" charset="0"/>
              </a:rPr>
              <a:t>复    习    课</a:t>
            </a:r>
            <a:endParaRPr lang="en-US" altLang="en-US" sz="2800" b="1"/>
          </a:p>
          <a:p>
            <a:pPr lvl="0"/>
            <a:endParaRPr lang="en-US" altLang="en-US" sz="4000" b="1">
              <a:ea typeface="楷体_GB2312" pitchFamily="49" charset="-122"/>
            </a:endParaRPr>
          </a:p>
        </p:txBody>
      </p:sp>
      <p:sp>
        <p:nvSpPr>
          <p:cNvPr id="8196" name=""/>
          <p:cNvSpPr/>
          <p:nvPr/>
        </p:nvSpPr>
        <p:spPr>
          <a:xfrm>
            <a:off x="4643438" y="5229225"/>
            <a:ext cx="3260725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8197" name=""/>
          <p:cNvSpPr/>
          <p:nvPr/>
        </p:nvSpPr>
        <p:spPr>
          <a:xfrm>
            <a:off x="1763712" y="2852738"/>
            <a:ext cx="4679950" cy="2898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000000"/>
                </a:solidFill>
              </a:rPr>
              <a:t>一、修辞手法</a:t>
            </a:r>
            <a:endParaRPr lang="zh-CN" altLang="en-US" sz="3600" b="1">
              <a:solidFill>
                <a:srgbClr val="000000"/>
              </a:solidFill>
            </a:endParaRPr>
          </a:p>
          <a:p>
            <a:pPr lvl="0"/>
            <a:endParaRPr lang="zh-CN" altLang="en-US" sz="3600" b="1">
              <a:solidFill>
                <a:srgbClr val="000000"/>
              </a:solidFill>
            </a:endParaRPr>
          </a:p>
          <a:p>
            <a:pPr lvl="0"/>
            <a:r>
              <a:rPr lang="en-US" altLang="en-US" sz="3600" b="1">
                <a:solidFill>
                  <a:srgbClr val="000000"/>
                </a:solidFill>
              </a:rPr>
              <a:t>二</a:t>
            </a:r>
            <a:r>
              <a:rPr lang="zh-CN" altLang="en-US" sz="3600" b="1">
                <a:solidFill>
                  <a:srgbClr val="000000"/>
                </a:solidFill>
              </a:rPr>
              <a:t>、</a:t>
            </a:r>
            <a:r>
              <a:rPr lang="en-US" altLang="en-US" sz="3600" b="1">
                <a:solidFill>
                  <a:srgbClr val="000000"/>
                </a:solidFill>
              </a:rPr>
              <a:t>句子变换</a:t>
            </a:r>
            <a:endParaRPr lang="en-US" altLang="en-US" sz="3600" b="1">
              <a:solidFill>
                <a:srgbClr val="000000"/>
              </a:solidFill>
            </a:endParaRPr>
          </a:p>
          <a:p>
            <a:pPr lvl="0"/>
            <a:endParaRPr lang="en-US" altLang="en-US" sz="3600" b="1">
              <a:solidFill>
                <a:srgbClr val="000000"/>
              </a:solidFill>
            </a:endParaRPr>
          </a:p>
          <a:p>
            <a:pPr lvl="0"/>
            <a:endParaRPr lang="en-US" altLang="en-US" sz="4000" b="1">
              <a:solidFill>
                <a:schemeClr val="tx2"/>
              </a:solidFill>
            </a:endParaRPr>
          </a:p>
        </p:txBody>
      </p:sp>
      <p:sp>
        <p:nvSpPr>
          <p:cNvPr id="8198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8199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90C0F05-13AE-4272-8E1D-C5E9647DA8AE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8200" name="TextBox 819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一、常见修辞手法</a:t>
            </a:r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1187450" y="1989138"/>
            <a:ext cx="7435850" cy="3967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比喻  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拟人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夸大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排比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设问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反问</a:t>
            </a:r>
            <a:endParaRPr lang="zh-CN" altLang="en-US" b="1">
              <a:latin typeface="黑体" pitchFamily="2" charset="-122"/>
              <a:ea typeface="黑体" pitchFamily="2" charset="-122"/>
            </a:endParaRPr>
          </a:p>
          <a:p>
            <a:pPr lvl="0"/>
            <a:endParaRPr lang="zh-CN" altLang="en-US"/>
          </a:p>
          <a:p>
            <a:pPr lvl="0"/>
            <a:endParaRPr lang="zh-CN" altLang="en-US"/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9C1E855-7AFE-4C42-9BDC-A31836767FF0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9222" name="TextBox 92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/>
        </p:nvSpPr>
        <p:spPr>
          <a:xfrm flipH="1">
            <a:off x="468312" y="2565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3" name=""/>
          <p:cNvSpPr/>
          <p:nvPr/>
        </p:nvSpPr>
        <p:spPr>
          <a:xfrm flipH="1" flipV="1">
            <a:off x="3060700" y="-84138"/>
            <a:ext cx="2303462" cy="1497012"/>
          </a:xfrm>
          <a:prstGeom prst="wedgeRoundRectCallout">
            <a:avLst>
              <a:gd name="adj1" fmla="val -43801"/>
              <a:gd name="adj2" fmla="val 87245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4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5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6" name=""/>
          <p:cNvSpPr/>
          <p:nvPr/>
        </p:nvSpPr>
        <p:spPr>
          <a:xfrm flipV="1">
            <a:off x="1603375" y="2547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7" name=""/>
          <p:cNvSpPr/>
          <p:nvPr/>
        </p:nvSpPr>
        <p:spPr>
          <a:xfrm flipH="1" flipV="1">
            <a:off x="3187700" y="28575"/>
            <a:ext cx="2303462" cy="1384300"/>
          </a:xfrm>
          <a:prstGeom prst="wedgeRoundRectCallout">
            <a:avLst>
              <a:gd name="adj1" fmla="val -43801"/>
              <a:gd name="adj2" fmla="val 90593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0248" name=""/>
          <p:cNvSpPr/>
          <p:nvPr/>
        </p:nvSpPr>
        <p:spPr>
          <a:xfrm>
            <a:off x="3259138" y="387350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比喻句</a:t>
            </a:r>
          </a:p>
        </p:txBody>
      </p:sp>
      <p:sp>
        <p:nvSpPr>
          <p:cNvPr id="10249" name=""/>
          <p:cNvSpPr/>
          <p:nvPr/>
        </p:nvSpPr>
        <p:spPr>
          <a:xfrm>
            <a:off x="971550" y="3716338"/>
            <a:ext cx="7148512" cy="1931988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例：</a:t>
            </a:r>
            <a:r>
              <a:rPr lang="en-US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、如，“漓江水真绿啊，绿得好像那是一块无瑕翡翠”；“像老人，像巨象，像骆驼”；“像翠绿屏障，像新生竹笋”。</a:t>
            </a:r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en-US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       2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、雨来像小鸭子一样抖着头上水，用手抹一下眼睛和鼻子，嘴里吹着气，望着妈妈笑。</a:t>
            </a:r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50" name=""/>
          <p:cNvSpPr/>
          <p:nvPr/>
        </p:nvSpPr>
        <p:spPr>
          <a:xfrm>
            <a:off x="395288" y="908050"/>
            <a:ext cx="8137525" cy="23050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比喻：比喻就是利用</a:t>
            </a:r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不一样事物之间一些相同地方</a:t>
            </a:r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，借</a:t>
            </a:r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一个事物</a:t>
            </a:r>
            <a:endParaRPr lang="zh-CN" altLang="en-US" sz="20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来比喻另一个事物</a:t>
            </a:r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，也就是我们日常所说</a:t>
            </a:r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“打比喻”。</a:t>
            </a:r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这个“不一样事</a:t>
            </a:r>
            <a:endParaRPr lang="zh-CN" altLang="en-US" sz="2000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物”</a:t>
            </a:r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指两种不一样类事物，它们不但形似，而且神似。</a:t>
            </a:r>
            <a:r>
              <a:rPr lang="zh-CN" altLang="en-US" sz="4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 </a:t>
            </a:r>
            <a:endParaRPr lang="zh-CN" altLang="en-US" sz="4000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5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025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E15D68F-24B1-4496-974B-ACB64CB2457D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0253" name="TextBox 1025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9" grpId="0"/>
      <p:bldP spid="1025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标题 1"/>
          <p:cNvSpPr>
            <a:spLocks noGrp="1"/>
          </p:cNvSpPr>
          <p:nvPr>
            <p:ph type="title" idx="4294967295"/>
          </p:nvPr>
        </p:nvSpPr>
        <p:spPr bwMode="auto">
          <a:xfrm>
            <a:off x="304800" y="457200"/>
            <a:ext cx="8686800" cy="838200"/>
          </a:xfrm>
          <a:prstGeom prst="rect">
            <a:avLst/>
          </a:prstGeom>
          <a:noFill/>
          <a:ln w="9525" cmpd="sng">
            <a:noFill/>
            <a:prstDash val="solid"/>
            <a:miter lim="800000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all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楷体" pitchFamily="49" charset="-122"/>
                <a:ea typeface="楷体" pitchFamily="49" charset="-122"/>
                <a:cs typeface="+mj-cs"/>
              </a:rPr>
              <a:t>判断以下语句哪些是比喻句：</a:t>
            </a:r>
          </a:p>
        </p:txBody>
      </p:sp>
      <p:sp>
        <p:nvSpPr>
          <p:cNvPr id="35843" name="内容占位符 2"/>
          <p:cNvSpPr>
            <a:spLocks noGrp="1"/>
          </p:cNvSpPr>
          <p:nvPr>
            <p:ph idx="4294967295"/>
          </p:nvPr>
        </p:nvSpPr>
        <p:spPr>
          <a:xfrm>
            <a:off x="304800" y="1981200"/>
            <a:ext cx="8540750" cy="38862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、他呆呆地坐在那里，好像在等人似。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、沃克医生像受了欺侮，十分生气。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、他手臂上青筋暴起，汗如雨下。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、老爷爷对小刚就像对自己孙子一样，十分疼爱他。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5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、我心里像有个秤砣，沉重极了。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6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、他长得像他小叔叔。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marL="342900" marR="0" lvl="0" indent="-342900" eaLnBrk="1" hangingPunct="1">
              <a:lnSpc>
                <a:spcPct val="80000"/>
              </a:lnSpc>
            </a:pP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7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、妈妈像有什么喜事似，高兴极了。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584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3584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0986659-A5E6-48EA-97BB-D5F664CCE98B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35846" name="TextBox 3584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/>
        </p:nvSpPr>
        <p:spPr>
          <a:xfrm flipH="1">
            <a:off x="468312" y="2565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67" name=""/>
          <p:cNvSpPr/>
          <p:nvPr/>
        </p:nvSpPr>
        <p:spPr>
          <a:xfrm flipH="1" flipV="1">
            <a:off x="2844800" y="1844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68" name=""/>
          <p:cNvSpPr/>
          <p:nvPr/>
        </p:nvSpPr>
        <p:spPr>
          <a:xfrm flipV="1">
            <a:off x="1476375" y="2420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69" name=""/>
          <p:cNvSpPr/>
          <p:nvPr/>
        </p:nvSpPr>
        <p:spPr>
          <a:xfrm flipH="1" flipV="1">
            <a:off x="3060700" y="-84138"/>
            <a:ext cx="2303462" cy="2792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0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1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2" name=""/>
          <p:cNvSpPr/>
          <p:nvPr/>
        </p:nvSpPr>
        <p:spPr>
          <a:xfrm>
            <a:off x="1476375" y="2854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3" name=""/>
          <p:cNvSpPr/>
          <p:nvPr/>
        </p:nvSpPr>
        <p:spPr>
          <a:xfrm>
            <a:off x="1692275" y="2493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4" name=""/>
          <p:cNvSpPr/>
          <p:nvPr/>
        </p:nvSpPr>
        <p:spPr>
          <a:xfrm>
            <a:off x="3276600" y="476250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拟人句</a:t>
            </a:r>
          </a:p>
        </p:txBody>
      </p:sp>
      <p:sp>
        <p:nvSpPr>
          <p:cNvPr id="11275" name=""/>
          <p:cNvSpPr/>
          <p:nvPr/>
        </p:nvSpPr>
        <p:spPr>
          <a:xfrm flipH="1">
            <a:off x="595312" y="2692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6" name=""/>
          <p:cNvSpPr/>
          <p:nvPr/>
        </p:nvSpPr>
        <p:spPr>
          <a:xfrm flipH="1" flipV="1">
            <a:off x="2987675" y="1700212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7" name=""/>
          <p:cNvSpPr/>
          <p:nvPr/>
        </p:nvSpPr>
        <p:spPr>
          <a:xfrm flipH="1" flipV="1">
            <a:off x="3187700" y="28575"/>
            <a:ext cx="2303462" cy="28067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8" name=""/>
          <p:cNvSpPr/>
          <p:nvPr/>
        </p:nvSpPr>
        <p:spPr>
          <a:xfrm>
            <a:off x="2393950" y="3052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79" name=""/>
          <p:cNvSpPr/>
          <p:nvPr/>
        </p:nvSpPr>
        <p:spPr>
          <a:xfrm>
            <a:off x="1603375" y="2981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1280" name=""/>
          <p:cNvSpPr/>
          <p:nvPr/>
        </p:nvSpPr>
        <p:spPr>
          <a:xfrm>
            <a:off x="755650" y="3933825"/>
            <a:ext cx="7150100" cy="1017588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  <a:effectLst/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例：（荷花）有袅娜地开着，有羞涩地打着朵儿。</a:t>
            </a:r>
            <a:r>
              <a:rPr lang="zh-CN" altLang="en-US" sz="4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 </a:t>
            </a:r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81" name=""/>
          <p:cNvSpPr/>
          <p:nvPr/>
        </p:nvSpPr>
        <p:spPr>
          <a:xfrm>
            <a:off x="395288" y="1196975"/>
            <a:ext cx="8137525" cy="23050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2000" b="1">
              <a:solidFill>
                <a:schemeClr val="tx2"/>
              </a:solidFill>
            </a:endParaRPr>
          </a:p>
          <a:p>
            <a:pPr lvl="0"/>
            <a:endParaRPr lang="zh-CN" altLang="en-US" sz="2000" b="1">
              <a:solidFill>
                <a:schemeClr val="tx2"/>
              </a:solidFill>
            </a:endParaRPr>
          </a:p>
          <a:p>
            <a:pPr lvl="0"/>
            <a:endParaRPr lang="zh-CN" altLang="en-US" sz="2000" b="1">
              <a:solidFill>
                <a:schemeClr val="tx2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拟人属于比拟一个，是把</a:t>
            </a:r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事物看成人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，把它</a:t>
            </a:r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写得和人一样有感情，</a:t>
            </a:r>
            <a:endParaRPr lang="zh-CN" altLang="en-US" sz="20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有动作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。把一些动植物和无生物给它一个人格化，使说话或</a:t>
            </a:r>
            <a:r>
              <a:rPr lang="zh-CN" altLang="en-US" sz="2000" b="1">
                <a:solidFill>
                  <a:schemeClr val="tx2"/>
                </a:solidFill>
                <a:latin typeface="黑体" pitchFamily="2" charset="-122"/>
                <a:ea typeface="黑体" pitchFamily="2" charset="-122"/>
                <a:hlinkClick r:id="rId3"/>
              </a:rPr>
              <a:t>作文</a:t>
            </a:r>
            <a:endParaRPr lang="zh-CN" altLang="en-US" sz="2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更详细，更形象，更生动，更鲜明。</a:t>
            </a:r>
            <a:br>
              <a:rPr lang="zh-CN" altLang="en-US" sz="4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</a:br>
            <a:br>
              <a:rPr lang="zh-CN" altLang="en-US" sz="4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</a:br>
            <a:endParaRPr lang="zh-CN" altLang="en-US" sz="40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8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128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5B560F0-477D-401F-A5B5-56876038CA47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1284" name="TextBox 1128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0" grpId="0"/>
      <p:bldP spid="1128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/>
        </p:nvSpPr>
        <p:spPr>
          <a:xfrm flipH="1">
            <a:off x="468312" y="2565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1" name=""/>
          <p:cNvSpPr/>
          <p:nvPr/>
        </p:nvSpPr>
        <p:spPr>
          <a:xfrm flipH="1" flipV="1">
            <a:off x="2844800" y="1844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2" name=""/>
          <p:cNvSpPr/>
          <p:nvPr/>
        </p:nvSpPr>
        <p:spPr>
          <a:xfrm flipV="1">
            <a:off x="1476375" y="2420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3" name=""/>
          <p:cNvSpPr/>
          <p:nvPr/>
        </p:nvSpPr>
        <p:spPr>
          <a:xfrm flipH="1" flipV="1">
            <a:off x="3060700" y="-84138"/>
            <a:ext cx="2303462" cy="2792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4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5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6" name=""/>
          <p:cNvSpPr/>
          <p:nvPr/>
        </p:nvSpPr>
        <p:spPr>
          <a:xfrm>
            <a:off x="1476375" y="2854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7" name=""/>
          <p:cNvSpPr/>
          <p:nvPr/>
        </p:nvSpPr>
        <p:spPr>
          <a:xfrm>
            <a:off x="1692275" y="2493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298" name=""/>
          <p:cNvSpPr/>
          <p:nvPr/>
        </p:nvSpPr>
        <p:spPr>
          <a:xfrm>
            <a:off x="3132138" y="260350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夸张句</a:t>
            </a:r>
          </a:p>
        </p:txBody>
      </p:sp>
      <p:sp>
        <p:nvSpPr>
          <p:cNvPr id="12299" name=""/>
          <p:cNvSpPr/>
          <p:nvPr/>
        </p:nvSpPr>
        <p:spPr>
          <a:xfrm flipH="1" flipV="1">
            <a:off x="2971800" y="1971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300" name=""/>
          <p:cNvSpPr/>
          <p:nvPr/>
        </p:nvSpPr>
        <p:spPr>
          <a:xfrm flipV="1">
            <a:off x="1603375" y="2547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301" name=""/>
          <p:cNvSpPr/>
          <p:nvPr/>
        </p:nvSpPr>
        <p:spPr>
          <a:xfrm flipH="1" flipV="1">
            <a:off x="3187700" y="28575"/>
            <a:ext cx="2303462" cy="28067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302" name=""/>
          <p:cNvSpPr/>
          <p:nvPr/>
        </p:nvSpPr>
        <p:spPr>
          <a:xfrm flipH="1" flipV="1">
            <a:off x="2251075" y="460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303" name=""/>
          <p:cNvSpPr/>
          <p:nvPr/>
        </p:nvSpPr>
        <p:spPr>
          <a:xfrm>
            <a:off x="1603375" y="2981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2304" name=""/>
          <p:cNvSpPr/>
          <p:nvPr/>
        </p:nvSpPr>
        <p:spPr>
          <a:xfrm>
            <a:off x="900112" y="3860800"/>
            <a:ext cx="7273925" cy="712788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  <a:effectLst/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</a:t>
            </a:r>
            <a:r>
              <a:rPr lang="zh-CN" altLang="en-US" sz="2000" b="1">
                <a:solidFill>
                  <a:schemeClr val="tx2"/>
                </a:solidFill>
                <a:ea typeface="黑体" pitchFamily="2" charset="-122"/>
              </a:rPr>
              <a:t>例：那只小虱子，在纪昌眼里一天天大起来，练到以后，练到以后，大得竟然像车轮一样。</a:t>
            </a:r>
            <a:endParaRPr lang="zh-CN" altLang="en-US" b="1">
              <a:ea typeface="黑体" pitchFamily="2" charset="-122"/>
            </a:endParaRPr>
          </a:p>
        </p:txBody>
      </p:sp>
      <p:sp>
        <p:nvSpPr>
          <p:cNvPr id="12305" name=""/>
          <p:cNvSpPr/>
          <p:nvPr/>
        </p:nvSpPr>
        <p:spPr>
          <a:xfrm>
            <a:off x="395288" y="1196975"/>
            <a:ext cx="8137525" cy="23050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夸大，是为了更突出、更鲜明地表示某一事物，</a:t>
            </a:r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对事物形象、</a:t>
            </a:r>
            <a:endParaRPr lang="zh-CN" altLang="en-US" sz="20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特征、作用、程度等作扩大或缩小描述</a:t>
            </a:r>
            <a:r>
              <a:rPr lang="en-US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.</a:t>
            </a:r>
            <a:r>
              <a:rPr lang="en-US" altLang="en-US" sz="4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 </a:t>
            </a:r>
            <a:endParaRPr lang="en-US" altLang="en-US" sz="4000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230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230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E704822-F2A3-4555-95C7-01830DAF0925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2308" name="TextBox 1230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4" grpId="0"/>
      <p:bldP spid="1230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/>
        </p:nvSpPr>
        <p:spPr>
          <a:xfrm flipH="1">
            <a:off x="468312" y="2565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15" name=""/>
          <p:cNvSpPr/>
          <p:nvPr/>
        </p:nvSpPr>
        <p:spPr>
          <a:xfrm flipH="1" flipV="1">
            <a:off x="2844800" y="1844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16" name=""/>
          <p:cNvSpPr/>
          <p:nvPr/>
        </p:nvSpPr>
        <p:spPr>
          <a:xfrm flipV="1">
            <a:off x="1476375" y="2420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17" name=""/>
          <p:cNvSpPr/>
          <p:nvPr/>
        </p:nvSpPr>
        <p:spPr>
          <a:xfrm flipH="1" flipV="1">
            <a:off x="3060700" y="-84138"/>
            <a:ext cx="2303462" cy="2792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18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19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0" name=""/>
          <p:cNvSpPr/>
          <p:nvPr/>
        </p:nvSpPr>
        <p:spPr>
          <a:xfrm>
            <a:off x="1476375" y="2854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1" name=""/>
          <p:cNvSpPr/>
          <p:nvPr/>
        </p:nvSpPr>
        <p:spPr>
          <a:xfrm>
            <a:off x="1692275" y="2493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2" name=""/>
          <p:cNvSpPr/>
          <p:nvPr/>
        </p:nvSpPr>
        <p:spPr>
          <a:xfrm>
            <a:off x="3419475" y="404812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排比句</a:t>
            </a:r>
          </a:p>
        </p:txBody>
      </p:sp>
      <p:sp>
        <p:nvSpPr>
          <p:cNvPr id="13323" name=""/>
          <p:cNvSpPr/>
          <p:nvPr/>
        </p:nvSpPr>
        <p:spPr>
          <a:xfrm flipH="1" flipV="1">
            <a:off x="2971800" y="1971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4" name=""/>
          <p:cNvSpPr/>
          <p:nvPr/>
        </p:nvSpPr>
        <p:spPr>
          <a:xfrm flipV="1">
            <a:off x="1603375" y="2547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5" name=""/>
          <p:cNvSpPr/>
          <p:nvPr/>
        </p:nvSpPr>
        <p:spPr>
          <a:xfrm flipH="1" flipV="1">
            <a:off x="3187700" y="28575"/>
            <a:ext cx="2303462" cy="28067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6" name=""/>
          <p:cNvSpPr/>
          <p:nvPr/>
        </p:nvSpPr>
        <p:spPr>
          <a:xfrm flipH="1" flipV="1">
            <a:off x="2251075" y="460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7" name=""/>
          <p:cNvSpPr/>
          <p:nvPr/>
        </p:nvSpPr>
        <p:spPr>
          <a:xfrm>
            <a:off x="2700338" y="2852738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8" name=""/>
          <p:cNvSpPr/>
          <p:nvPr/>
        </p:nvSpPr>
        <p:spPr>
          <a:xfrm>
            <a:off x="1603375" y="2981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29" name=""/>
          <p:cNvSpPr/>
          <p:nvPr/>
        </p:nvSpPr>
        <p:spPr>
          <a:xfrm>
            <a:off x="1819275" y="2620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3330" name=""/>
          <p:cNvSpPr/>
          <p:nvPr/>
        </p:nvSpPr>
        <p:spPr>
          <a:xfrm>
            <a:off x="827088" y="3789362"/>
            <a:ext cx="7273925" cy="1873250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  <a:effectLst/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例：桂林山真奇啊，一座座拔地而起，各不相连，像老人，像巨象，像骆驼，奇峰罗列，形态万千；桂林山真秀啊，像翠绿屏障，像新生竹笋，色彩明丽，倒映水中；桂林山真险啊，危峰兀立，怪石嶙峋，好像一不小心就会栽倒下来。</a:t>
            </a:r>
            <a:endParaRPr lang="zh-CN" altLang="en-US" sz="2000" b="1">
              <a:solidFill>
                <a:schemeClr val="tx2"/>
              </a:solidFill>
            </a:endParaRPr>
          </a:p>
          <a:p>
            <a:pPr lvl="0"/>
            <a:endParaRPr lang="zh-CN" altLang="en-US"/>
          </a:p>
          <a:p>
            <a:pPr lvl="0"/>
            <a:endParaRPr lang="zh-CN" altLang="en-US"/>
          </a:p>
        </p:txBody>
      </p:sp>
      <p:sp>
        <p:nvSpPr>
          <p:cNvPr id="13331" name=""/>
          <p:cNvSpPr/>
          <p:nvPr/>
        </p:nvSpPr>
        <p:spPr>
          <a:xfrm>
            <a:off x="395288" y="908050"/>
            <a:ext cx="8137525" cy="2592388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排比，是把</a:t>
            </a:r>
            <a:r>
              <a:rPr lang="zh-CN" altLang="en-US" sz="2000" b="1">
                <a:solidFill>
                  <a:srgbClr val="FF0000"/>
                </a:solidFill>
              </a:rPr>
              <a:t>内容紧密关联</a:t>
            </a:r>
            <a:r>
              <a:rPr lang="zh-CN" altLang="en-US" sz="2000" b="1">
                <a:solidFill>
                  <a:schemeClr val="tx2"/>
                </a:solidFill>
              </a:rPr>
              <a:t>。结构相同或相同，</a:t>
            </a:r>
            <a:r>
              <a:rPr lang="zh-CN" altLang="en-US" sz="2000" b="1">
                <a:solidFill>
                  <a:srgbClr val="FF0000"/>
                </a:solidFill>
              </a:rPr>
              <a:t>语气一致三个</a:t>
            </a:r>
            <a:endParaRPr lang="zh-CN" altLang="en-US" sz="2000" b="1">
              <a:solidFill>
                <a:srgbClr val="FF0000"/>
              </a:solidFill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</a:rPr>
              <a:t>或三个以上句子或短语接连说出来。</a:t>
            </a:r>
            <a:r>
              <a:rPr lang="zh-CN" altLang="en-US" sz="2000" b="1">
                <a:solidFill>
                  <a:schemeClr val="tx2"/>
                </a:solidFill>
              </a:rPr>
              <a:t>排比语法结构基本一致，作</a:t>
            </a:r>
            <a:endParaRPr lang="zh-CN" altLang="en-US" sz="2000" b="1">
              <a:solidFill>
                <a:schemeClr val="tx2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</a:rPr>
              <a:t>用是能够加强语势使说话语势贯通，把意思突出、深刻、有力地</a:t>
            </a:r>
            <a:endParaRPr lang="zh-CN" altLang="en-US" sz="2000" b="1">
              <a:solidFill>
                <a:schemeClr val="tx2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</a:rPr>
              <a:t>表示出来。用来说理，能收到条理清楚，阐发透彻效果。</a:t>
            </a:r>
            <a:r>
              <a:rPr lang="zh-CN" altLang="en-US" sz="2000" b="1">
                <a:solidFill>
                  <a:srgbClr val="FF0000"/>
                </a:solidFill>
              </a:rPr>
              <a:t>符号标</a:t>
            </a:r>
            <a:endParaRPr lang="zh-CN" altLang="en-US" sz="2000" b="1">
              <a:solidFill>
                <a:srgbClr val="FF0000"/>
              </a:solidFill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</a:rPr>
              <a:t>志有分号。</a:t>
            </a:r>
            <a:r>
              <a:rPr lang="en-US" altLang="en-US" sz="4000" b="1">
                <a:solidFill>
                  <a:srgbClr val="FF0000"/>
                </a:solidFill>
              </a:rPr>
              <a:t> </a:t>
            </a:r>
            <a:endParaRPr lang="en-US" altLang="en-US" sz="4000" b="1">
              <a:solidFill>
                <a:srgbClr val="FF0000"/>
              </a:solidFill>
            </a:endParaRPr>
          </a:p>
        </p:txBody>
      </p:sp>
      <p:sp>
        <p:nvSpPr>
          <p:cNvPr id="133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33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861AC69-2D23-42D0-ADA3-1FD8B377E40A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3334" name="TextBox 1333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30" grpId="0"/>
      <p:bldP spid="1333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/>
        </p:nvSpPr>
        <p:spPr>
          <a:xfrm flipH="1" flipV="1">
            <a:off x="2844800" y="1844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39" name=""/>
          <p:cNvSpPr/>
          <p:nvPr/>
        </p:nvSpPr>
        <p:spPr>
          <a:xfrm flipH="1" flipV="1">
            <a:off x="3060700" y="-84138"/>
            <a:ext cx="2303462" cy="2792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0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1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2" name=""/>
          <p:cNvSpPr/>
          <p:nvPr/>
        </p:nvSpPr>
        <p:spPr>
          <a:xfrm>
            <a:off x="1476375" y="2854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3" name=""/>
          <p:cNvSpPr/>
          <p:nvPr/>
        </p:nvSpPr>
        <p:spPr>
          <a:xfrm>
            <a:off x="1692275" y="2493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4" name=""/>
          <p:cNvSpPr/>
          <p:nvPr/>
        </p:nvSpPr>
        <p:spPr>
          <a:xfrm>
            <a:off x="3492500" y="404812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设问句</a:t>
            </a:r>
          </a:p>
        </p:txBody>
      </p:sp>
      <p:sp>
        <p:nvSpPr>
          <p:cNvPr id="14345" name=""/>
          <p:cNvSpPr/>
          <p:nvPr/>
        </p:nvSpPr>
        <p:spPr>
          <a:xfrm flipH="1">
            <a:off x="2051050" y="1773238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6" name=""/>
          <p:cNvSpPr/>
          <p:nvPr/>
        </p:nvSpPr>
        <p:spPr>
          <a:xfrm flipH="1" flipV="1">
            <a:off x="2971800" y="1971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7" name=""/>
          <p:cNvSpPr/>
          <p:nvPr/>
        </p:nvSpPr>
        <p:spPr>
          <a:xfrm flipV="1">
            <a:off x="1603375" y="2547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8" name=""/>
          <p:cNvSpPr/>
          <p:nvPr/>
        </p:nvSpPr>
        <p:spPr>
          <a:xfrm flipH="1" flipV="1">
            <a:off x="3187700" y="28575"/>
            <a:ext cx="2303462" cy="28067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49" name=""/>
          <p:cNvSpPr/>
          <p:nvPr/>
        </p:nvSpPr>
        <p:spPr>
          <a:xfrm flipH="1" flipV="1">
            <a:off x="2251075" y="460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50" name=""/>
          <p:cNvSpPr/>
          <p:nvPr/>
        </p:nvSpPr>
        <p:spPr>
          <a:xfrm>
            <a:off x="2393950" y="3052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51" name=""/>
          <p:cNvSpPr/>
          <p:nvPr/>
        </p:nvSpPr>
        <p:spPr>
          <a:xfrm>
            <a:off x="1603375" y="2981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52" name=""/>
          <p:cNvSpPr/>
          <p:nvPr/>
        </p:nvSpPr>
        <p:spPr>
          <a:xfrm>
            <a:off x="1835150" y="2636838"/>
            <a:ext cx="4321175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53" name=""/>
          <p:cNvSpPr/>
          <p:nvPr/>
        </p:nvSpPr>
        <p:spPr>
          <a:xfrm>
            <a:off x="684212" y="4005262"/>
            <a:ext cx="7273925" cy="712788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  <a:effectLst/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例：怎样小小船呢？两个人并排仰卧，刚适当，再没法容第三个人，是这么小小船。</a:t>
            </a:r>
            <a:endParaRPr lang="zh-CN" altLang="en-US" sz="2000" b="1">
              <a:solidFill>
                <a:schemeClr val="tx2"/>
              </a:solidFill>
            </a:endParaRPr>
          </a:p>
        </p:txBody>
      </p:sp>
      <p:sp>
        <p:nvSpPr>
          <p:cNvPr id="14354" name=""/>
          <p:cNvSpPr/>
          <p:nvPr/>
        </p:nvSpPr>
        <p:spPr>
          <a:xfrm>
            <a:off x="395288" y="1196975"/>
            <a:ext cx="8137525" cy="23050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设问，</a:t>
            </a:r>
            <a:r>
              <a:rPr lang="zh-CN" altLang="en-US" sz="2000" b="1">
                <a:solidFill>
                  <a:srgbClr val="FF0000"/>
                </a:solidFill>
              </a:rPr>
              <a:t>是自问自答</a:t>
            </a:r>
            <a:r>
              <a:rPr lang="zh-CN" altLang="en-US" sz="2000" b="1">
                <a:solidFill>
                  <a:schemeClr val="tx2"/>
                </a:solidFill>
              </a:rPr>
              <a:t>，</a:t>
            </a:r>
            <a:r>
              <a:rPr lang="zh-CN" altLang="en-US" sz="2000" b="1">
                <a:solidFill>
                  <a:srgbClr val="FF0000"/>
                </a:solidFill>
              </a:rPr>
              <a:t>先提出问题</a:t>
            </a:r>
            <a:r>
              <a:rPr lang="zh-CN" altLang="en-US" sz="2000" b="1">
                <a:solidFill>
                  <a:schemeClr val="tx2"/>
                </a:solidFill>
              </a:rPr>
              <a:t>，</a:t>
            </a:r>
            <a:r>
              <a:rPr lang="zh-CN" altLang="en-US" sz="2000" b="1">
                <a:solidFill>
                  <a:srgbClr val="FF0000"/>
                </a:solidFill>
              </a:rPr>
              <a:t>接着把自己看法说出来。</a:t>
            </a:r>
            <a:endParaRPr lang="zh-CN" altLang="en-US" sz="2000" b="1">
              <a:solidFill>
                <a:srgbClr val="FF0000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</a:rPr>
              <a:t>设问法能够使得要强调主要意思表示得明确、突出，给人留</a:t>
            </a:r>
            <a:endParaRPr lang="zh-CN" altLang="en-US" sz="2000" b="1">
              <a:solidFill>
                <a:schemeClr val="tx2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</a:rPr>
              <a:t>下深刻印象。</a:t>
            </a:r>
            <a:r>
              <a:rPr lang="zh-CN" altLang="en-US" sz="4000" b="1">
                <a:solidFill>
                  <a:schemeClr val="tx2"/>
                </a:solidFill>
              </a:rPr>
              <a:t>  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435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435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3DA4834-F889-4447-A570-1E6413E5FF22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4357" name="TextBox 1435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3" grpId="0"/>
      <p:bldP spid="1435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/>
        </p:nvSpPr>
        <p:spPr>
          <a:xfrm flipH="1">
            <a:off x="468312" y="2565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3" name=""/>
          <p:cNvSpPr/>
          <p:nvPr/>
        </p:nvSpPr>
        <p:spPr>
          <a:xfrm flipH="1" flipV="1">
            <a:off x="2844800" y="1844675"/>
            <a:ext cx="4751388" cy="1152525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4" name=""/>
          <p:cNvSpPr/>
          <p:nvPr/>
        </p:nvSpPr>
        <p:spPr>
          <a:xfrm flipV="1">
            <a:off x="1476375" y="2420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5" name=""/>
          <p:cNvSpPr/>
          <p:nvPr/>
        </p:nvSpPr>
        <p:spPr>
          <a:xfrm flipH="1" flipV="1">
            <a:off x="3060700" y="-84138"/>
            <a:ext cx="2303462" cy="2792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6" name=""/>
          <p:cNvSpPr/>
          <p:nvPr/>
        </p:nvSpPr>
        <p:spPr>
          <a:xfrm flipH="1" flipV="1">
            <a:off x="2124075" y="333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7" name=""/>
          <p:cNvSpPr/>
          <p:nvPr/>
        </p:nvSpPr>
        <p:spPr>
          <a:xfrm>
            <a:off x="2266950" y="292576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8" name=""/>
          <p:cNvSpPr/>
          <p:nvPr/>
        </p:nvSpPr>
        <p:spPr>
          <a:xfrm>
            <a:off x="1476375" y="2854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69" name=""/>
          <p:cNvSpPr/>
          <p:nvPr/>
        </p:nvSpPr>
        <p:spPr>
          <a:xfrm>
            <a:off x="1692275" y="2493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0" name=""/>
          <p:cNvSpPr/>
          <p:nvPr/>
        </p:nvSpPr>
        <p:spPr>
          <a:xfrm>
            <a:off x="3348038" y="620712"/>
            <a:ext cx="1828800" cy="698500"/>
          </a:xfrm>
          <a:solidFill>
            <a:srgbClr val="336699"/>
          </a:solidFill>
          <a:ln>
            <a:noFill/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 b="1">
                <a:ln>
                  <a:noFill/>
                </a:ln>
                <a:solidFill>
                  <a:srgbClr val="336699"/>
                </a:solidFill>
                <a:effectLst>
                  <a:outerShdw dist="38100" algn="ctr">
                    <a:srgbClr val="B2B2B2">
                      <a:alpha val="75000"/>
                    </a:srgbClr>
                  </a:outerShdw>
                </a:effectLst>
                <a:latin typeface="宋体"/>
              </a:rPr>
              <a:t>反问句</a:t>
            </a:r>
          </a:p>
        </p:txBody>
      </p:sp>
      <p:sp>
        <p:nvSpPr>
          <p:cNvPr id="15371" name=""/>
          <p:cNvSpPr/>
          <p:nvPr/>
        </p:nvSpPr>
        <p:spPr>
          <a:xfrm flipH="1">
            <a:off x="595312" y="2692400"/>
            <a:ext cx="5400675" cy="15843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2" name=""/>
          <p:cNvSpPr/>
          <p:nvPr/>
        </p:nvSpPr>
        <p:spPr>
          <a:xfrm flipV="1">
            <a:off x="1603375" y="2547938"/>
            <a:ext cx="5759450" cy="2665412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3" name=""/>
          <p:cNvSpPr/>
          <p:nvPr/>
        </p:nvSpPr>
        <p:spPr>
          <a:xfrm flipH="1" flipV="1">
            <a:off x="3187700" y="28575"/>
            <a:ext cx="2303462" cy="28067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4" name=""/>
          <p:cNvSpPr/>
          <p:nvPr/>
        </p:nvSpPr>
        <p:spPr>
          <a:xfrm flipH="1" flipV="1">
            <a:off x="2251075" y="460375"/>
            <a:ext cx="3816350" cy="2303462"/>
          </a:xfrm>
          <a:prstGeom prst="wedgeRectCallout">
            <a:avLst>
              <a:gd name="adj1" fmla="val -43519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rot="10800000"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5" name=""/>
          <p:cNvSpPr/>
          <p:nvPr/>
        </p:nvSpPr>
        <p:spPr>
          <a:xfrm>
            <a:off x="1187450" y="1700212"/>
            <a:ext cx="4394200" cy="26638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6" name=""/>
          <p:cNvSpPr/>
          <p:nvPr/>
        </p:nvSpPr>
        <p:spPr>
          <a:xfrm>
            <a:off x="1603375" y="2981325"/>
            <a:ext cx="4608512" cy="2447925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7" name=""/>
          <p:cNvSpPr/>
          <p:nvPr/>
        </p:nvSpPr>
        <p:spPr>
          <a:xfrm>
            <a:off x="1819275" y="2620962"/>
            <a:ext cx="4319588" cy="2160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78" name=""/>
          <p:cNvSpPr/>
          <p:nvPr/>
        </p:nvSpPr>
        <p:spPr>
          <a:xfrm>
            <a:off x="900112" y="4365625"/>
            <a:ext cx="7273925" cy="712788"/>
          </a:xfrm>
          <a:prstGeom prst="rect">
            <a:avLst/>
          </a:prstGeom>
          <a:solidFill>
            <a:schemeClr val="accent1"/>
          </a:solidFill>
          <a:ln>
            <a:solidFill>
              <a:srgbClr val="CC99FF"/>
            </a:solidFill>
            <a:miter lim="800000"/>
          </a:ln>
          <a:effectLst/>
        </p:spPr>
        <p:txBody>
          <a:bodyPr lIns="90170" tIns="46990" rIns="90170" bIns="46990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 例：普罗米修斯摇摇头，坚定地回答：“为人类造福，有什么错？</a:t>
            </a:r>
            <a:endParaRPr lang="zh-CN" altLang="en-US" sz="2000" b="1">
              <a:solidFill>
                <a:schemeClr val="tx2"/>
              </a:solidFill>
            </a:endParaRPr>
          </a:p>
        </p:txBody>
      </p:sp>
      <p:sp>
        <p:nvSpPr>
          <p:cNvPr id="15379" name=""/>
          <p:cNvSpPr/>
          <p:nvPr/>
        </p:nvSpPr>
        <p:spPr>
          <a:xfrm>
            <a:off x="395288" y="1484312"/>
            <a:ext cx="8137525" cy="2305050"/>
          </a:xfrm>
          <a:prstGeom prst="horizontalScroll">
            <a:avLst>
              <a:gd name="adj" fmla="val 12500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chemeClr val="tx2"/>
                </a:solidFill>
              </a:rPr>
              <a:t>反问，又叫反诘，是用疑问形式来表示确是意思，以加强语气。</a:t>
            </a:r>
            <a:endParaRPr lang="zh-CN" altLang="en-US" sz="2000" b="1">
              <a:solidFill>
                <a:schemeClr val="tx2"/>
              </a:solidFill>
            </a:endParaRPr>
          </a:p>
          <a:p>
            <a:pPr lvl="0"/>
            <a:r>
              <a:rPr lang="zh-CN" altLang="en-US" sz="2000" b="1">
                <a:solidFill>
                  <a:schemeClr val="tx2"/>
                </a:solidFill>
              </a:rPr>
              <a:t>反问是只问不答，答案寓于问句之中。</a:t>
            </a:r>
            <a:r>
              <a:rPr lang="zh-CN" altLang="en-US" sz="4000" b="1">
                <a:solidFill>
                  <a:schemeClr val="tx2"/>
                </a:solidFill>
              </a:rPr>
              <a:t> </a:t>
            </a:r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153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53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6F37777-D066-4F62-A31C-90C235DBC0FA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5382" name="TextBox 1538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8" grpId="0"/>
      <p:bldP spid="1537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/>
        </p:nvSpPr>
        <p:spPr>
          <a:xfrm>
            <a:off x="2484438" y="188912"/>
            <a:ext cx="3311525" cy="819150"/>
          </a:xfrm>
          <a:gradFill rotWithShape="0">
            <a:gsLst>
              <a:gs pos="0">
                <a:srgbClr val="9999FF"/>
              </a:gs>
              <a:gs pos="100000">
                <a:srgbClr val="009999"/>
              </a:gs>
            </a:gsLst>
            <a:lin ang="5400000" scaled="1"/>
          </a:gradFill>
          <a:ln>
            <a:noFill/>
            <a:miter lim="800000"/>
          </a:ln>
          <a:effectLst>
            <a:outerShdw dist="53882" dir="2700000" algn="ctr">
              <a:srgbClr val="C0C0C0">
                <a:alpha val="76999"/>
              </a:srgbClr>
            </a:outerShdw>
          </a:effectLst>
        </p:spPr>
        <p:txBody>
          <a:bodyPr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>
                <a:ln>
                  <a:noFill/>
                </a:ln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>
                    <a:srgbClr val="C0C0C0">
                      <a:alpha val="76999"/>
                    </a:srgbClr>
                  </a:outerShdw>
                </a:effectLst>
                <a:latin typeface="楷体_GB2312"/>
              </a:rPr>
              <a:t>勇闯第一关</a:t>
            </a:r>
          </a:p>
        </p:txBody>
      </p:sp>
      <p:sp>
        <p:nvSpPr>
          <p:cNvPr id="16387" name=""/>
          <p:cNvSpPr/>
          <p:nvPr>
            <p:ph type="body" idx="4294967295"/>
          </p:nvPr>
        </p:nvSpPr>
        <p:spPr>
          <a:xfrm>
            <a:off x="323850" y="1125538"/>
            <a:ext cx="8540750" cy="5327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en-US" altLang="en-US" sz="1600">
                <a:solidFill>
                  <a:srgbClr val="000000"/>
                </a:solidFill>
              </a:rPr>
              <a:t>※ </a:t>
            </a: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写出以下句子所用修辞方法。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1、几场春雨过后，许多鲜嫩笋，成群地从土里探出头来。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2、危楼高百尺，手可摘星辰。  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3、牛群吃草时非常专注，有时站立不动，好像正在思索着什么。（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4、一个麦穗儿，就是一个跳动音符。（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5、是谁又吹响了那欢快、柔美麦哨？是田间玩耍孩子们。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6、骆驼是沙漠之舟。          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7、有翠绿，有淡青，有金黄，也有火普通红色。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8、不劳动，连棵花也养不活，这莫非不是真理吗？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9、伴随山势，溪流时而宽，时而窄，时而缓，时而急，溪声也时时变换调子。（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10、在轻轻荡漾着溪流两岸，满是高过马头野花，五彩缤纷，像织不完锦缎那么绵延，像天边霞光那么刺眼，像高空彩虹那么绚烂。（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11、生物真是人类好老师啊！ 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12、不再害怕小白菊，慢慢地抬起它们头。（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13、你莫非要违反人类真理吗？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14、森林里害虫大量繁殖，成群地向树木进攻，吃树叶，咬树根，钻树心。        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 sz="16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15、像这么一条多灾多难祸河，怎么能成为中华民族“摇篮”呢？                     （   ）</a:t>
            </a:r>
            <a:endParaRPr lang="en-US" altLang="en-US" sz="16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3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C3C3F82-C814-46E3-BB22-7E21A6E219B8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6390" name="TextBox 163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44035" name="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下面完成练习卷第4页，十一大题。</a:t>
            </a:r>
          </a:p>
        </p:txBody>
      </p:sp>
      <p:sp>
        <p:nvSpPr>
          <p:cNvPr id="440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440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EE35D99-1A84-461D-BE7C-E5784AD361F2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4038" name="TextBox 4403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>
            <p:ph type="title"/>
          </p:nvPr>
        </p:nvSpPr>
        <p:spPr>
          <a:xfrm>
            <a:off x="323850" y="26035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二、常见句式变换</a:t>
            </a:r>
          </a:p>
        </p:txBody>
      </p:sp>
      <p:sp>
        <p:nvSpPr>
          <p:cNvPr id="17411" name=""/>
          <p:cNvSpPr/>
          <p:nvPr>
            <p:ph type="body" idx="4294967295"/>
          </p:nvPr>
        </p:nvSpPr>
        <p:spPr>
          <a:xfrm>
            <a:off x="603250" y="1268412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/>
              <a:t>把字句、被字句 </a:t>
            </a:r>
            <a:endParaRPr lang="zh-CN" altLang="en-US"/>
          </a:p>
          <a:p>
            <a:pPr lvl="0">
              <a:lnSpc>
                <a:spcPct val="90000"/>
              </a:lnSpc>
              <a:buNone/>
            </a:pP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陈说句变反问句</a:t>
            </a:r>
            <a:endParaRPr lang="zh-CN" altLang="en-US"/>
          </a:p>
          <a:p>
            <a:pPr lvl="0">
              <a:lnSpc>
                <a:spcPct val="90000"/>
              </a:lnSpc>
              <a:buNone/>
            </a:pP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反问句变陈述句</a:t>
            </a: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扩句 </a:t>
            </a: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缩句 </a:t>
            </a:r>
            <a:endParaRPr lang="zh-CN" altLang="en-US"/>
          </a:p>
          <a:p>
            <a:pPr lvl="0">
              <a:lnSpc>
                <a:spcPct val="90000"/>
              </a:lnSpc>
              <a:buNone/>
            </a:pPr>
            <a:endParaRPr lang="zh-CN" altLang="en-US"/>
          </a:p>
          <a:p>
            <a:pPr lvl="0">
              <a:lnSpc>
                <a:spcPct val="90000"/>
              </a:lnSpc>
            </a:pPr>
            <a:endParaRPr lang="zh-CN" altLang="en-US" sz="2400"/>
          </a:p>
          <a:p>
            <a:pPr lvl="0">
              <a:lnSpc>
                <a:spcPct val="90000"/>
              </a:lnSpc>
            </a:pPr>
            <a:endParaRPr lang="zh-CN" altLang="en-US" sz="2400"/>
          </a:p>
          <a:p>
            <a:pPr lvl="0">
              <a:lnSpc>
                <a:spcPct val="90000"/>
              </a:lnSpc>
              <a:buNone/>
            </a:pPr>
            <a:endParaRPr lang="zh-CN" altLang="en-US" sz="2400"/>
          </a:p>
          <a:p>
            <a:pPr lvl="0">
              <a:lnSpc>
                <a:spcPct val="90000"/>
              </a:lnSpc>
              <a:buNone/>
            </a:pPr>
            <a:endParaRPr lang="zh-CN" altLang="en-US" sz="2400"/>
          </a:p>
        </p:txBody>
      </p:sp>
      <p:sp>
        <p:nvSpPr>
          <p:cNvPr id="17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8DF8247-3C9E-4797-BD19-F91CA1020693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7414" name="TextBox 174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/>
          </p:nvPr>
        </p:nvSpPr>
        <p:spPr>
          <a:xfrm>
            <a:off x="250825" y="333375"/>
            <a:ext cx="8539162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>
                <a:sym typeface="Arial" pitchFamily="34" charset="0"/>
              </a:rPr>
              <a:t>将</a:t>
            </a:r>
            <a:r>
              <a:rPr lang="zh-CN" altLang="en-US"/>
              <a:t>把</a:t>
            </a:r>
            <a:r>
              <a:rPr lang="zh-CN" altLang="en-US">
                <a:sym typeface="Arial" pitchFamily="34" charset="0"/>
              </a:rPr>
              <a:t>字句</a:t>
            </a:r>
            <a:r>
              <a:rPr lang="zh-CN" altLang="en-US"/>
              <a:t>变</a:t>
            </a:r>
            <a:r>
              <a:rPr lang="zh-CN" altLang="en-US">
                <a:sym typeface="Arial" pitchFamily="34" charset="0"/>
              </a:rPr>
              <a:t>被</a:t>
            </a:r>
            <a:r>
              <a:rPr lang="zh-CN" altLang="en-US"/>
              <a:t>字句方法</a:t>
            </a:r>
            <a:endParaRPr lang="zh-CN" altLang="en-US"/>
          </a:p>
        </p:txBody>
      </p:sp>
      <p:sp>
        <p:nvSpPr>
          <p:cNvPr id="18435" name=""/>
          <p:cNvSpPr/>
          <p:nvPr>
            <p:ph type="body" idx="4294967295"/>
          </p:nvPr>
        </p:nvSpPr>
        <p:spPr>
          <a:xfrm>
            <a:off x="179388" y="1412875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endParaRPr lang="en-US" altLang="en-US" sz="180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一、把下面句子改成用把字句子。   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例：小菲衣服被雨水淋湿了。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雨水把小菲衣服淋湿了。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1、乌云遮住了太阳。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2、小敏做好了今天家庭作业。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3、山川、田野、村庄被白茫茫大雪笼罩着。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en-US" sz="2800" b="1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4、敌人一架飞机被英勇人民空军击落了</a:t>
            </a:r>
            <a:r>
              <a:rPr lang="en-US" altLang="en-US" sz="2800" b="1">
                <a:latin typeface="黑体" pitchFamily="2" charset="-122"/>
                <a:ea typeface="黑体" pitchFamily="2" charset="-122"/>
              </a:rPr>
              <a:t> </a:t>
            </a: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2800" b="1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80000"/>
              </a:lnSpc>
              <a:buNone/>
            </a:pPr>
            <a:endParaRPr lang="en-US" altLang="en-US" sz="4800"/>
          </a:p>
        </p:txBody>
      </p:sp>
      <p:sp>
        <p:nvSpPr>
          <p:cNvPr id="184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84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B704356-49EB-4570-ADE1-76D6420F0888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8438" name="TextBox 1843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0" dur="2000" fill="hold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/>
          </p:nvPr>
        </p:nvSpPr>
        <p:spPr>
          <a:xfrm>
            <a:off x="323850" y="404812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/>
              <a:t>将</a:t>
            </a:r>
            <a:r>
              <a:rPr lang="zh-CN" altLang="en-US">
                <a:sym typeface="Arial" pitchFamily="34" charset="0"/>
              </a:rPr>
              <a:t>被字</a:t>
            </a:r>
            <a:r>
              <a:rPr lang="zh-CN" altLang="en-US"/>
              <a:t>变成</a:t>
            </a:r>
            <a:r>
              <a:rPr lang="zh-CN" altLang="en-US">
                <a:sym typeface="Arial" pitchFamily="34" charset="0"/>
              </a:rPr>
              <a:t>把</a:t>
            </a:r>
            <a:r>
              <a:rPr lang="zh-CN" altLang="en-US"/>
              <a:t>字句</a:t>
            </a:r>
            <a:endParaRPr lang="zh-CN" altLang="en-US"/>
          </a:p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34925" y="765175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endParaRPr lang="en-US" altLang="en-US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二、将下面句子改成用被字句子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例：焰火照得夜空光彩夺目。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改：夜空被焰火照光彩夺目。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1、我洗洁净了红领巾。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2、火车把各种物资运往全国各地。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3、疲惫和干渴把它们折磨得有气无力。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4、澎湃波涛把海里泥沙卷到岸边。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lang="en-US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5、熊猫有趣动作逗得孩子们哈哈大笑。</a:t>
            </a:r>
            <a:endParaRPr lang="en-US" alt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4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194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6184F7F-8B74-4330-844F-3EFF566EADFE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19462" name="TextBox 1946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title"/>
          </p:nvPr>
        </p:nvSpPr>
        <p:spPr>
          <a:xfrm>
            <a:off x="323850" y="188912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>
                <a:sym typeface="Arial" pitchFamily="34" charset="0"/>
              </a:rPr>
              <a:t>反问句改为陈说句：</a:t>
            </a:r>
            <a:endParaRPr lang="zh-CN" altLang="en-US">
              <a:sym typeface="Arial" pitchFamily="34" charset="0"/>
            </a:endParaRPr>
          </a:p>
        </p:txBody>
      </p:sp>
      <p:sp>
        <p:nvSpPr>
          <p:cNvPr id="20483" name=""/>
          <p:cNvSpPr/>
          <p:nvPr>
            <p:ph type="body" idx="4294967295"/>
          </p:nvPr>
        </p:nvSpPr>
        <p:spPr>
          <a:xfrm>
            <a:off x="395288" y="14859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2400">
                <a:solidFill>
                  <a:srgbClr val="000000"/>
                </a:solidFill>
              </a:rPr>
              <a:t>首先，判断反问句</a:t>
            </a:r>
            <a:r>
              <a:rPr lang="zh-CN" altLang="en-US" sz="2400" b="1">
                <a:solidFill>
                  <a:srgbClr val="FF0000"/>
                </a:solidFill>
              </a:rPr>
              <a:t>必定词（能、是、会等）</a:t>
            </a:r>
            <a:r>
              <a:rPr lang="zh-CN" altLang="en-US" sz="2400">
                <a:solidFill>
                  <a:srgbClr val="000000"/>
                </a:solidFill>
              </a:rPr>
              <a:t>前是</a:t>
            </a:r>
            <a:r>
              <a:rPr lang="zh-CN" altLang="en-US" sz="2400">
                <a:solidFill>
                  <a:srgbClr val="FF0000"/>
                </a:solidFill>
              </a:rPr>
              <a:t>否含有否定词</a:t>
            </a:r>
            <a:r>
              <a:rPr lang="en-US" altLang="zh-CN" sz="2400">
                <a:solidFill>
                  <a:srgbClr val="000000"/>
                </a:solidFill>
              </a:rPr>
              <a:t>,</a:t>
            </a:r>
            <a:r>
              <a:rPr lang="zh-CN" altLang="en-US" sz="2400">
                <a:solidFill>
                  <a:srgbClr val="FF0000"/>
                </a:solidFill>
              </a:rPr>
              <a:t>如有</a:t>
            </a:r>
            <a:r>
              <a:rPr lang="en-US" altLang="zh-CN" sz="2400">
                <a:solidFill>
                  <a:srgbClr val="FF0000"/>
                </a:solidFill>
              </a:rPr>
              <a:t>,</a:t>
            </a:r>
            <a:r>
              <a:rPr lang="zh-CN" altLang="en-US" sz="2400">
                <a:solidFill>
                  <a:srgbClr val="FF0000"/>
                </a:solidFill>
              </a:rPr>
              <a:t>则去掉</a:t>
            </a:r>
            <a:r>
              <a:rPr lang="zh-CN" altLang="en-US" sz="2400">
                <a:solidFill>
                  <a:srgbClr val="000000"/>
                </a:solidFill>
              </a:rPr>
              <a:t>；假如没有</a:t>
            </a:r>
            <a:r>
              <a:rPr lang="en-US" altLang="zh-CN" sz="2400">
                <a:solidFill>
                  <a:srgbClr val="FF0000"/>
                </a:solidFill>
              </a:rPr>
              <a:t>,</a:t>
            </a:r>
            <a:r>
              <a:rPr lang="zh-CN" altLang="en-US" sz="2400">
                <a:solidFill>
                  <a:srgbClr val="FF0000"/>
                </a:solidFill>
              </a:rPr>
              <a:t>则在</a:t>
            </a:r>
            <a:r>
              <a:rPr lang="zh-CN" altLang="en-US" sz="2400" b="1">
                <a:solidFill>
                  <a:srgbClr val="FF0000"/>
                </a:solidFill>
              </a:rPr>
              <a:t>必定词</a:t>
            </a:r>
            <a:r>
              <a:rPr lang="zh-CN" altLang="en-US" sz="2400">
                <a:solidFill>
                  <a:srgbClr val="FF0000"/>
                </a:solidFill>
              </a:rPr>
              <a:t>前</a:t>
            </a:r>
            <a:r>
              <a:rPr lang="zh-CN" altLang="en-US" sz="2400">
                <a:solidFill>
                  <a:srgbClr val="000000"/>
                </a:solidFill>
              </a:rPr>
              <a:t>加上否定词。</a:t>
            </a:r>
            <a:endParaRPr lang="zh-CN" altLang="en-US" sz="240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zh-CN" altLang="en-US" sz="2400">
                <a:solidFill>
                  <a:srgbClr val="000000"/>
                </a:solidFill>
              </a:rPr>
              <a:t>其次，删去</a:t>
            </a:r>
            <a:r>
              <a:rPr lang="zh-CN" altLang="en-US" sz="2400" b="1">
                <a:solidFill>
                  <a:schemeClr val="tx2"/>
                </a:solidFill>
                <a:sym typeface="Arial" pitchFamily="34" charset="0"/>
              </a:rPr>
              <a:t>必定词</a:t>
            </a:r>
            <a:r>
              <a:rPr lang="zh-CN" altLang="en-US" sz="2400">
                <a:solidFill>
                  <a:srgbClr val="000000"/>
                </a:solidFill>
              </a:rPr>
              <a:t>或</a:t>
            </a:r>
            <a:r>
              <a:rPr lang="zh-CN" altLang="en-US" sz="2400" b="1">
                <a:solidFill>
                  <a:schemeClr val="tx2"/>
                </a:solidFill>
                <a:sym typeface="Arial" pitchFamily="34" charset="0"/>
              </a:rPr>
              <a:t>否定词</a:t>
            </a:r>
            <a:r>
              <a:rPr lang="zh-CN" altLang="en-US" sz="2400">
                <a:solidFill>
                  <a:srgbClr val="000000"/>
                </a:solidFill>
              </a:rPr>
              <a:t>前</a:t>
            </a:r>
            <a:r>
              <a:rPr lang="zh-CN" altLang="en-US" sz="2400" b="1">
                <a:solidFill>
                  <a:srgbClr val="FF0000"/>
                </a:solidFill>
              </a:rPr>
              <a:t>“怎、怎么、莫非、岂”</a:t>
            </a:r>
            <a:r>
              <a:rPr lang="zh-CN" altLang="en-US" sz="2400">
                <a:solidFill>
                  <a:srgbClr val="000000"/>
                </a:solidFill>
              </a:rPr>
              <a:t>等反问语气助词</a:t>
            </a:r>
            <a:endParaRPr lang="zh-CN" altLang="en-US" sz="240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zh-CN" altLang="en-US" sz="2400">
                <a:solidFill>
                  <a:srgbClr val="000000"/>
                </a:solidFill>
              </a:rPr>
              <a:t>最终、删去结尾疑问助词</a:t>
            </a:r>
            <a:r>
              <a:rPr lang="zh-CN" altLang="en-US" sz="2400" b="1">
                <a:solidFill>
                  <a:srgbClr val="FF0000"/>
                </a:solidFill>
              </a:rPr>
              <a:t>“呢、吗”等 ，问号改为句号</a:t>
            </a:r>
            <a:r>
              <a:rPr lang="en-US" altLang="zh-CN" sz="2400" b="1">
                <a:solidFill>
                  <a:srgbClr val="FF0000"/>
                </a:solidFill>
              </a:rPr>
              <a:t>.</a:t>
            </a:r>
            <a:endParaRPr lang="en-US" altLang="zh-CN" sz="2400"/>
          </a:p>
          <a:p>
            <a:pPr lvl="0">
              <a:buNone/>
            </a:pPr>
            <a:endParaRPr lang="zh-CN" altLang="en-US" sz="3600"/>
          </a:p>
        </p:txBody>
      </p:sp>
      <p:sp>
        <p:nvSpPr>
          <p:cNvPr id="20484" name=""/>
          <p:cNvSpPr/>
          <p:nvPr/>
        </p:nvSpPr>
        <p:spPr>
          <a:xfrm>
            <a:off x="7308850" y="6308725"/>
            <a:ext cx="1600200" cy="393700"/>
          </a:xfrm>
          <a:gradFill rotWithShape="0">
            <a:gsLst>
              <a:gs pos="0">
                <a:srgbClr val="FFE701"/>
              </a:gs>
              <a:gs pos="100000">
                <a:srgbClr val="FE3E02"/>
              </a:gs>
            </a:gsLst>
            <a:lin ang="5400000" scaled="1"/>
          </a:gradFill>
          <a:ln>
            <a:solidFill>
              <a:prstClr val="black"/>
            </a:solidFill>
            <a:miter lim="800000"/>
          </a:ln>
          <a:effectLst/>
          <a:scene3d>
            <a:camera prst="legacyPerspectiveFront">
              <a:rot lat="20520000" lon="1080000" rev="0"/>
            </a:camera>
            <a:lightRig rig="legacyFlat1" dir="r"/>
          </a:scene3d>
          <a:sp3d extrusionH="430200" prstMaterial="legacyMatte">
            <a:bevelT w="13500" h="13500" prst="angle"/>
            <a:bevelB w="13500" h="13500" prst="angle"/>
            <a:extrusionClr>
              <a:srgbClr val="FF6600"/>
            </a:extrusionClr>
          </a:sp3d>
        </p:spPr>
        <p:txBody>
          <a:bodyPr fromWordArt="1">
            <a:prstTxWarp prst="textCascadeUp">
              <a:avLst>
                <a:gd name="adj" fmla="val 44444"/>
              </a:avLst>
            </a:prstTxWarp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2000">
                <a:ln>
                  <a:solidFill>
                    <a:prstClr val="black"/>
                  </a:solidFill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effectLst/>
                <a:latin typeface="宋体"/>
              </a:rPr>
              <a:t>www.xkb1.com</a:t>
            </a:r>
          </a:p>
        </p:txBody>
      </p:sp>
      <p:sp>
        <p:nvSpPr>
          <p:cNvPr id="20485" name=""/>
          <p:cNvSpPr/>
          <p:nvPr/>
        </p:nvSpPr>
        <p:spPr>
          <a:xfrm>
            <a:off x="323850" y="3644900"/>
            <a:ext cx="7920038" cy="1512888"/>
          </a:xfrm>
          <a:prstGeom prst="rect">
            <a:avLst/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 b="1">
                <a:solidFill>
                  <a:srgbClr val="000000"/>
                </a:solidFill>
                <a:sym typeface="Arial" pitchFamily="34" charset="0"/>
              </a:rPr>
              <a:t>反问句改为陈说句</a:t>
            </a:r>
            <a:endParaRPr lang="zh-CN" altLang="en-US" sz="2000" b="1">
              <a:solidFill>
                <a:srgbClr val="000000"/>
              </a:solidFill>
              <a:sym typeface="Arial" pitchFamily="34" charset="0"/>
            </a:endParaRPr>
          </a:p>
          <a:p>
            <a:pPr lvl="0"/>
            <a:endParaRPr lang="zh-CN" altLang="en-US" sz="2000" b="1">
              <a:solidFill>
                <a:srgbClr val="000000"/>
              </a:solidFill>
              <a:sym typeface="Arial" pitchFamily="34" charset="0"/>
            </a:endParaRPr>
          </a:p>
          <a:p>
            <a:pPr lvl="0"/>
            <a:r>
              <a:rPr lang="zh-CN" altLang="en-US" sz="2000">
                <a:solidFill>
                  <a:srgbClr val="000000"/>
                </a:solidFill>
                <a:sym typeface="Arial" pitchFamily="34" charset="0"/>
              </a:rPr>
              <a:t> 例：像这么一条多灾多难祸河，怎么能成为中华民族“摇篮”呢？</a:t>
            </a:r>
            <a:endParaRPr lang="zh-CN" altLang="en-US" sz="2000">
              <a:solidFill>
                <a:srgbClr val="000000"/>
              </a:solidFill>
              <a:sym typeface="Arial" pitchFamily="34" charset="0"/>
            </a:endParaRPr>
          </a:p>
          <a:p>
            <a:pPr lvl="0"/>
            <a:r>
              <a:rPr lang="zh-CN" altLang="en-US" sz="2000">
                <a:solidFill>
                  <a:srgbClr val="000000"/>
                </a:solidFill>
                <a:sym typeface="Arial" pitchFamily="34" charset="0"/>
              </a:rPr>
              <a:t>       </a:t>
            </a:r>
            <a:endParaRPr lang="zh-CN" altLang="en-US" sz="2000">
              <a:solidFill>
                <a:srgbClr val="000000"/>
              </a:solidFill>
              <a:sym typeface="Arial" pitchFamily="34" charset="0"/>
            </a:endParaRPr>
          </a:p>
        </p:txBody>
      </p:sp>
      <p:sp>
        <p:nvSpPr>
          <p:cNvPr id="20486" name=""/>
          <p:cNvSpPr/>
          <p:nvPr/>
        </p:nvSpPr>
        <p:spPr>
          <a:xfrm>
            <a:off x="2051050" y="5661025"/>
            <a:ext cx="4103688" cy="863600"/>
          </a:xfrm>
          <a:prstGeom prst="wedgeRectCallout">
            <a:avLst>
              <a:gd name="adj1" fmla="val -2458"/>
              <a:gd name="adj2" fmla="val -102759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000">
                <a:solidFill>
                  <a:srgbClr val="FF0000"/>
                </a:solidFill>
                <a:sym typeface="Arial" pitchFamily="34" charset="0"/>
              </a:rPr>
              <a:t>改： 像这么一条多灾多难祸河，不能成为中华民族“摇篮”。</a:t>
            </a:r>
            <a:endParaRPr lang="zh-CN" altLang="en-US" sz="2000">
              <a:solidFill>
                <a:srgbClr val="FF0000"/>
              </a:solidFill>
              <a:sym typeface="Arial" pitchFamily="34" charset="0"/>
            </a:endParaRPr>
          </a:p>
          <a:p>
            <a:pPr lvl="0" algn="ctr"/>
            <a:endParaRPr lang="zh-CN" altLang="en-US" sz="4000" b="1">
              <a:solidFill>
                <a:schemeClr val="tx2"/>
              </a:solidFill>
            </a:endParaRPr>
          </a:p>
        </p:txBody>
      </p:sp>
      <p:sp>
        <p:nvSpPr>
          <p:cNvPr id="2048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204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16E1487-EAF6-480E-89DE-B39B636F70E2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20489" name="TextBox 2048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70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1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8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5" dur="500" fill="hold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1" uiExpand="1" build="p"/>
      <p:bldP spid="20485" grpId="2"/>
      <p:bldP spid="20486" grpId="3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title"/>
          </p:nvPr>
        </p:nvSpPr>
        <p:spPr>
          <a:xfrm>
            <a:off x="323850" y="26035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陈说句变反问句</a:t>
            </a:r>
          </a:p>
        </p:txBody>
      </p:sp>
      <p:sp>
        <p:nvSpPr>
          <p:cNvPr id="21507" name=""/>
          <p:cNvSpPr/>
          <p:nvPr>
            <p:ph type="body" idx="4294967295"/>
          </p:nvPr>
        </p:nvSpPr>
        <p:spPr>
          <a:xfrm>
            <a:off x="323850" y="1052512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AutoNum type="arabicPlain"/>
            </a:pPr>
            <a:endParaRPr lang="zh-CN" altLang="en-US" sz="2400"/>
          </a:p>
          <a:p>
            <a:pPr lvl="0">
              <a:buFont typeface="Wingdings" pitchFamily="2" charset="2"/>
              <a:buAutoNum type="arabicPlain"/>
            </a:pPr>
            <a:r>
              <a:rPr lang="zh-CN" altLang="en-US" sz="2400">
                <a:solidFill>
                  <a:srgbClr val="000000"/>
                </a:solidFill>
              </a:rPr>
              <a:t>判断反问句必定词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（能、是、会等）</a:t>
            </a:r>
            <a:r>
              <a:rPr lang="zh-CN" altLang="en-US" sz="2400">
                <a:solidFill>
                  <a:srgbClr val="000000"/>
                </a:solidFill>
              </a:rPr>
              <a:t>前是否含有否定词“</a:t>
            </a:r>
            <a:r>
              <a:rPr lang="zh-CN" altLang="en-US" sz="2400" b="1">
                <a:solidFill>
                  <a:srgbClr val="FF0000"/>
                </a:solidFill>
              </a:rPr>
              <a:t>不</a:t>
            </a:r>
            <a:r>
              <a:rPr lang="zh-CN" altLang="en-US" sz="2400">
                <a:solidFill>
                  <a:srgbClr val="000000"/>
                </a:solidFill>
              </a:rPr>
              <a:t>”。如有</a:t>
            </a:r>
            <a:r>
              <a:rPr lang="zh-CN" altLang="en-US" sz="2400"/>
              <a:t>，</a:t>
            </a:r>
            <a:r>
              <a:rPr lang="zh-CN" altLang="en-US" sz="2400">
                <a:solidFill>
                  <a:srgbClr val="000000"/>
                </a:solidFill>
              </a:rPr>
              <a:t>将陈说句中必定词前“否”定词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不</a:t>
            </a:r>
            <a:r>
              <a:rPr lang="zh-CN" altLang="en-US" sz="2400">
                <a:solidFill>
                  <a:srgbClr val="000000"/>
                </a:solidFill>
              </a:rPr>
              <a:t>去掉；如没有否定词，将在必定词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（能是会）</a:t>
            </a:r>
            <a:r>
              <a:rPr lang="zh-CN" altLang="en-US" sz="2400">
                <a:solidFill>
                  <a:srgbClr val="000000"/>
                </a:solidFill>
              </a:rPr>
              <a:t>前加否定词“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不</a:t>
            </a:r>
            <a:r>
              <a:rPr lang="zh-CN" altLang="en-US" sz="2400">
                <a:solidFill>
                  <a:srgbClr val="000000"/>
                </a:solidFill>
              </a:rPr>
              <a:t>”；</a:t>
            </a:r>
            <a:endParaRPr lang="zh-CN" altLang="en-US" sz="240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AutoNum type="arabicPlain"/>
            </a:pPr>
            <a:r>
              <a:rPr lang="zh-CN" altLang="en-US" sz="2400">
                <a:solidFill>
                  <a:srgbClr val="000000"/>
                </a:solidFill>
              </a:rPr>
              <a:t>在</a:t>
            </a:r>
            <a:r>
              <a:rPr lang="zh-CN" altLang="en-US" sz="2400" b="1">
                <a:solidFill>
                  <a:srgbClr val="000000"/>
                </a:solidFill>
              </a:rPr>
              <a:t>必定词或否定词</a:t>
            </a:r>
            <a:r>
              <a:rPr lang="zh-CN" altLang="en-US" sz="2400">
                <a:solidFill>
                  <a:srgbClr val="000000"/>
                </a:solidFill>
              </a:rPr>
              <a:t>前</a:t>
            </a:r>
            <a:r>
              <a:rPr lang="zh-CN" altLang="en-US" sz="2400" b="1">
                <a:solidFill>
                  <a:srgbClr val="FF0000"/>
                </a:solidFill>
              </a:rPr>
              <a:t>加</a:t>
            </a:r>
            <a:r>
              <a:rPr lang="zh-CN" altLang="en-US" sz="2400">
                <a:solidFill>
                  <a:srgbClr val="000000"/>
                </a:solidFill>
              </a:rPr>
              <a:t>“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怎、怎么、莫非、岂</a:t>
            </a:r>
            <a:r>
              <a:rPr lang="zh-CN" altLang="en-US" sz="2400">
                <a:solidFill>
                  <a:srgbClr val="000000"/>
                </a:solidFill>
                <a:sym typeface="Arial" pitchFamily="34" charset="0"/>
              </a:rPr>
              <a:t>”</a:t>
            </a:r>
            <a:r>
              <a:rPr lang="zh-CN" altLang="en-US" sz="2400">
                <a:solidFill>
                  <a:srgbClr val="000000"/>
                </a:solidFill>
              </a:rPr>
              <a:t>等反问语气词；</a:t>
            </a:r>
            <a:endParaRPr lang="zh-CN" altLang="en-US" sz="2400">
              <a:solidFill>
                <a:srgbClr val="000000"/>
              </a:solidFill>
            </a:endParaRPr>
          </a:p>
          <a:p>
            <a:pPr lvl="0">
              <a:buFont typeface="Wingdings" pitchFamily="2" charset="2"/>
              <a:buAutoNum type="arabicPlain"/>
            </a:pPr>
            <a:r>
              <a:rPr lang="zh-CN" altLang="en-US" sz="2400">
                <a:solidFill>
                  <a:srgbClr val="000000"/>
                </a:solidFill>
              </a:rPr>
              <a:t>在</a:t>
            </a:r>
            <a:r>
              <a:rPr lang="zh-CN" altLang="en-US" sz="2400">
                <a:solidFill>
                  <a:srgbClr val="FF0000"/>
                </a:solidFill>
              </a:rPr>
              <a:t>结尾</a:t>
            </a:r>
            <a:r>
              <a:rPr lang="zh-CN" altLang="en-US" sz="2400">
                <a:solidFill>
                  <a:srgbClr val="000000"/>
                </a:solidFill>
              </a:rPr>
              <a:t>加上疑问助词“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呢、吗”</a:t>
            </a:r>
            <a:r>
              <a:rPr lang="zh-CN" altLang="en-US" sz="2400">
                <a:solidFill>
                  <a:srgbClr val="000000"/>
                </a:solidFill>
              </a:rPr>
              <a:t>等 ，</a:t>
            </a:r>
            <a:r>
              <a:rPr lang="zh-CN" altLang="en-US" sz="2400" b="1">
                <a:solidFill>
                  <a:srgbClr val="FF0000"/>
                </a:solidFill>
                <a:sym typeface="Arial" pitchFamily="34" charset="0"/>
              </a:rPr>
              <a:t>句号改为问号。</a:t>
            </a:r>
            <a:endParaRPr lang="zh-CN" altLang="en-US">
              <a:solidFill>
                <a:srgbClr val="000000"/>
              </a:solidFill>
              <a:sym typeface="Arial" pitchFamily="34" charset="0"/>
            </a:endParaRPr>
          </a:p>
          <a:p>
            <a:pPr lvl="0">
              <a:buNone/>
            </a:pPr>
            <a:endParaRPr lang="zh-CN" altLang="en-US">
              <a:solidFill>
                <a:srgbClr val="000000"/>
              </a:solidFill>
              <a:sym typeface="Arial" pitchFamily="34" charset="0"/>
            </a:endParaRPr>
          </a:p>
        </p:txBody>
      </p:sp>
      <p:sp>
        <p:nvSpPr>
          <p:cNvPr id="21508" name=""/>
          <p:cNvSpPr/>
          <p:nvPr/>
        </p:nvSpPr>
        <p:spPr>
          <a:xfrm>
            <a:off x="900112" y="4149725"/>
            <a:ext cx="4895850" cy="649288"/>
          </a:xfrm>
          <a:prstGeom prst="rect">
            <a:avLst/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 wrap="none" anchor="ctr" anchorCtr="0"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>
                <a:solidFill>
                  <a:srgbClr val="000000"/>
                </a:solidFill>
                <a:sym typeface="Arial" pitchFamily="34" charset="0"/>
              </a:rPr>
              <a:t>例：浏览了长城，我受到了教育。</a:t>
            </a:r>
            <a:endParaRPr lang="zh-CN" altLang="en-US" sz="2000">
              <a:solidFill>
                <a:srgbClr val="000000"/>
              </a:solidFill>
              <a:sym typeface="Arial" pitchFamily="34" charset="0"/>
            </a:endParaRPr>
          </a:p>
        </p:txBody>
      </p:sp>
      <p:sp>
        <p:nvSpPr>
          <p:cNvPr id="21509" name=""/>
          <p:cNvSpPr/>
          <p:nvPr/>
        </p:nvSpPr>
        <p:spPr>
          <a:xfrm>
            <a:off x="3708400" y="5013325"/>
            <a:ext cx="3240088" cy="1366838"/>
          </a:xfrm>
          <a:prstGeom prst="wedgeEllipseCallout">
            <a:avLst>
              <a:gd name="adj1" fmla="val -29227"/>
              <a:gd name="adj2" fmla="val -60338"/>
            </a:avLst>
          </a:prstGeom>
          <a:solidFill>
            <a:schemeClr val="accent1"/>
          </a:solidFill>
          <a:ln>
            <a:solidFill>
              <a:prstClr val="black"/>
            </a:solidFill>
            <a:miter lim="800000"/>
          </a:ln>
          <a:effectLst>
            <a:outerShdw dist="38100" algn="ctr">
              <a:srgbClr val="B2B2B2">
                <a:alpha val="75000"/>
              </a:srgbClr>
            </a:outerShdw>
          </a:effectLst>
        </p:spPr>
        <p:txBody>
          <a:bodyPr/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 b="1">
                <a:solidFill>
                  <a:srgbClr val="FF0000"/>
                </a:solidFill>
                <a:sym typeface="Arial" pitchFamily="34" charset="0"/>
              </a:rPr>
              <a:t> </a:t>
            </a:r>
            <a:r>
              <a:rPr lang="zh-CN" altLang="en-US" sz="2000">
                <a:solidFill>
                  <a:srgbClr val="FF0000"/>
                </a:solidFill>
                <a:sym typeface="Arial" pitchFamily="34" charset="0"/>
              </a:rPr>
              <a:t>改：浏览了长城，我怎能不受到教育呢？</a:t>
            </a:r>
            <a:endParaRPr lang="zh-CN" altLang="en-US" sz="2000">
              <a:solidFill>
                <a:srgbClr val="FF0000"/>
              </a:solidFill>
              <a:sym typeface="Arial" pitchFamily="34" charset="0"/>
            </a:endParaRPr>
          </a:p>
        </p:txBody>
      </p:sp>
      <p:sp>
        <p:nvSpPr>
          <p:cNvPr id="2151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2151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BB8978D-701D-496E-86EC-6441220EC7D8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21512" name="TextBox 2151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09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3"/>
          <p:cNvSpPr/>
          <p:nvPr>
            <p:ph type="body" idx="4294967295"/>
          </p:nvPr>
        </p:nvSpPr>
        <p:spPr>
          <a:xfrm>
            <a:off x="395288" y="1554162"/>
            <a:ext cx="8596312" cy="50434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陈说句、反问句转换：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（</a:t>
            </a: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）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注意：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陈说句变换成反问句时，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句中应加否定词，句末将句号改为问号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（</a:t>
            </a:r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）例题：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   漂亮草原让人陶醉。（陈说句）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>
              <a:buNone/>
            </a:pPr>
            <a:r>
              <a:rPr lang="zh-CN" altLang="en-US" b="1"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漂亮草原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莫非不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让人陶醉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吗？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（反问句）</a:t>
            </a:r>
            <a:endParaRPr lang="en-US" altLang="zh-CN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>
              <a:buNone/>
            </a:pPr>
            <a:endParaRPr lang="zh-CN" altLang="en-US" b="1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50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450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B541AFD-4476-43B8-A84C-C52F48464AE6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5061" name="TextBox 4506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1000"/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2" dur="1000"/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1000"/>
                                        <p:tgtEl>
                                          <p:spTgt spid="45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2" dur="1000"/>
                                        <p:tgtEl>
                                          <p:spTgt spid="45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7" dur="1000"/>
                                        <p:tgtEl>
                                          <p:spTgt spid="450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2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42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4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52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1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/>
          <p:nvPr>
            <p:ph type="title" idx="4294967295"/>
          </p:nvPr>
        </p:nvSpPr>
        <p:spPr>
          <a:xfrm>
            <a:off x="304800" y="333375"/>
            <a:ext cx="8686800" cy="8382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  <a:ea typeface="楷体" pitchFamily="49" charset="-122"/>
              </a:rPr>
              <a:t>把以下语句改为反问句：</a:t>
            </a:r>
            <a:endParaRPr lang="zh-CN" altLang="en-US" b="1">
              <a:solidFill>
                <a:srgbClr val="000000"/>
              </a:solidFill>
              <a:ea typeface="楷体" pitchFamily="49" charset="-122"/>
            </a:endParaRPr>
          </a:p>
        </p:txBody>
      </p:sp>
      <p:sp>
        <p:nvSpPr>
          <p:cNvPr id="46083" name="Rectangle 3"/>
          <p:cNvSpPr/>
          <p:nvPr>
            <p:ph type="body" idx="4294967295"/>
          </p:nvPr>
        </p:nvSpPr>
        <p:spPr>
          <a:xfrm>
            <a:off x="304800" y="1196975"/>
            <a:ext cx="8686800" cy="540067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、包拯铡包勉是理所应该。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包拯铡包勉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莫非不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是理所应该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吗？</a:t>
            </a:r>
            <a:endParaRPr lang="zh-CN" altLang="en-US" b="1">
              <a:solidFill>
                <a:srgbClr val="FF33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、我们不会忘记党恩情。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我们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怎么会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忘记党恩情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呢？</a:t>
            </a:r>
            <a:endParaRPr lang="zh-CN" altLang="en-US" b="1">
              <a:solidFill>
                <a:srgbClr val="FF33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、这个故事使我感动得流泪。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这个故事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怎能不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让我感动得流泪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呢？</a:t>
            </a:r>
            <a:endParaRPr lang="zh-CN" altLang="en-US" b="1">
              <a:solidFill>
                <a:srgbClr val="FF33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en-US" altLang="zh-CN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4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、这比山高比海深情谊，我们不会忘记。</a:t>
            </a:r>
            <a:endParaRPr lang="zh-CN" altLang="en-US" b="1">
              <a:solidFill>
                <a:srgbClr val="0000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zh-CN" altLang="en-US" b="1">
                <a:latin typeface="楷体" pitchFamily="49" charset="-122"/>
                <a:ea typeface="楷体" pitchFamily="49" charset="-122"/>
              </a:rPr>
              <a:t>   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这比山高比海深情谊，我们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怎么会</a:t>
            </a:r>
            <a:r>
              <a:rPr lang="zh-CN" altLang="en-US" b="1">
                <a:solidFill>
                  <a:srgbClr val="000000"/>
                </a:solidFill>
                <a:latin typeface="楷体" pitchFamily="49" charset="-122"/>
                <a:ea typeface="楷体" pitchFamily="49" charset="-122"/>
              </a:rPr>
              <a:t>忘记</a:t>
            </a:r>
            <a:r>
              <a:rPr lang="zh-CN" altLang="en-US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呢？</a:t>
            </a:r>
            <a:endParaRPr lang="zh-CN" altLang="en-US" b="1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608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en-US" sz="1400"/>
          </a:p>
        </p:txBody>
      </p:sp>
      <p:sp>
        <p:nvSpPr>
          <p:cNvPr id="4608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5DDB325-4D4F-4ED7-9916-58C3DCCF4158}" type="footer">
              <a:rPr lang="zh-CN" altLang="en-US" sz="1400"/>
              <a:t/>
            </a:fld>
            <a:endParaRPr lang="en-US" altLang="en-US" sz="1400"/>
          </a:p>
        </p:txBody>
      </p:sp>
      <p:sp>
        <p:nvSpPr>
          <p:cNvPr id="46086" name="TextBox 4608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4000" b="1">
                <a:solidFill>
                  <a:schemeClr val="tx2"/>
                </a:solidFill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1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2" dur="1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1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2" dur="1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7" dur="1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2" dur="10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7" dur="1000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42" dur="1000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https://d.book118.com/847046016116006024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FFFFFF"/>
      </a:dk1>
      <a:lt1>
        <a:srgbClr val="0033CC"/>
      </a:lt1>
      <a:dk2>
        <a:srgbClr val="C0C0C0"/>
      </a:dk2>
      <a:lt2>
        <a:srgbClr val="007572"/>
      </a:lt2>
      <a:accent1>
        <a:srgbClr val="CCECFF"/>
      </a:accent1>
      <a:accent2>
        <a:srgbClr val="33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66"/>
      </a:hlink>
      <a:folHlink>
        <a:srgbClr val="7D7DA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33CC"/>
        </a:lt1>
        <a:dk2>
          <a:srgbClr val="C0C0C0"/>
        </a:dk2>
        <a:lt2>
          <a:srgbClr val="007572"/>
        </a:lt2>
        <a:accent1>
          <a:srgbClr val="CCECFF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7D7DA9"/>
        </a:folHlink>
      </a:clrScheme>
    </a:extraClrScheme>
    <a:extraClrScheme>
      <a:clrScheme name="">
        <a:dk1>
          <a:srgbClr val="EFF6EE"/>
        </a:dk1>
        <a:lt1>
          <a:srgbClr val="007A77"/>
        </a:lt1>
        <a:dk2>
          <a:srgbClr val="C0C0C0"/>
        </a:dk2>
        <a:lt2>
          <a:srgbClr val="0066CC"/>
        </a:lt2>
        <a:accent1>
          <a:srgbClr val="E7EEE6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6395"/>
        </a:hlink>
        <a:folHlink>
          <a:srgbClr val="CC3300"/>
        </a:folHlink>
      </a:clrScheme>
    </a:extraClrScheme>
    <a:extraClrScheme>
      <a:clrScheme name="">
        <a:dk1>
          <a:srgbClr val="CCFFCC"/>
        </a:dk1>
        <a:lt1>
          <a:srgbClr val="000000"/>
        </a:lt1>
        <a:dk2>
          <a:srgbClr val="C0C0C0"/>
        </a:dk2>
        <a:lt2>
          <a:srgbClr val="E88A00"/>
        </a:lt2>
        <a:accent1>
          <a:srgbClr val="CCECFF"/>
        </a:accent1>
        <a:accent2>
          <a:srgbClr val="33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3399FF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C0C0C0"/>
        </a:dk2>
        <a:lt2>
          <a:srgbClr val="CC3300"/>
        </a:lt2>
        <a:accent1>
          <a:srgbClr val="FFFFCC"/>
        </a:accent1>
        <a:accent2>
          <a:srgbClr val="33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6F6F9F"/>
        </a:folHlink>
      </a:clrScheme>
    </a:extraClrScheme>
    <a:extraClrScheme>
      <a:clrScheme name="">
        <a:dk1>
          <a:srgbClr val="FFE2C5"/>
        </a:dk1>
        <a:lt1>
          <a:srgbClr val="636395"/>
        </a:lt1>
        <a:dk2>
          <a:srgbClr val="C0C0C0"/>
        </a:dk2>
        <a:lt2>
          <a:srgbClr val="000000"/>
        </a:lt2>
        <a:accent1>
          <a:srgbClr val="FFE1E1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3399FF"/>
        </a:folHlink>
      </a:clrScheme>
    </a:extraClrScheme>
    <a:extraClrScheme>
      <a:clrScheme name="">
        <a:dk1>
          <a:srgbClr val="CCECFF"/>
        </a:dk1>
        <a:lt1>
          <a:srgbClr val="626292"/>
        </a:lt1>
        <a:dk2>
          <a:srgbClr val="C0C0C0"/>
        </a:dk2>
        <a:lt2>
          <a:srgbClr val="3333CC"/>
        </a:lt2>
        <a:accent1>
          <a:srgbClr val="D9F1FF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9999"/>
        </a:folHlink>
      </a:clrScheme>
    </a:extraClrScheme>
    <a:extraClrScheme>
      <a:clrScheme name="">
        <a:dk1>
          <a:srgbClr val="FFE1E1"/>
        </a:dk1>
        <a:lt1>
          <a:srgbClr val="0066CC"/>
        </a:lt1>
        <a:dk2>
          <a:srgbClr val="C0C0C0"/>
        </a:dk2>
        <a:lt2>
          <a:srgbClr val="006600"/>
        </a:lt2>
        <a:accent1>
          <a:srgbClr val="FFFF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C0000"/>
        </a:hlink>
        <a:folHlink>
          <a:srgbClr val="0099FF"/>
        </a:folHlink>
      </a:clrScheme>
    </a:extraClrScheme>
    <a:extraClrScheme>
      <a:clrScheme name="">
        <a:dk1>
          <a:srgbClr val="DDDDDD"/>
        </a:dk1>
        <a:lt1>
          <a:srgbClr val="292929"/>
        </a:lt1>
        <a:dk2>
          <a:srgbClr val="B2B2B2"/>
        </a:dk2>
        <a:lt2>
          <a:srgbClr val="0066CC"/>
        </a:lt2>
        <a:accent1>
          <a:srgbClr val="CACADC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D7DA9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古瓶荷花_2">
  <a:themeElements>
    <a:clrScheme name="">
      <a:dk1>
        <a:srgbClr val="FFFFFF"/>
      </a:dk1>
      <a:lt1>
        <a:srgbClr val="0033CC"/>
      </a:lt1>
      <a:dk2>
        <a:srgbClr val="C0C0C0"/>
      </a:dk2>
      <a:lt2>
        <a:srgbClr val="007572"/>
      </a:lt2>
      <a:accent1>
        <a:srgbClr val="CCECFF"/>
      </a:accent1>
      <a:accent2>
        <a:srgbClr val="33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66"/>
      </a:hlink>
      <a:folHlink>
        <a:srgbClr val="7D7DA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33CC"/>
        </a:lt1>
        <a:dk2>
          <a:srgbClr val="C0C0C0"/>
        </a:dk2>
        <a:lt2>
          <a:srgbClr val="007572"/>
        </a:lt2>
        <a:accent1>
          <a:srgbClr val="CCECFF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7D7DA9"/>
        </a:folHlink>
      </a:clrScheme>
    </a:extraClrScheme>
    <a:extraClrScheme>
      <a:clrScheme name="">
        <a:dk1>
          <a:srgbClr val="EFF6EE"/>
        </a:dk1>
        <a:lt1>
          <a:srgbClr val="007A77"/>
        </a:lt1>
        <a:dk2>
          <a:srgbClr val="C0C0C0"/>
        </a:dk2>
        <a:lt2>
          <a:srgbClr val="0066CC"/>
        </a:lt2>
        <a:accent1>
          <a:srgbClr val="E7EEE6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6395"/>
        </a:hlink>
        <a:folHlink>
          <a:srgbClr val="CC3300"/>
        </a:folHlink>
      </a:clrScheme>
    </a:extraClrScheme>
    <a:extraClrScheme>
      <a:clrScheme name="">
        <a:dk1>
          <a:srgbClr val="CCFFCC"/>
        </a:dk1>
        <a:lt1>
          <a:srgbClr val="000000"/>
        </a:lt1>
        <a:dk2>
          <a:srgbClr val="C0C0C0"/>
        </a:dk2>
        <a:lt2>
          <a:srgbClr val="E88A00"/>
        </a:lt2>
        <a:accent1>
          <a:srgbClr val="CCECFF"/>
        </a:accent1>
        <a:accent2>
          <a:srgbClr val="33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3399FF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C0C0C0"/>
        </a:dk2>
        <a:lt2>
          <a:srgbClr val="CC3300"/>
        </a:lt2>
        <a:accent1>
          <a:srgbClr val="FFFFCC"/>
        </a:accent1>
        <a:accent2>
          <a:srgbClr val="33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6F6F9F"/>
        </a:folHlink>
      </a:clrScheme>
    </a:extraClrScheme>
    <a:extraClrScheme>
      <a:clrScheme name="">
        <a:dk1>
          <a:srgbClr val="FFE2C5"/>
        </a:dk1>
        <a:lt1>
          <a:srgbClr val="636395"/>
        </a:lt1>
        <a:dk2>
          <a:srgbClr val="C0C0C0"/>
        </a:dk2>
        <a:lt2>
          <a:srgbClr val="000000"/>
        </a:lt2>
        <a:accent1>
          <a:srgbClr val="FFE1E1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3399FF"/>
        </a:folHlink>
      </a:clrScheme>
    </a:extraClrScheme>
    <a:extraClrScheme>
      <a:clrScheme name="">
        <a:dk1>
          <a:srgbClr val="CCECFF"/>
        </a:dk1>
        <a:lt1>
          <a:srgbClr val="626292"/>
        </a:lt1>
        <a:dk2>
          <a:srgbClr val="C0C0C0"/>
        </a:dk2>
        <a:lt2>
          <a:srgbClr val="3333CC"/>
        </a:lt2>
        <a:accent1>
          <a:srgbClr val="D9F1FF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9999"/>
        </a:folHlink>
      </a:clrScheme>
    </a:extraClrScheme>
    <a:extraClrScheme>
      <a:clrScheme name="">
        <a:dk1>
          <a:srgbClr val="FFE1E1"/>
        </a:dk1>
        <a:lt1>
          <a:srgbClr val="0066CC"/>
        </a:lt1>
        <a:dk2>
          <a:srgbClr val="C0C0C0"/>
        </a:dk2>
        <a:lt2>
          <a:srgbClr val="006600"/>
        </a:lt2>
        <a:accent1>
          <a:srgbClr val="FFFF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C0000"/>
        </a:hlink>
        <a:folHlink>
          <a:srgbClr val="0099FF"/>
        </a:folHlink>
      </a:clrScheme>
    </a:extraClrScheme>
    <a:extraClrScheme>
      <a:clrScheme name="">
        <a:dk1>
          <a:srgbClr val="DDDDDD"/>
        </a:dk1>
        <a:lt1>
          <a:srgbClr val="292929"/>
        </a:lt1>
        <a:dk2>
          <a:srgbClr val="B2B2B2"/>
        </a:dk2>
        <a:lt2>
          <a:srgbClr val="0066CC"/>
        </a:lt2>
        <a:accent1>
          <a:srgbClr val="CACADC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D7DA9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Wingdings</vt:lpstr>
      <vt:lpstr>楷体_GB2312</vt:lpstr>
      <vt:lpstr>黑体</vt:lpstr>
      <vt:lpstr>楷体</vt:lpstr>
      <vt:lpstr>Office Theme</vt:lpstr>
      <vt:lpstr>PowerPoint Presentation</vt:lpstr>
      <vt:lpstr>一、常见修辞手法</vt:lpstr>
      <vt:lpstr>PowerPoint Presentation</vt:lpstr>
      <vt:lpstr>判断以下语句哪些是比喻句：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二、常见句式变换</vt:lpstr>
      <vt:lpstr>将把字句变被字句方法</vt:lpstr>
      <vt:lpstr>将被字变成把字句</vt:lpstr>
      <vt:lpstr>反问句改为陈说句：</vt:lpstr>
      <vt:lpstr>陈说句变反问句</vt:lpstr>
      <vt:lpstr>PowerPoint Presentation</vt:lpstr>
      <vt:lpstr>把以下语句改为反问句：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2024-08-28T18:39:32.902</cp:lastPrinted>
  <dcterms:created xsi:type="dcterms:W3CDTF">2024-08-28T10:39:32Z</dcterms:created>
  <dcterms:modified xsi:type="dcterms:W3CDTF">2024-08-28T10:39:35Z</dcterms:modified>
</cp:coreProperties>
</file>