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11D3A-1AF7-4116-9DDC-F25A4187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630CB-2E17-4BC4-B369-3E627EAD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70876-7FA1-4592-B9DC-CFED5FB8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EEC7C-34ED-416E-8C83-E4FAD160D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199BF-A35F-4792-9E65-8BCF45079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24E47-CD86-400F-AC85-34FC6172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83EB9-9111-4A49-8376-F43B1EBD8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16ABA-CFB5-43F7-AD72-F9A77AAD4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2017-DBA3-4E34-88AC-23C4DECC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8684D-93BF-4EEB-966C-8A20E8E8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A7884-818C-4FDF-936C-0D518A44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直角三角形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任意多边形 6"/>
            <p:cNvSpPr/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  <p:sp>
          <p:nvSpPr>
            <p:cNvPr id="8" name="任意多边形 7"/>
            <p:cNvSpPr/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  <p:sp>
          <p:nvSpPr>
            <p:cNvPr id="11" name="任意多边形 10"/>
            <p:cNvSpPr/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燕尾形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燕尾形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ct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/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任意多边形 8"/>
          <p:cNvSpPr/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直角三角形 9"/>
          <p:cNvSpPr/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燕尾形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任意多边形 11"/>
          <p:cNvSpPr/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4" name="直角三角形 13"/>
          <p:cNvSpPr/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l" defTabSz="914400" rtl="0" eaLnBrk="1" latinLnBrk="0" hangingPunct="1">
              <a:defRPr kumimoji="0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2014/8/13</a:t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r" defTabSz="914400" rtl="0" eaLnBrk="1" latinLnBrk="0" hangingPunct="1">
              <a:defRPr kumimoji="0"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r" defTabSz="914400" rtl="0" eaLnBrk="1" latinLnBrk="0" hangingPunct="1">
              <a:defRPr kumimoji="0" sz="1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iming/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Tx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microsoft.com/office/2007/relationships/hdphoto" Target="../media/image8.wdp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microsoft.com/office/2007/relationships/hdphoto" Target="../media/image16.wdp" /><Relationship Id="rId4" Type="http://schemas.openxmlformats.org/officeDocument/2006/relationships/image" Target="../media/image1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5411206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mtClean="0"/>
              <a:t>气动原理</a:t>
            </a:r>
            <a:br>
              <a:rPr lang="en-US" altLang="zh-CN" smtClean="0"/>
            </a:br>
            <a:endParaRPr lang="zh-CN" altLang="en-US"/>
          </a:p>
        </p:txBody>
      </p:sp>
      <p:sp>
        <p:nvSpPr>
          <p:cNvPr id="3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FE772D-0914-4F8E-A91D-79902F3F248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237616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lnSpc>
                <a:spcPct val="150000"/>
              </a:lnSpc>
              <a:buNone/>
            </a:pP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smtClean="0"/>
              <a:t>气动技术简述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 smtClean="0"/>
              <a:t>气动系统的组成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/>
              <a:t>气</a:t>
            </a:r>
            <a:r>
              <a:rPr lang="zh-CN" altLang="en-US" smtClean="0"/>
              <a:t>源处理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 smtClean="0"/>
              <a:t>控制阀</a:t>
            </a:r>
            <a:endParaRPr lang="en-US" altLang="zh-CN" smtClean="0"/>
          </a:p>
          <a:p>
            <a:pPr>
              <a:lnSpc>
                <a:spcPct val="150000"/>
              </a:lnSpc>
            </a:pPr>
            <a:r>
              <a:rPr lang="zh-CN" altLang="en-US" smtClean="0"/>
              <a:t>气缸执行器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概要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90407-41D1-46AC-8C27-F744D34C28B7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6968116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气动技术是执行元件（气缸与气马达）和控制元件（各种控制阀）的工业实现和应用。</a:t>
            </a:r>
            <a:endParaRPr lang="en-US" altLang="zh-CN" smtClean="0"/>
          </a:p>
          <a:p>
            <a:r>
              <a:rPr lang="zh-CN" altLang="en-US" smtClean="0"/>
              <a:t>气动技术是以空气作为工作介质。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气动技术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1AFFB-E357-4DB3-BBA8-AE47DF4300B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5701709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气动技术的历史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2000</a:t>
            </a:r>
            <a:r>
              <a:rPr lang="zh-CN" altLang="en-US" smtClean="0"/>
              <a:t>年前，希腊人</a:t>
            </a:r>
            <a:r>
              <a:rPr lang="en-US" altLang="zh-CN" smtClean="0"/>
              <a:t>KSTESIBIOS</a:t>
            </a:r>
            <a:r>
              <a:rPr lang="zh-CN" altLang="en-US" smtClean="0"/>
              <a:t>制造了一门空气弩炮，成为使用气动技术的第一人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公元一世纪出现了有关压缩空气作为能源应用的第一本书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20</a:t>
            </a:r>
            <a:r>
              <a:rPr lang="zh-CN" altLang="en-US" smtClean="0"/>
              <a:t>世纪中叶，气动技术开始在工业生产上世纪应用并迅速推广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/>
              <a:t>至</a:t>
            </a:r>
            <a:r>
              <a:rPr lang="en-US" altLang="zh-CN"/>
              <a:t>50</a:t>
            </a:r>
            <a:r>
              <a:rPr lang="zh-CN" altLang="en-US"/>
              <a:t>年代初，大多数元件由液压元件改造或演变而来，体积很大</a:t>
            </a: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18A38-C29F-4573-8BCC-914D4734D22C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9895179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US" altLang="zh-CN" smtClean="0"/>
              <a:t>60</a:t>
            </a:r>
            <a:r>
              <a:rPr lang="zh-CN" altLang="en-US" smtClean="0"/>
              <a:t>年代，开始构成工业控制系统，气动技术脱离风动技术而自成体系。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70</a:t>
            </a:r>
            <a:r>
              <a:rPr lang="zh-CN" altLang="en-US" smtClean="0"/>
              <a:t>年代，与电子技术结合，在自动化领域广泛推广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80</a:t>
            </a:r>
            <a:r>
              <a:rPr lang="zh-CN" altLang="en-US" smtClean="0"/>
              <a:t>年代，向集成化，微型化发展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90</a:t>
            </a:r>
            <a:r>
              <a:rPr lang="zh-CN" altLang="en-US" smtClean="0"/>
              <a:t>年代，向集成化，微型化，模块化，智能化方向发展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29279-1742-4682-923F-2C77DF4570E0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303869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气压传动的优点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1 </a:t>
            </a:r>
            <a:r>
              <a:rPr lang="zh-CN" altLang="en-US" smtClean="0"/>
              <a:t>能源便宜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2 </a:t>
            </a:r>
            <a:r>
              <a:rPr lang="zh-CN" altLang="en-US" smtClean="0"/>
              <a:t>防火防爆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3 </a:t>
            </a:r>
            <a:r>
              <a:rPr lang="zh-CN" altLang="en-US" smtClean="0"/>
              <a:t>能源损失小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4 </a:t>
            </a:r>
            <a:r>
              <a:rPr lang="zh-CN" altLang="en-US" smtClean="0"/>
              <a:t>适合于高速间隙运动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5 </a:t>
            </a:r>
            <a:r>
              <a:rPr lang="zh-CN" altLang="en-US" smtClean="0"/>
              <a:t>自保持能力强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6 </a:t>
            </a:r>
            <a:r>
              <a:rPr lang="zh-CN" altLang="en-US" smtClean="0"/>
              <a:t>可靠性高，寿命长</a:t>
            </a:r>
            <a:endParaRPr lang="en-US" altLang="zh-CN" smtClean="0"/>
          </a:p>
          <a:p>
            <a:pPr marL="365760" lvl="1" indent="0">
              <a:buNone/>
            </a:pPr>
            <a:r>
              <a:rPr lang="en-US" altLang="zh-CN" smtClean="0"/>
              <a:t>7 </a:t>
            </a:r>
            <a:r>
              <a:rPr lang="zh-CN" altLang="en-US" smtClean="0"/>
              <a:t>安全方便</a:t>
            </a:r>
            <a:endParaRPr lang="en-US" altLang="zh-CN" smtClean="0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C0A-F2D1-4894-ADA1-235B725D7DDF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4356144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气动传动的缺点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1 </a:t>
            </a:r>
            <a:r>
              <a:rPr lang="zh-CN" altLang="en-US" smtClean="0"/>
              <a:t>稳定性差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2 </a:t>
            </a:r>
            <a:r>
              <a:rPr lang="zh-CN" altLang="en-US" smtClean="0"/>
              <a:t>输出功率小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3 </a:t>
            </a:r>
            <a:r>
              <a:rPr lang="zh-CN" altLang="en-US" smtClean="0"/>
              <a:t>噪音大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4 </a:t>
            </a:r>
            <a:r>
              <a:rPr lang="zh-CN" altLang="en-US" smtClean="0"/>
              <a:t>润滑性差</a:t>
            </a:r>
            <a:endParaRPr lang="en-US" altLang="zh-CN" smtClean="0"/>
          </a:p>
          <a:p>
            <a:pPr marL="109728" indent="0">
              <a:buNone/>
            </a:pPr>
            <a:r>
              <a:rPr lang="en-US" altLang="zh-CN" smtClean="0"/>
              <a:t>5 </a:t>
            </a:r>
            <a:r>
              <a:rPr lang="zh-CN" altLang="en-US" smtClean="0"/>
              <a:t>难以实现精确定位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EDF89-135C-40F7-BE25-A5635A7D8A6F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6023251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气动技术的应用</a:t>
            </a:r>
            <a:r>
              <a:rPr lang="zh-CN" altLang="en-US" smtClean="0"/>
              <a:t>领域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汽车制造业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生产自动化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/>
              <a:t>机械</a:t>
            </a:r>
            <a:r>
              <a:rPr lang="zh-CN" altLang="en-US" smtClean="0"/>
              <a:t>设备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/>
              <a:t>电子</a:t>
            </a:r>
            <a:r>
              <a:rPr lang="zh-CN" altLang="en-US" smtClean="0"/>
              <a:t>半导体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家电制造业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包装自动化</a:t>
            </a:r>
          </a:p>
          <a:p>
            <a:pPr marL="109728" indent="0">
              <a:buNone/>
            </a:pPr>
            <a:r>
              <a:rPr lang="en-US" altLang="zh-CN" smtClean="0"/>
              <a:t>……</a:t>
            </a:r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6F9-E31C-4FF3-B4E9-C2922E1302C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1471285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气动系统的组成</a:t>
            </a:r>
            <a:endParaRPr lang="zh-CN" altLang="en-US"/>
          </a:p>
        </p:txBody>
      </p:sp>
      <p:sp>
        <p:nvSpPr>
          <p:cNvPr id="4" name="流程图: 过程 3"/>
          <p:cNvSpPr/>
          <p:nvPr/>
        </p:nvSpPr>
        <p:spPr>
          <a:xfrm>
            <a:off x="1907704" y="1340768"/>
            <a:ext cx="2592288" cy="648072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执行元件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动力输出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流程图: 过程 4"/>
          <p:cNvSpPr/>
          <p:nvPr/>
        </p:nvSpPr>
        <p:spPr>
          <a:xfrm>
            <a:off x="1907704" y="1988840"/>
            <a:ext cx="2592288" cy="648072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控制元件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动力输出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流程图: 过程 5"/>
          <p:cNvSpPr/>
          <p:nvPr/>
        </p:nvSpPr>
        <p:spPr>
          <a:xfrm>
            <a:off x="1907704" y="2996952"/>
            <a:ext cx="2592288" cy="648072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信号处理单元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信号处理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流程图: 过程 6"/>
          <p:cNvSpPr/>
          <p:nvPr/>
        </p:nvSpPr>
        <p:spPr>
          <a:xfrm>
            <a:off x="1907704" y="4077072"/>
            <a:ext cx="2592288" cy="648072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信号输入元件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输入信号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流程图: 过程 7"/>
          <p:cNvSpPr/>
          <p:nvPr/>
        </p:nvSpPr>
        <p:spPr>
          <a:xfrm>
            <a:off x="1907704" y="5157192"/>
            <a:ext cx="2592288" cy="648072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信号输入元件</a:t>
            </a:r>
            <a:endParaRPr lang="en-US" altLang="zh-CN" smtClean="0">
              <a:solidFill>
                <a:schemeClr val="tx1"/>
              </a:solidFill>
            </a:endParaRPr>
          </a:p>
          <a:p>
            <a:pPr algn="ctr"/>
            <a:r>
              <a:rPr lang="zh-CN" altLang="en-US" smtClean="0">
                <a:solidFill>
                  <a:schemeClr val="tx1"/>
                </a:solidFill>
              </a:rPr>
              <a:t>输入信号</a:t>
            </a:r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10" name="直接箭头连接符 9"/>
          <p:cNvCxnSpPr>
            <a:stCxn id="6" idx="0"/>
            <a:endCxn id="5" idx="2"/>
          </p:cNvCxnSpPr>
          <p:nvPr/>
        </p:nvCxnSpPr>
        <p:spPr>
          <a:xfrm flipH="1" flipV="1">
            <a:off x="3203848" y="2636912"/>
            <a:ext cx="0" cy="36004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 flipH="1" flipV="1">
            <a:off x="3203848" y="3645024"/>
            <a:ext cx="0" cy="36004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 flipH="1" flipV="1">
            <a:off x="3203848" y="4797152"/>
            <a:ext cx="0" cy="360040"/>
          </a:xfrm>
          <a:prstGeom prst="straightConnector1">
            <a:avLst/>
          </a:prstGeom>
          <a:ln w="222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1196752"/>
            <a:ext cx="84772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42800-7D1A-4319-B0BA-9B7BF2269FCB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436336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624" y="1628800"/>
            <a:ext cx="6831870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633F0-EE94-4895-A3E5-055A05AEB1BF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898193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591703"/>
            <a:ext cx="7488832" cy="4381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39516-A4C8-4075-BB70-126AE777A676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227382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空气的基本性质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自然界中的空气是一种混合物，主要由氧气，氮气，水蒸气，其他微量气体和一些杂质等组成。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/>
              <a:t>空气</a:t>
            </a:r>
            <a:r>
              <a:rPr lang="zh-CN" altLang="en-US" smtClean="0"/>
              <a:t>中的水分、油份、固体杂质颗粒等的含量决定系统能否正常工作的重要因素。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气源处理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88311-5875-4F0F-A85B-319B6FFE597A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662367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纷繁复杂的大气环境</a:t>
            </a:r>
            <a:endParaRPr lang="zh-CN" alt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5" y="1633538"/>
            <a:ext cx="8536181" cy="4027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 flipH="1">
            <a:off x="683568" y="60119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压缩空气包含了所有环境影响因素</a:t>
            </a:r>
            <a:r>
              <a:rPr lang="en-US" altLang="zh-CN" smtClean="0"/>
              <a:t>……</a:t>
            </a:r>
            <a:endParaRPr lang="zh-CN" altLang="en-US"/>
          </a:p>
        </p:txBody>
      </p:sp>
      <p:sp>
        <p:nvSpPr>
          <p:cNvPr id="819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8E018-1A63-497D-9885-56C17DCB2062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6351879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从压缩机输出的压缩空气中就含有大量水分、油分和粉尘等污染物</a:t>
            </a:r>
            <a:endParaRPr lang="zh-CN" altLang="en-US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7864" y="3429000"/>
            <a:ext cx="506730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A3120-401B-4F38-BFD8-BA892A2B0543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964015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空气质量</a:t>
            </a:r>
            <a:r>
              <a:rPr lang="en-US" altLang="zh-CN"/>
              <a:t>-</a:t>
            </a:r>
            <a:r>
              <a:rPr lang="zh-CN" altLang="en-US"/>
              <a:t>湿气</a:t>
            </a:r>
            <a:r>
              <a:rPr lang="zh-CN" altLang="en-US" smtClean="0"/>
              <a:t>水分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      锈蚀</a:t>
            </a:r>
            <a:r>
              <a:rPr lang="zh-CN" altLang="en-US"/>
              <a:t>金属元件</a:t>
            </a:r>
            <a:endParaRPr lang="en-US" altLang="zh-CN"/>
          </a:p>
          <a:p>
            <a:pPr marL="109728" indent="0">
              <a:buNone/>
            </a:pPr>
            <a:r>
              <a:rPr lang="zh-CN" altLang="en-US"/>
              <a:t> </a:t>
            </a:r>
            <a:r>
              <a:rPr lang="zh-CN" altLang="en-US" smtClean="0"/>
              <a:t>     </a:t>
            </a:r>
            <a:r>
              <a:rPr lang="zh-CN" altLang="en-US"/>
              <a:t>凝结成冰而损坏管道</a:t>
            </a:r>
            <a:endParaRPr lang="en-US" altLang="zh-CN"/>
          </a:p>
          <a:p>
            <a:pPr marL="109728" indent="0">
              <a:buNone/>
            </a:pPr>
            <a:r>
              <a:rPr lang="zh-CN" altLang="en-US"/>
              <a:t> </a:t>
            </a:r>
            <a:r>
              <a:rPr lang="zh-CN" altLang="en-US" smtClean="0"/>
              <a:t>     </a:t>
            </a:r>
            <a:r>
              <a:rPr lang="zh-CN" altLang="en-US"/>
              <a:t>使润滑油变质及冲洗掉润滑油</a:t>
            </a: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r>
              <a:rPr lang="zh-CN" altLang="en-US" smtClean="0"/>
              <a:t>结果</a:t>
            </a:r>
            <a:r>
              <a:rPr lang="zh-CN" altLang="en-US"/>
              <a:t>：  </a:t>
            </a:r>
            <a:r>
              <a:rPr lang="zh-CN" altLang="en-US" smtClean="0"/>
              <a:t>可靠性</a:t>
            </a:r>
            <a:r>
              <a:rPr lang="zh-CN" altLang="en-US"/>
              <a:t>降低</a:t>
            </a:r>
            <a:endParaRPr lang="en-US" altLang="zh-CN"/>
          </a:p>
          <a:p>
            <a:pPr marL="109728" indent="0">
              <a:buNone/>
            </a:pPr>
            <a:r>
              <a:rPr lang="zh-CN" altLang="en-US" smtClean="0"/>
              <a:t>              使用寿命</a:t>
            </a:r>
            <a:r>
              <a:rPr lang="zh-CN" altLang="en-US"/>
              <a:t>缩短</a:t>
            </a:r>
            <a:endParaRPr lang="en-US" altLang="zh-CN"/>
          </a:p>
          <a:p>
            <a:pPr marL="109728" indent="0">
              <a:buNone/>
            </a:pPr>
            <a:endParaRPr lang="en-US" altLang="zh-CN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5947" b="89701" l="7609" r="896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4208" y="3068960"/>
            <a:ext cx="1752600" cy="286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2362" y="3068960"/>
            <a:ext cx="1666875" cy="66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48786" y="4077072"/>
            <a:ext cx="2219298" cy="1983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78D09-CC97-4DC6-8425-F0ED80475734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045036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88024" y="1600200"/>
            <a:ext cx="3898776" cy="4525963"/>
          </a:xfrm>
        </p:spPr>
        <p:txBody>
          <a:bodyPr/>
          <a:lstStyle/>
          <a:p>
            <a:pPr marL="109728" indent="0">
              <a:buNone/>
            </a:pPr>
            <a:r>
              <a:rPr lang="zh-CN" altLang="en-US"/>
              <a:t>湿气水分的影响</a:t>
            </a:r>
            <a:endParaRPr lang="en-US" altLang="zh-CN" smtClean="0"/>
          </a:p>
          <a:p>
            <a:pPr marL="109728" indent="0">
              <a:buNone/>
            </a:pPr>
            <a:endParaRPr lang="en-US" altLang="zh-CN" smtClean="0"/>
          </a:p>
          <a:p>
            <a:r>
              <a:rPr lang="zh-CN" altLang="en-US" smtClean="0"/>
              <a:t>问题：</a:t>
            </a:r>
            <a:endParaRPr lang="en-US" altLang="zh-CN"/>
          </a:p>
          <a:p>
            <a:pPr marL="0" indent="0">
              <a:buNone/>
            </a:pPr>
            <a:r>
              <a:rPr lang="zh-CN" altLang="en-US" smtClean="0"/>
              <a:t>使用</a:t>
            </a:r>
            <a:r>
              <a:rPr lang="en-US" altLang="zh-CN" smtClean="0"/>
              <a:t>4</a:t>
            </a:r>
            <a:r>
              <a:rPr lang="zh-CN" altLang="en-US" smtClean="0"/>
              <a:t>周后产生故障</a:t>
            </a:r>
            <a:endParaRPr lang="en-US" altLang="zh-CN" smtClean="0"/>
          </a:p>
          <a:p>
            <a:endParaRPr lang="en-US" altLang="zh-CN" smtClean="0"/>
          </a:p>
          <a:p>
            <a:r>
              <a:rPr lang="zh-CN" altLang="en-US" smtClean="0"/>
              <a:t>原因：</a:t>
            </a:r>
            <a:endParaRPr lang="en-US" altLang="zh-CN" smtClean="0"/>
          </a:p>
          <a:p>
            <a:pPr marL="0" indent="0">
              <a:buNone/>
            </a:pPr>
            <a:r>
              <a:rPr lang="zh-CN" altLang="en-US" smtClean="0"/>
              <a:t>湿度过高</a:t>
            </a:r>
            <a:endParaRPr lang="en-US" altLang="zh-CN" smtClean="0"/>
          </a:p>
          <a:p>
            <a:endParaRPr lang="zh-CN" altLang="en-US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3425" y="1916832"/>
            <a:ext cx="3838575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AC928-F161-4067-AFD3-D5F908A1D4A9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1141445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15816" y="1600200"/>
            <a:ext cx="5904656" cy="5069160"/>
          </a:xfrm>
        </p:spPr>
        <p:txBody>
          <a:bodyPr/>
          <a:lstStyle/>
          <a:p>
            <a:r>
              <a:rPr lang="zh-CN" altLang="en-US"/>
              <a:t>空气质量</a:t>
            </a:r>
            <a:r>
              <a:rPr lang="en-US" altLang="zh-CN"/>
              <a:t>-</a:t>
            </a:r>
            <a:r>
              <a:rPr lang="zh-CN" altLang="en-US"/>
              <a:t>油分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      压缩机油会改变材料特性，损坏密封，引起气动元件故障，使用寿命减少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      堵塞气动元件的小型结构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      冲走润滑脂</a:t>
            </a:r>
            <a:endParaRPr lang="en-US" altLang="zh-CN" smtClean="0"/>
          </a:p>
          <a:p>
            <a:pPr marL="0" indent="0">
              <a:buNone/>
            </a:pPr>
            <a:endParaRPr lang="en-US" altLang="zh-CN" smtClean="0"/>
          </a:p>
          <a:p>
            <a:r>
              <a:rPr lang="zh-CN" altLang="en-US"/>
              <a:t>结果</a:t>
            </a:r>
            <a:endParaRPr lang="en-US" altLang="zh-CN"/>
          </a:p>
          <a:p>
            <a:pPr marL="109728" indent="0">
              <a:buNone/>
            </a:pPr>
            <a:r>
              <a:rPr lang="zh-CN" altLang="en-US" smtClean="0"/>
              <a:t>      可靠性降低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      使用寿命减少</a:t>
            </a:r>
            <a:endParaRPr lang="en-US" altLang="zh-CN" smtClean="0"/>
          </a:p>
          <a:p>
            <a:endParaRPr lang="zh-CN" altLang="en-US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0" y="2343150"/>
            <a:ext cx="16859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3058258"/>
            <a:ext cx="264795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F89BF-4425-423E-B774-2A6A49CE27C1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0156133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220072" y="1600200"/>
            <a:ext cx="3466728" cy="4525963"/>
          </a:xfrm>
        </p:spPr>
        <p:txBody>
          <a:bodyPr/>
          <a:lstStyle/>
          <a:p>
            <a:pPr marL="0" indent="0">
              <a:buNone/>
            </a:pPr>
            <a:r>
              <a:rPr lang="zh-CN" altLang="en-US"/>
              <a:t>油分的</a:t>
            </a:r>
            <a:r>
              <a:rPr lang="zh-CN" altLang="en-US" smtClean="0"/>
              <a:t>影响</a:t>
            </a:r>
            <a:endParaRPr lang="en-US" altLang="zh-CN" smtClean="0"/>
          </a:p>
          <a:p>
            <a:r>
              <a:rPr lang="zh-CN" altLang="en-US"/>
              <a:t>问题：</a:t>
            </a:r>
            <a:endParaRPr lang="en-US" altLang="zh-CN"/>
          </a:p>
          <a:p>
            <a:pPr marL="109728" indent="0">
              <a:buNone/>
            </a:pPr>
            <a:r>
              <a:rPr lang="zh-CN" altLang="en-US" smtClean="0"/>
              <a:t>   多个气动元件故障</a:t>
            </a:r>
            <a:endParaRPr lang="en-US" altLang="zh-CN" smtClean="0"/>
          </a:p>
          <a:p>
            <a:endParaRPr lang="en-US" altLang="zh-CN" smtClean="0"/>
          </a:p>
          <a:p>
            <a:r>
              <a:rPr lang="zh-CN" altLang="en-US"/>
              <a:t>原因：</a:t>
            </a:r>
            <a:endParaRPr lang="en-US" altLang="zh-CN"/>
          </a:p>
          <a:p>
            <a:pPr marL="109728" indent="0">
              <a:buNone/>
            </a:pPr>
            <a:r>
              <a:rPr lang="zh-CN" altLang="en-US" smtClean="0"/>
              <a:t>    压缩机油过多</a:t>
            </a:r>
            <a:endParaRPr lang="zh-CN" altLang="en-US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7725" y="1633538"/>
            <a:ext cx="3724275" cy="359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8DDE0-7061-4BE7-B946-0D7152F71DAA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7023343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气体质量</a:t>
            </a:r>
            <a:r>
              <a:rPr lang="en-US" altLang="zh-CN"/>
              <a:t>-</a:t>
            </a:r>
            <a:r>
              <a:rPr lang="zh-CN" altLang="en-US"/>
              <a:t>固态颗粒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研磨会产生密封损害（活塞、活塞杆）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气动元件的小型结构堵塞</a:t>
            </a:r>
            <a:endParaRPr lang="en-US" altLang="zh-CN" smtClean="0"/>
          </a:p>
          <a:p>
            <a:endParaRPr lang="en-US" altLang="zh-CN" smtClean="0"/>
          </a:p>
          <a:p>
            <a:r>
              <a:rPr lang="zh-CN" altLang="en-US" smtClean="0"/>
              <a:t>结果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可靠性降低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使用寿命减少</a:t>
            </a:r>
            <a:endParaRPr lang="en-US" altLang="zh-CN" smtClean="0"/>
          </a:p>
          <a:p>
            <a:pPr marL="109728" indent="0">
              <a:buNone/>
            </a:pPr>
            <a:r>
              <a:rPr lang="zh-CN" altLang="en-US" smtClean="0"/>
              <a:t>速度降低</a:t>
            </a:r>
            <a:endParaRPr lang="zh-CN" altLang="en-US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92" b="98802" l="0" r="92683">
                        <a14:foregroundMark x1="53659" y1="11976" x2="42683" y2="28144"/>
                        <a14:foregroundMark x1="42683" y1="31737" x2="62195" y2="43713"/>
                        <a14:foregroundMark x1="63415" y1="46707" x2="79268" y2="49102"/>
                        <a14:foregroundMark x1="79878" y1="49102" x2="96951" y2="38323"/>
                        <a14:foregroundMark x1="95122" y1="41317" x2="95732" y2="15569"/>
                        <a14:foregroundMark x1="92683" y1="17365" x2="74390" y2="4790"/>
                        <a14:foregroundMark x1="74390" y1="5389" x2="57927" y2="8383"/>
                        <a14:foregroundMark x1="10366" y1="67665" x2="0" y2="53892"/>
                        <a14:foregroundMark x1="8537" y1="38323" x2="8537" y2="38323"/>
                        <a14:foregroundMark x1="10366" y1="35928" x2="26220" y2="24551"/>
                        <a14:foregroundMark x1="28659" y1="28144" x2="36585" y2="28144"/>
                        <a14:foregroundMark x1="50000" y1="65868" x2="47561" y2="83234"/>
                        <a14:foregroundMark x1="51220" y1="85629" x2="51829" y2="98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248" y="4581128"/>
            <a:ext cx="1562100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4722" y="3561089"/>
            <a:ext cx="15716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60367-DF76-4427-A4F3-88A8C130767D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2970274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88024" y="1600200"/>
            <a:ext cx="3898776" cy="4525963"/>
          </a:xfrm>
        </p:spPr>
        <p:txBody>
          <a:bodyPr/>
          <a:lstStyle/>
          <a:p>
            <a:pPr marL="0" indent="0">
              <a:buNone/>
            </a:pPr>
            <a:r>
              <a:rPr lang="zh-CN" altLang="en-US"/>
              <a:t>固态微粒的</a:t>
            </a:r>
            <a:r>
              <a:rPr lang="zh-CN" altLang="en-US" smtClean="0"/>
              <a:t>影响</a:t>
            </a:r>
            <a:endParaRPr lang="en-US" altLang="zh-CN" smtClean="0"/>
          </a:p>
          <a:p>
            <a:r>
              <a:rPr lang="en-US" altLang="zh-CN"/>
              <a:t> </a:t>
            </a:r>
            <a:r>
              <a:rPr lang="zh-CN" altLang="en-US"/>
              <a:t>问题</a:t>
            </a:r>
            <a:endParaRPr lang="en-US" altLang="zh-CN"/>
          </a:p>
          <a:p>
            <a:pPr marL="109728" indent="0">
              <a:buNone/>
            </a:pPr>
            <a:r>
              <a:rPr lang="zh-CN" altLang="en-US" smtClean="0"/>
              <a:t>     泄露</a:t>
            </a:r>
            <a:r>
              <a:rPr lang="en-US" altLang="zh-CN" smtClean="0"/>
              <a:t>/</a:t>
            </a:r>
            <a:r>
              <a:rPr lang="zh-CN" altLang="en-US" smtClean="0"/>
              <a:t>故障</a:t>
            </a:r>
            <a:endParaRPr lang="en-US" altLang="zh-CN" smtClean="0"/>
          </a:p>
          <a:p>
            <a:endParaRPr lang="en-US" altLang="zh-CN" smtClean="0"/>
          </a:p>
          <a:p>
            <a:r>
              <a:rPr lang="zh-CN" altLang="en-US"/>
              <a:t>原因：</a:t>
            </a:r>
            <a:endParaRPr lang="en-US" altLang="zh-CN"/>
          </a:p>
          <a:p>
            <a:pPr marL="109728" indent="0">
              <a:buNone/>
            </a:pPr>
            <a:r>
              <a:rPr lang="zh-CN" altLang="en-US" smtClean="0"/>
              <a:t>      固态颗粒污染破坏了密封</a:t>
            </a:r>
            <a:endParaRPr lang="zh-CN" altLang="en-US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2157413"/>
            <a:ext cx="3800475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67902-5E9D-4777-8B71-59E6EAB5DE2E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9610350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75856" y="1268760"/>
            <a:ext cx="5410944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zh-CN" altLang="en-US"/>
              <a:t>对气动装置的影响</a:t>
            </a:r>
            <a:endParaRPr lang="en-US" altLang="zh-CN" smtClean="0"/>
          </a:p>
          <a:p>
            <a:r>
              <a:rPr lang="zh-CN" altLang="en-US" smtClean="0"/>
              <a:t>早期磨损</a:t>
            </a:r>
            <a:endParaRPr lang="en-US" altLang="zh-CN" smtClean="0"/>
          </a:p>
          <a:p>
            <a:r>
              <a:rPr lang="zh-CN" altLang="en-US" smtClean="0"/>
              <a:t>沉淀物                   颗粒引起</a:t>
            </a:r>
            <a:endParaRPr lang="en-US" altLang="zh-CN" smtClean="0"/>
          </a:p>
          <a:p>
            <a:pPr>
              <a:lnSpc>
                <a:spcPct val="200000"/>
              </a:lnSpc>
            </a:pPr>
            <a:r>
              <a:rPr lang="zh-CN" altLang="en-US" smtClean="0"/>
              <a:t>腐蚀</a:t>
            </a:r>
            <a:endParaRPr lang="en-US" altLang="zh-CN" smtClean="0"/>
          </a:p>
          <a:p>
            <a:r>
              <a:rPr lang="zh-CN" altLang="en-US" smtClean="0"/>
              <a:t>速度变低               湿气引起</a:t>
            </a:r>
            <a:endParaRPr lang="en-US" altLang="zh-CN" smtClean="0"/>
          </a:p>
          <a:p>
            <a:pPr>
              <a:lnSpc>
                <a:spcPct val="200000"/>
              </a:lnSpc>
            </a:pPr>
            <a:r>
              <a:rPr lang="zh-CN" altLang="en-US" smtClean="0"/>
              <a:t>洗</a:t>
            </a:r>
            <a:r>
              <a:rPr lang="zh-CN" altLang="en-US"/>
              <a:t>去</a:t>
            </a:r>
            <a:r>
              <a:rPr lang="zh-CN" altLang="en-US" smtClean="0"/>
              <a:t>固有润滑</a:t>
            </a:r>
            <a:endParaRPr lang="en-US" altLang="zh-CN" smtClean="0"/>
          </a:p>
          <a:p>
            <a:r>
              <a:rPr lang="zh-CN" altLang="en-US"/>
              <a:t>粘附</a:t>
            </a:r>
            <a:r>
              <a:rPr lang="zh-CN" altLang="en-US" smtClean="0"/>
              <a:t>微粒                 油分引起</a:t>
            </a:r>
            <a:endParaRPr lang="en-US" altLang="zh-CN" smtClean="0"/>
          </a:p>
          <a:p>
            <a:endParaRPr lang="en-US" altLang="zh-CN" smtClean="0"/>
          </a:p>
          <a:p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3419872" y="270892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3419872" y="4293096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461145"/>
            <a:ext cx="173355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2929" y="2910830"/>
            <a:ext cx="16668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3404" y="4365104"/>
            <a:ext cx="168592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7A48-AED0-477B-A016-CEFAF9015B54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4336365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流程图: 过程 4"/>
          <p:cNvSpPr/>
          <p:nvPr/>
        </p:nvSpPr>
        <p:spPr>
          <a:xfrm>
            <a:off x="3203848" y="1485730"/>
            <a:ext cx="3024336" cy="864096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为什么我们需要做气源处理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左右箭头标注 5"/>
          <p:cNvSpPr/>
          <p:nvPr/>
        </p:nvSpPr>
        <p:spPr>
          <a:xfrm>
            <a:off x="3383868" y="2492896"/>
            <a:ext cx="2664296" cy="1944216"/>
          </a:xfrm>
          <a:prstGeom prst="leftRightArrow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不良空气质量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流程图: 过程 6"/>
          <p:cNvSpPr/>
          <p:nvPr/>
        </p:nvSpPr>
        <p:spPr>
          <a:xfrm>
            <a:off x="6300192" y="3032956"/>
            <a:ext cx="2664296" cy="864096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对生产制造工艺的影响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流程图: 过程 7"/>
          <p:cNvSpPr/>
          <p:nvPr/>
        </p:nvSpPr>
        <p:spPr>
          <a:xfrm>
            <a:off x="611560" y="3032956"/>
            <a:ext cx="2448272" cy="864096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</a:rPr>
              <a:t>对气动装置的影响</a:t>
            </a:r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8433" y="4227663"/>
            <a:ext cx="2181399" cy="1953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4558" y="4294160"/>
            <a:ext cx="25908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04888-E19E-4E7A-A587-8F214392FA93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870993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7380312" y="2852936"/>
            <a:ext cx="12241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分气模块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32712" y="3933056"/>
            <a:ext cx="12241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压力开关</a:t>
            </a:r>
            <a:endParaRPr lang="zh-CN" altLang="en-US" sz="1100" b="1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1844824"/>
            <a:ext cx="6699448" cy="3349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D49EA-9A7B-4BDC-A6A6-CF39730D3343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8062762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8662" y="1572419"/>
            <a:ext cx="768667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内容占位符 2"/>
          <p:cNvSpPr txBox="1"/>
          <p:nvPr/>
        </p:nvSpPr>
        <p:spPr>
          <a:xfrm>
            <a:off x="323528" y="1055936"/>
            <a:ext cx="4680520" cy="720080"/>
          </a:xfrm>
          <a:prstGeom prst="rect">
            <a:avLst/>
          </a:prstGeom>
        </p:spPr>
        <p:txBody>
          <a:bodyPr vert="horz">
            <a:normAutofit/>
          </a:bodyPr>
          <a:lstStyle>
            <a:defPPr>
              <a:defRPr lang="zh-CN"/>
            </a:defPPr>
            <a:lvl1pPr marL="365760" indent="-256032" algn="l" defTabSz="914400" rtl="0" eaLnBrk="1" latinLnBrk="0" hangingPunct="1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defTabSz="914400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defTabSz="914400" rtl="0" eaLnBrk="1" latinLnBrk="0" hangingPunct="1">
              <a:spcBef>
                <a:spcPts val="350"/>
              </a:spcBef>
              <a:buClr>
                <a:schemeClr val="accent2"/>
              </a:buClr>
              <a:buSzTx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/>
              <a:t>FESTO </a:t>
            </a:r>
            <a:r>
              <a:rPr lang="en-US" altLang="zh-CN" smtClean="0"/>
              <a:t>MS</a:t>
            </a:r>
            <a:r>
              <a:rPr lang="zh-CN" altLang="en-US" smtClean="0"/>
              <a:t>系列</a:t>
            </a:r>
            <a:r>
              <a:rPr lang="zh-CN" altLang="en-US"/>
              <a:t>气源处理单元</a:t>
            </a:r>
          </a:p>
        </p:txBody>
      </p:sp>
      <p:sp>
        <p:nvSpPr>
          <p:cNvPr id="1536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6A59-3522-43F0-AE7D-FFF16CAF47A7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5243814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2012" y="1634331"/>
            <a:ext cx="7419975" cy="421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A9BD1-20DB-4561-97A8-0D7813D263F0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09882079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4" y="2060848"/>
            <a:ext cx="7200900" cy="40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内容占位符 2"/>
          <p:cNvSpPr txBox="1"/>
          <p:nvPr/>
        </p:nvSpPr>
        <p:spPr>
          <a:xfrm>
            <a:off x="325782" y="1484784"/>
            <a:ext cx="4680520" cy="720080"/>
          </a:xfrm>
          <a:prstGeom prst="rect">
            <a:avLst/>
          </a:prstGeom>
        </p:spPr>
        <p:txBody>
          <a:bodyPr vert="horz">
            <a:normAutofit/>
          </a:bodyPr>
          <a:lstStyle>
            <a:defPPr>
              <a:defRPr lang="zh-CN"/>
            </a:defPPr>
            <a:lvl1pPr marL="365760" indent="-256032" algn="l" defTabSz="914400" rtl="0" eaLnBrk="1" latinLnBrk="0" hangingPunct="1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defTabSz="914400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defTabSz="914400" rtl="0" eaLnBrk="1" latinLnBrk="0" hangingPunct="1">
              <a:spcBef>
                <a:spcPts val="350"/>
              </a:spcBef>
              <a:buClr>
                <a:schemeClr val="accent2"/>
              </a:buClr>
              <a:buSzTx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defTabSz="914400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/>
              <a:t>FESTO</a:t>
            </a:r>
            <a:r>
              <a:rPr lang="zh-CN" altLang="en-US"/>
              <a:t>控制阀介绍</a:t>
            </a:r>
          </a:p>
        </p:txBody>
      </p:sp>
      <p:sp>
        <p:nvSpPr>
          <p:cNvPr id="1741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286D7-1C42-48AB-AFFE-EC3627191F37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2054082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https://d.book118.com/847054112065006045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黑体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黑体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Lucida Sans Unicode</vt:lpstr>
      <vt:lpstr>黑体</vt:lpstr>
      <vt:lpstr>Wingdings 3</vt:lpstr>
      <vt:lpstr>Verdana</vt:lpstr>
      <vt:lpstr>Wingdings 2</vt:lpstr>
      <vt:lpstr>Office Theme</vt:lpstr>
      <vt:lpstr>气动原理</vt:lpstr>
      <vt:lpstr>概要</vt:lpstr>
      <vt:lpstr>气动技术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气动系统的组成</vt:lpstr>
      <vt:lpstr>PowerPoint Presentation</vt:lpstr>
      <vt:lpstr>PowerPoint Presentation</vt:lpstr>
      <vt:lpstr>气源处理</vt:lpstr>
      <vt:lpstr>纷繁复杂的大气环境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2024-09-20T05:09:26.696</cp:lastPrinted>
  <dcterms:created xsi:type="dcterms:W3CDTF">2024-09-19T21:09:26Z</dcterms:created>
  <dcterms:modified xsi:type="dcterms:W3CDTF">2024-09-19T21:09:31Z</dcterms:modified>
</cp:coreProperties>
</file>