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AC787F4-2DD1-4625-823D-2AA3C6FDC9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659FA7-9B13-4EB9-86F2-9E70347EF6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7142DE5-ACB8-4B19-80E1-C33CC897B8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B60A5C-9464-4909-9FE8-C4CBA19F4F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35789D-2FE9-44C5-99C4-8A1798B3E5C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224CD37-F21C-4E5F-85CF-2E587130B8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57120F-0552-44A1-A155-9119FD97FE8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FEEDB1-9F58-4208-B722-ECB97A02DA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EA7DB8-8C36-453C-B1FC-C8F77DBACC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6AA61B-7E98-484B-A9CF-0439DE1AEC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706FD8-3596-4B8A-80A7-46E9F64135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706016212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solidFill>
                <a:latin typeface="Microsoft Yahei"/>
                <a:ea typeface="Microsoft Yahei"/>
                <a:cs typeface="Microsoft Yahei"/>
              </a:rPr>
              <a:t>《溃疡结肠炎》ppt课件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solidFill>
                <a:latin typeface="Microsoft Yahei"/>
                <a:ea typeface="Microsoft Yahei"/>
                <a:cs typeface="Microsoft Yahei"/>
              </a:rPr>
              <a:t>目</a:t>
            </a:r>
          </a:p>
          <a:p>
            <a:pPr algn="ctr">
              <a:lnSpc>
                <a:spcPct val="140000"/>
              </a:lnSpc>
              <a:spcBef>
                <a:spcPts val="375"/>
              </a:spcBef>
            </a:pPr>
            <a:r>
              <a:rPr lang="en-US" sz="8400" b="1">
                <a:solidFill>
                  <a:schemeClr val="accent1"/>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solidFill>
                <a:latin typeface="Microsoft Yahei"/>
                <a:ea typeface="Microsoft Yahei"/>
                <a:cs typeface="Microsoft Yahei"/>
              </a:rPr>
              <a:t>溃疡结肠炎概述</a:t>
            </a:r>
            <a:endParaRPr lang="en-US" sz="1100"/>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临床表现与诊断</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治疗与护理</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预防与康复</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病例分享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溃疡结肠炎概述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总结词：基本概念</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详细描述：溃疡结肠炎是一种病因尚不十分清楚的结肠和直肠慢性非特异性炎症性疾病，病变局限于大肠黏膜及黏膜下层。病程漫长，常反复发作。</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原因与机理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溃疡结肠炎的病因目前尚不完全清楚，可能与免疫、遗传、感染、精神等因素有关。其发病机制主要涉及肠道黏膜免疫系统的异常反应，导致肠道黏膜损伤和炎症。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病因与发病机制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分类与分级情况</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溃疡结肠炎可根据病情轻重进行分类，轻度、中度、重度。同时，根据病情的严重程度和范围，也可分为轻度、中度、重度。分级标准包括病变累及范围、病理分级等。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分类与分级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临床表现与诊断</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Freeform 3"/>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Freeform 5"/>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Freeform 57"/>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Freeform 59"/>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TextBox 6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01</a:t>
            </a:r>
          </a:p>
        </p:txBody>
      </p:sp>
      <p:sp>
        <p:nvSpPr>
          <p:cNvPr id="65" name="TextBox 6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02</a:t>
            </a:r>
          </a:p>
        </p:txBody>
      </p:sp>
      <p:sp>
        <p:nvSpPr>
          <p:cNvPr id="66" name="TextBox 6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03</a:t>
            </a:r>
          </a:p>
        </p:txBody>
      </p:sp>
      <p:sp>
        <p:nvSpPr>
          <p:cNvPr id="67" name="TextBox 6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04</a:t>
            </a:r>
          </a:p>
        </p:txBody>
      </p:sp>
      <p:sp>
        <p:nvSpPr>
          <p:cNvPr id="68" name="TextBox 68"/>
          <p:cNvSpPr txBox="1"/>
          <p:nvPr/>
        </p:nvSpPr>
        <p:spPr>
          <a:xfrm>
            <a:off x="948881"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solidFill>
                <a:latin typeface="Microsoft Yahei"/>
                <a:ea typeface="Microsoft Yahei"/>
                <a:cs typeface="Microsoft Yahei"/>
              </a:rPr>
              <a:t>腹痛</a:t>
            </a:r>
          </a:p>
        </p:txBody>
      </p:sp>
      <p:sp>
        <p:nvSpPr>
          <p:cNvPr id="69" name="TextBox 69"/>
          <p:cNvSpPr txBox="1"/>
          <p:nvPr/>
        </p:nvSpPr>
        <p:spPr>
          <a:xfrm>
            <a:off x="3582734"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solidFill>
                <a:latin typeface="Microsoft Yahei"/>
                <a:ea typeface="Microsoft Yahei"/>
                <a:cs typeface="Microsoft Yahei"/>
              </a:rPr>
              <a:t>腹泻</a:t>
            </a:r>
          </a:p>
        </p:txBody>
      </p:sp>
      <p:sp>
        <p:nvSpPr>
          <p:cNvPr id="70" name="TextBox 70"/>
          <p:cNvSpPr txBox="1"/>
          <p:nvPr/>
        </p:nvSpPr>
        <p:spPr>
          <a:xfrm>
            <a:off x="6224111"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solidFill>
                <a:latin typeface="Microsoft Yahei"/>
                <a:ea typeface="Microsoft Yahei"/>
                <a:cs typeface="Microsoft Yahei"/>
              </a:rPr>
              <a:t>便血</a:t>
            </a:r>
          </a:p>
        </p:txBody>
      </p:sp>
      <p:sp>
        <p:nvSpPr>
          <p:cNvPr id="71" name="TextBox 71"/>
          <p:cNvSpPr txBox="1"/>
          <p:nvPr/>
        </p:nvSpPr>
        <p:spPr>
          <a:xfrm>
            <a:off x="8848535"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solidFill>
                <a:latin typeface="Microsoft Yahei"/>
                <a:ea typeface="Microsoft Yahei"/>
                <a:cs typeface="Microsoft Yahei"/>
              </a:rPr>
              <a:t>体重减轻</a:t>
            </a:r>
          </a:p>
        </p:txBody>
      </p:sp>
      <p:sp>
        <p:nvSpPr>
          <p:cNvPr id="72" name="AutoShape 7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TextBox 9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症状表现</a:t>
            </a:r>
          </a:p>
        </p:txBody>
      </p:sp>
      <p:sp>
        <p:nvSpPr>
          <p:cNvPr id="93" name="TextBox 93"/>
          <p:cNvSpPr txBox="1"/>
          <p:nvPr/>
        </p:nvSpPr>
        <p:spPr>
          <a:xfrm>
            <a:off x="6257058"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约50%的患者有便血，血液与大便混合，呈鲜红色或暗红色。</a:t>
            </a:r>
          </a:p>
        </p:txBody>
      </p:sp>
      <p:sp>
        <p:nvSpPr>
          <p:cNvPr id="94" name="TextBox 94"/>
          <p:cNvSpPr txBox="1"/>
          <p:nvPr/>
        </p:nvSpPr>
        <p:spPr>
          <a:xfrm>
            <a:off x="3600742"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患者常有持续或反复发作的腹泻，轻者每日数次，重者每日数十次，甚至夜间的腹泻严重影响睡眠。</a:t>
            </a:r>
          </a:p>
        </p:txBody>
      </p:sp>
      <p:sp>
        <p:nvSpPr>
          <p:cNvPr id="95" name="TextBox 95"/>
          <p:cNvSpPr txBox="1"/>
          <p:nvPr/>
        </p:nvSpPr>
        <p:spPr>
          <a:xfrm>
            <a:off x="944426"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溃疡结肠炎患者常有轻度至中度腹痛，多位于左下腹或下腹，排便后腹痛可缓解。</a:t>
            </a:r>
          </a:p>
        </p:txBody>
      </p:sp>
      <p:sp>
        <p:nvSpPr>
          <p:cNvPr id="96" name="TextBox 96"/>
          <p:cNvSpPr txBox="1"/>
          <p:nvPr/>
        </p:nvSpPr>
        <p:spPr>
          <a:xfrm>
            <a:off x="8913375"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由于持续的腹泻和营养吸收障碍，患者可能会出现体重减轻。</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856" r="18856"/>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016" r="1016"/>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23660" r="23660"/>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体征表现</a:t>
            </a:r>
          </a:p>
        </p:txBody>
      </p:sp>
      <p:sp>
        <p:nvSpPr>
          <p:cNvPr id="35" name="TextBox 35"/>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部分患者腹部轻压痛，多位于左下腹。</a:t>
            </a:r>
          </a:p>
        </p:txBody>
      </p:sp>
      <p:sp>
        <p:nvSpPr>
          <p:cNvPr id="36" name="TextBox 36"/>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部分患者可触及左下腹的包块，多由炎症和纤维化导致的结肠增厚引起。</a:t>
            </a:r>
          </a:p>
        </p:txBody>
      </p:sp>
      <p:sp>
        <p:nvSpPr>
          <p:cNvPr id="37" name="TextBox 37"/>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部分患者听诊肠鸣音活跃。</a:t>
            </a:r>
          </a:p>
        </p:txBody>
      </p:sp>
      <p:sp>
        <p:nvSpPr>
          <p:cNvPr id="38" name="TextBox 38"/>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部分患者可能出现口腔溃疡、关节痛等全身症状。</a:t>
            </a:r>
          </a:p>
        </p:txBody>
      </p:sp>
      <p:sp>
        <p:nvSpPr>
          <p:cNvPr id="39" name="TextBox 39"/>
          <p:cNvSpPr txBox="1"/>
          <p:nvPr/>
        </p:nvSpPr>
        <p:spPr>
          <a:xfrm>
            <a:off x="7054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腹部压痛</a:t>
            </a:r>
          </a:p>
        </p:txBody>
      </p:sp>
      <p:sp>
        <p:nvSpPr>
          <p:cNvPr id="40" name="TextBox 40"/>
          <p:cNvSpPr txBox="1"/>
          <p:nvPr/>
        </p:nvSpPr>
        <p:spPr>
          <a:xfrm>
            <a:off x="362856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腹部包块</a:t>
            </a:r>
          </a:p>
        </p:txBody>
      </p:sp>
      <p:sp>
        <p:nvSpPr>
          <p:cNvPr id="41" name="TextBox 41"/>
          <p:cNvSpPr txBox="1"/>
          <p:nvPr/>
        </p:nvSpPr>
        <p:spPr>
          <a:xfrm>
            <a:off x="643359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肠鸣音活跃</a:t>
            </a:r>
          </a:p>
        </p:txBody>
      </p:sp>
      <p:sp>
        <p:nvSpPr>
          <p:cNvPr id="42" name="TextBox 42"/>
          <p:cNvSpPr txBox="1"/>
          <p:nvPr/>
        </p:nvSpPr>
        <p:spPr>
          <a:xfrm>
            <a:off x="92652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其他体征</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诊断标准</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鉴别诊断</a:t>
            </a:r>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诊断标准与鉴别诊断</a:t>
            </a:r>
          </a:p>
        </p:txBody>
      </p:sp>
      <p:sp>
        <p:nvSpPr>
          <p:cNvPr id="31" name="AutoShape 31"/>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6458495" y="1716941"/>
            <a:ext cx="5076825" cy="20288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根据患者的临床表现、实验室检查和结肠镜检查可确诊溃疡结肠炎。其中，结肠镜检查是确诊的金标准。</a:t>
            </a:r>
          </a:p>
        </p:txBody>
      </p:sp>
      <p:sp>
        <p:nvSpPr>
          <p:cNvPr id="34" name="TextBox 34"/>
          <p:cNvSpPr txBox="1"/>
          <p:nvPr/>
        </p:nvSpPr>
        <p:spPr>
          <a:xfrm>
            <a:off x="6458495" y="4396703"/>
            <a:ext cx="5076825" cy="1990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溃疡结肠炎需与其他原因引起的结肠炎、肠道感染、肠道寄生虫病、克罗恩病等相鉴别。</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治疗与护理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https://d.book118.com/847060162125006032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2024-09-05T15:48:10.627</cp:lastPrinted>
  <dcterms:created xsi:type="dcterms:W3CDTF">2024-09-05T07:48:10Z</dcterms:created>
  <dcterms:modified xsi:type="dcterms:W3CDTF">2024-09-05T07:48:12Z</dcterms:modified>
</cp:coreProperties>
</file>