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SQFAAT+MS-UIGothic"/>
      <p:regular r:id="rId22"/>
    </p:embeddedFont>
    <p:embeddedFont>
      <p:font typeface="NKEQMF+DJLGPH+ArialMT"/>
      <p:regular r:id="rId23"/>
    </p:embeddedFont>
    <p:embeddedFont>
      <p:font typeface="IEEHHJ+TQFGTO+MicrosoftYaHei-Bold"/>
      <p:regular r:id="rId24"/>
    </p:embeddedFont>
    <p:embeddedFont>
      <p:font typeface="KGGOPG+FJBIJP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E5CF-C484-493C-AE24-AF0E2528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CACEA-5C94-4242-9186-EFA6F3FA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A1ECC-BFF5-4AC9-91E0-A72B13767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A9E7B-1949-404D-A926-047A2A5BD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F4DB0-238D-431F-AE8E-C426F94CF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136C4-5F26-4F9E-97DA-74814156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19F5A-DE4B-4B6C-9B04-654C132B8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700DC-7E84-4BDE-849F-923126D81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90371-55F7-45DC-8C32-B36981DD7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AE27-4795-4E4C-9E60-5B13F096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C21FA-4CAE-44C7-BD34-152BED858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3145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A246FF"/>
                </a:solidFill>
                <a:latin typeface="SQFAAT+MS-UIGothic"/>
                <a:cs typeface="SQFAAT+MS-UIGothic"/>
              </a:rPr>
              <a:t>程序分析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讲义</a:t>
            </a:r>
            <a:r>
              <a:rPr sz="5150" spc="25">
                <a:solidFill>
                  <a:srgbClr val="A246FF"/>
                </a:solidFill>
                <a:latin typeface="SQFAAT+MS-UIGothic"/>
                <a:cs typeface="SQFAAT+MS-UIGothic"/>
              </a:rPr>
              <a:t>精品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SQFAAT+MS-UIGothic"/>
                <a:cs typeface="SQFAA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KEQMF+DJLGPH+ArialMT"/>
                <a:cs typeface="NKEQMF+DJLGP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程序分析概述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790381" cy="29780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KEQMF+DJLGPH+ArialMT"/>
                <a:cs typeface="NKEQMF+DJLGP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程序分析的主要方法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KEQMF+DJLGPH+ArialMT"/>
                <a:cs typeface="NKEQMF+DJLGP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程序分析工具和技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KEQMF+DJLGPH+ArialMT"/>
                <a:cs typeface="NKEQMF+DJLGP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程序分析在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件开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KEQMF+DJLGPH+ArialMT"/>
                <a:cs typeface="NKEQMF+DJLGP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程序分析的挑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KEQMF+DJLGPH+ArialMT"/>
                <a:cs typeface="NKEQMF+DJLGPH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QFAAT+MS-UIGothic"/>
                <a:cs typeface="SQFAAT+MS-UIGothic"/>
              </a:rPr>
              <a:t>程序分析案例研究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QFAAT+MS-UIGothic"/>
                <a:cs typeface="SQFAAT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IEEHHJ+TQFGTO+MicrosoftYaHei-Bold"/>
                <a:cs typeface="IEEHHJ+TQFGT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EEHHJ+TQFGTO+MicrosoftYaHei-Bold"/>
                <a:cs typeface="IEEHHJ+TQFGT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4325" y="3665374"/>
            <a:ext cx="492107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QFAAT+MS-UIGothic"/>
                <a:cs typeface="SQFAAT+MS-UIGothic"/>
              </a:rPr>
              <a:t>程序分析概述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QFAAT+MS-UIGothic"/>
                <a:cs typeface="SQFAAT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程序分析是一种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对计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算机程序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行深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入理解、分析和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QFAAT+MS-UIGothic"/>
                <a:cs typeface="SQFAAT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QFAAT+MS-UIGothic"/>
                <a:cs typeface="SQFAAT+MS-UIGothic"/>
              </a:rPr>
              <a:t>找出程序中的性能瓶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FFFFFF"/>
                </a:solidFill>
                <a:latin typeface="SQFAAT+MS-UIGothic"/>
                <a:cs typeface="SQFAAT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FFFFFF"/>
                </a:solidFill>
                <a:latin typeface="SQFAAT+MS-UIGothic"/>
                <a:cs typeface="SQFAAT+MS-UIGothic"/>
              </a:rPr>
              <a:t>和潜在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QFAAT+MS-UIGothic"/>
                <a:cs typeface="SQFAA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SQFAAT+MS-UIGothic"/>
                <a:cs typeface="SQFAAT+MS-UIGothic"/>
              </a:rPr>
              <a:t>化点，以提高程序的效率、可靠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QFAAT+MS-UIGothic"/>
                <a:cs typeface="SQFAAT+MS-UIGothic"/>
              </a:rPr>
              <a:t>性和可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SQFAAT+MS-UIGothic"/>
                <a:cs typeface="SQFAAT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程序分析的重要性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提高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300" spc="23">
                <a:solidFill>
                  <a:srgbClr val="AF79DE"/>
                </a:solidFill>
                <a:latin typeface="SQFAAT+MS-UIGothic"/>
                <a:cs typeface="SQFAAT+MS-UIGothic"/>
              </a:rPr>
              <a:t>件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AF79DE"/>
                </a:solidFill>
                <a:latin typeface="SQFAAT+MS-UIGothic"/>
                <a:cs typeface="SQFAAT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过发现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和修复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件故障率，提高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提高开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效率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化程序性能，提高开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效率，减少开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和成本。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保障信息安全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过发现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潜在的安全漏洞，保障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品的安全性。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程序分析的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史与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2329" y="21486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QFAAT+MS-UIGothic"/>
                <a:cs typeface="SQFAAT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04509" y="21486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FFFF"/>
                </a:solidFill>
                <a:latin typeface="SQFAAT+MS-UIGothic"/>
                <a:cs typeface="SQFAAT+MS-UIGothic"/>
              </a:rPr>
              <a:t>展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FFFF"/>
                </a:solidFill>
                <a:latin typeface="SQFAAT+MS-UIGothic"/>
                <a:cs typeface="SQFAAT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71965" y="21486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QFAAT+MS-UIGothic"/>
                <a:cs typeface="SQFAAT+MS-UIGothic"/>
              </a:rPr>
              <a:t>未来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306924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GGOPG+FJBIJP+MicrosoftYaHei"/>
                <a:cs typeface="KGGOPG+FJBIJP+MicrosoftYaHei"/>
              </a:rPr>
              <a:t>20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KGGOPG+FJBIJP+MicrosoftYaHei"/>
                <a:cs typeface="KGGOPG+FJBIJP+MicrosoftYaHei"/>
              </a:rPr>
              <a:t>60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年代，随着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算机科学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起，人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开始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对计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算机程序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行分析。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2125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算机技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的不断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展，程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序分析技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也在不断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步和完善，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从最初的静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分析到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分析、形式化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等多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化技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随着人工智能、大数据等技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展，程序分析将更加智能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化、自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QFAAT+MS-UIGothic"/>
                <a:cs typeface="SQFAAT+MS-UIGothic"/>
              </a:rPr>
              <a:t>化和高效化。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EEHHJ+TQFGTO+MicrosoftYaHei-Bold"/>
                <a:cs typeface="IEEHHJ+TQFGT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8804" y="366537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QFAAT+MS-UIGothic"/>
                <a:cs typeface="SQFAAT+MS-UIGothic"/>
              </a:rPr>
              <a:t>程序分析的主要方法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静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程序分析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65009" y="1886322"/>
            <a:ext cx="40888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静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程序分析可以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潜在的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、漏洞和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不符合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范的代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，提高程序的可靠性和安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全性。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3348092"/>
            <a:ext cx="37242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静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程序分析是指在不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行程序的情况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下，通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过阅读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源代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或中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代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来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程序的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、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构和数据流等方面是否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存在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57869" y="4276463"/>
            <a:ext cx="3286125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静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程序分析可以采用自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化工具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或人工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审查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的方式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行，自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化工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具可以快速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大量代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，人工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查则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可以更深入地理解代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码逻辑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潜在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62F00"/>
                </a:solidFill>
                <a:latin typeface="SQFAAT+MS-UIGothic"/>
                <a:cs typeface="SQFA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动态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程序分析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1175" y="186983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IEEHHJ+TQFGTO+MicrosoftYaHei-Bold"/>
                <a:cs typeface="IEEHHJ+TQFGT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77325" y="189396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IEEHHJ+TQFGTO+MicrosoftYaHei-Bold"/>
                <a:cs typeface="IEEHHJ+TQFGTO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9084" y="1930162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IEEHHJ+TQFGTO+MicrosoftYaHei-Bold"/>
                <a:cs typeface="IEEHHJ+TQFGT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37969" y="3193903"/>
            <a:ext cx="2627873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程序分析是指在程序运行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程中，通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察程序的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入、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出和运行状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来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程序是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否存在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的方法。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23815" y="3193903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程序分析可以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发现实际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行中的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和异常情况，例如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内存泄漏、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冲区溢出和死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55709" y="3193903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程序分析可以采用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调试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性能分析工具和日志分析工具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等工具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行，帮助开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人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位和解决</a:t>
            </a:r>
            <a:r>
              <a:rPr sz="1350">
                <a:solidFill>
                  <a:srgbClr val="071D4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71D40"/>
                </a:solidFill>
                <a:latin typeface="SQFAAT+MS-UIGothic"/>
                <a:cs typeface="SQFA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程序理解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67504" y="1982842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程序理解是指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程序的功能、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构、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实现细节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等方面的深入理解和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67504" y="225716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掌握。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02179" y="3595743"/>
            <a:ext cx="69368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程序理解是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行程序分析和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化的基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，可以帮助开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更好地理解程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序的运行机制和潜在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124959" y="5208008"/>
            <a:ext cx="68632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程序理解可以采用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文档、代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码审查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和交流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等方式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行，提高开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的技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水平和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60001"/>
                </a:solidFill>
                <a:latin typeface="SQFAAT+MS-UIGothic"/>
                <a:cs typeface="SQFAAT+MS-UIGothic"/>
              </a:rPr>
              <a:t>作能力。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程序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验证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6223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是指通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各种方法来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明程序的正确性和可靠性。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EEHHJ+TQFGTO+MicrosoftYaHei-Bold"/>
                <a:cs typeface="IEEHHJ+TQFGTO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EEHHJ+TQFGTO+MicrosoftYaHei-Bold"/>
                <a:cs typeface="IEEHHJ+TQFGTO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EEHHJ+TQFGTO+MicrosoftYaHei-Bold"/>
                <a:cs typeface="IEEHHJ+TQFGTO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可以采用形式化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、集成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和系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等方法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行，确保程序的正确性和可靠性。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可以帮助开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员发现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潜在的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和漏洞，提高程序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558710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的可靠性和安全性。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程序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2059" y="2581013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化是指通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程序的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算法、数据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构和代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码结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构等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方式来提高程序的性能和效率。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36515" y="4915272"/>
            <a:ext cx="277437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化可以采用代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化、数据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化和系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架构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化等方法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行，提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高程序的性能和效率。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46465" y="4926068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化可以帮助开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高程序的响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速度和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理能力，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提升用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和系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统稳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2551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IEEHHJ+TQFGTO+MicrosoftYaHei-Bold"/>
                <a:cs typeface="IEEHHJ+TQFGT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8804" y="366537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QFAAT+MS-UIGothic"/>
                <a:cs typeface="SQFAAT+MS-UIGothic"/>
              </a:rPr>
              <a:t>程序分析工具和技</a:t>
            </a:r>
            <a:r>
              <a:rPr sz="5150">
                <a:solidFill>
                  <a:srgbClr val="A246F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编译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编译</a:t>
            </a:r>
            <a:r>
              <a:rPr sz="1600">
                <a:solidFill>
                  <a:srgbClr val="FFFFFF"/>
                </a:solidFill>
                <a:latin typeface="SQFAAT+MS-UIGothic"/>
                <a:cs typeface="SQFAAT+MS-UIGothic"/>
              </a:rPr>
              <a:t>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600">
                <a:solidFill>
                  <a:srgbClr val="FFFFFF"/>
                </a:solidFill>
                <a:latin typeface="SQFAAT+MS-UIGothic"/>
                <a:cs typeface="SQFAAT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96489" y="2262358"/>
            <a:ext cx="972436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编译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器是将源代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码转换为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机器代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件，其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涉及多个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段，包括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法分析、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法分析、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语义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分析、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化和代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96489" y="257096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生成。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17139" y="3314700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编译</a:t>
            </a:r>
            <a:r>
              <a:rPr sz="1600">
                <a:solidFill>
                  <a:srgbClr val="FFFFFF"/>
                </a:solidFill>
                <a:latin typeface="SQFAAT+MS-UIGothic"/>
                <a:cs typeface="SQFAAT+MS-UIGothic"/>
              </a:rPr>
              <a:t>器工作原理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96489" y="3999083"/>
            <a:ext cx="95263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编译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器将源代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一系列的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元（</a:t>
            </a:r>
            <a:r>
              <a:rPr sz="135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tokens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），然后构建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（</a:t>
            </a:r>
            <a:r>
              <a:rPr sz="135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parse tree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法分析和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语义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分析，最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后生成目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000000"/>
                </a:solidFill>
                <a:latin typeface="SQFAAT+MS-UIGothic"/>
                <a:cs typeface="SQFAA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553970" y="5079364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编译</a:t>
            </a:r>
            <a:r>
              <a:rPr sz="1600">
                <a:solidFill>
                  <a:srgbClr val="FFFFFF"/>
                </a:solidFill>
                <a:latin typeface="SQFAAT+MS-UIGothic"/>
                <a:cs typeface="SQFAAT+MS-UIGothic"/>
              </a:rPr>
              <a:t>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FFFFFF"/>
                </a:solidFill>
                <a:latin typeface="SQFAAT+MS-UIGothic"/>
                <a:cs typeface="SQFAAT+MS-UIGothic"/>
              </a:rPr>
              <a:t>化技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414904" y="5767443"/>
            <a:ext cx="97111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编译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化是在不改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的前提下，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生成的代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码进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行效率。常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括常量折叠、死代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消除、循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展开等。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代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码审查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73420" y="150157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代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码审查</a:t>
            </a: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工具概述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73420" y="2037453"/>
            <a:ext cx="62795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码审查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工具是用于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助人工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行代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码审查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件，可以帮助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、漏洞和不符合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编码风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73420" y="315067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代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码审查</a:t>
            </a: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工具功能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73420" y="3686547"/>
            <a:ext cx="61323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的功能包括代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码质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、相似度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格式化等。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工具可以帮助提高代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码质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量，减少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和漏洞。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73420" y="480294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常用的代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码审查</a:t>
            </a:r>
            <a:r>
              <a:rPr sz="2300" spc="25">
                <a:solidFill>
                  <a:srgbClr val="AF79DE"/>
                </a:solidFill>
                <a:latin typeface="SQFAAT+MS-UIGothic"/>
                <a:cs typeface="SQFAAT+MS-UIGothic"/>
              </a:rPr>
              <a:t>工具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73420" y="5338818"/>
            <a:ext cx="631813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一些常用的代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码审查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工具包括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SonarQube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PMD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Checkstyle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自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测试</a:t>
            </a: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60415" y="1519471"/>
            <a:ext cx="2892418" cy="682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50"/>
              </a:lnSpc>
              <a:spcBef>
                <a:spcPct val="0"/>
              </a:spcBef>
              <a:spcAft>
                <a:spcPct val="0"/>
              </a:spcAft>
            </a:pPr>
            <a:r>
              <a:rPr sz="2150" spc="25">
                <a:solidFill>
                  <a:srgbClr val="AF79DE"/>
                </a:solidFill>
                <a:latin typeface="SQFAAT+MS-UIGothic"/>
                <a:cs typeface="SQFAAT+MS-UIGothic"/>
              </a:rPr>
              <a:t>自</a:t>
            </a:r>
            <a:r>
              <a:rPr sz="2150" spc="23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2150" spc="25">
                <a:solidFill>
                  <a:srgbClr val="AF79DE"/>
                </a:solidFill>
                <a:latin typeface="SQFAAT+MS-UIGothic"/>
                <a:cs typeface="SQFAAT+MS-UIGothic"/>
              </a:rPr>
              <a:t>化</a:t>
            </a:r>
            <a:r>
              <a:rPr sz="2150" spc="25">
                <a:solidFill>
                  <a:srgbClr val="AF79DE"/>
                </a:solidFill>
                <a:latin typeface="SimSun"/>
                <a:cs typeface="SimSun"/>
              </a:rPr>
              <a:t>测试</a:t>
            </a:r>
            <a:r>
              <a:rPr sz="2150" spc="25">
                <a:solidFill>
                  <a:srgbClr val="AF79DE"/>
                </a:solidFill>
                <a:latin typeface="SQFAAT+MS-UIGothic"/>
                <a:cs typeface="SQFAAT+MS-UIGothic"/>
              </a:rPr>
              <a:t>工具概述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28695" y="1959983"/>
            <a:ext cx="81040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工具是用于自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件，可以模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操作，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用程序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，</a:t>
            </a:r>
          </a:p>
          <a:p>
            <a:pPr marL="2857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并生成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测试报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239259" y="3213005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QFAAT+MS-UIGothic"/>
                <a:cs typeface="SQFAAT+MS-UIGothic"/>
              </a:rPr>
              <a:t>自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AF79DE"/>
                </a:solidFill>
                <a:latin typeface="SQFAAT+MS-UIGothic"/>
                <a:cs typeface="SQFAAT+MS-UIGothic"/>
              </a:rPr>
              <a:t>化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测试</a:t>
            </a:r>
            <a:r>
              <a:rPr sz="2000" spc="25">
                <a:solidFill>
                  <a:srgbClr val="AF79DE"/>
                </a:solidFill>
                <a:latin typeface="SQFAAT+MS-UIGothic"/>
                <a:cs typeface="SQFAAT+MS-UIGothic"/>
              </a:rPr>
              <a:t>工具功能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76729" y="3734808"/>
            <a:ext cx="81040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的功能包括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用例管理、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数据管理、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测试执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行和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测试报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告生成等。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些工具</a:t>
            </a:r>
          </a:p>
          <a:p>
            <a:pPr marL="2381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可以提高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效率和准确性。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20079" y="4970684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QFAAT+MS-UIGothic"/>
                <a:cs typeface="SQFAAT+MS-UIGothic"/>
              </a:rPr>
              <a:t>常用的自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2000" spc="23">
                <a:solidFill>
                  <a:srgbClr val="AF79DE"/>
                </a:solidFill>
                <a:latin typeface="SQFAAT+MS-UIGothic"/>
                <a:cs typeface="SQFAAT+MS-UIGothic"/>
              </a:rPr>
              <a:t>化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测试</a:t>
            </a:r>
            <a:r>
              <a:rPr sz="2000" spc="23">
                <a:solidFill>
                  <a:srgbClr val="AF79DE"/>
                </a:solidFill>
                <a:latin typeface="SQFAAT+MS-UIGothic"/>
                <a:cs typeface="SQFAAT+MS-UIGothic"/>
              </a:rPr>
              <a:t>工具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93234" y="5663938"/>
            <a:ext cx="601867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一些常用的自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工具包括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Selenium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Appium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Junit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QFAAT+MS-UIGothic"/>
                <a:cs typeface="SQFAAT+MS-UIGothic"/>
              </a:rPr>
              <a:t>性能分析工具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26119" y="1604550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QFAAT+MS-UIGothic"/>
                <a:cs typeface="SQFAAT+MS-UIGothic"/>
              </a:rPr>
              <a:t>性能分析工具概述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44309" y="2308597"/>
            <a:ext cx="54032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性能分析工具是用于分析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用程序性能的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件，可以帮助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发现应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用程序中的性能瓶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化机会。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26119" y="3287934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QFAAT+MS-UIGothic"/>
                <a:cs typeface="SQFAAT+MS-UIGothic"/>
              </a:rPr>
              <a:t>性能分析工具功能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18275" y="3960479"/>
            <a:ext cx="5617622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QFAAT+MS-UIGothic"/>
                <a:cs typeface="SQFAAT+MS-UIGothic"/>
              </a:rPr>
              <a:t>常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5">
                <a:solidFill>
                  <a:srgbClr val="000000"/>
                </a:solidFill>
                <a:latin typeface="SQFAAT+MS-UIGothic"/>
                <a:cs typeface="SQFAAT+MS-UIGothic"/>
              </a:rPr>
              <a:t>的功能包括性能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400" spc="25">
                <a:solidFill>
                  <a:srgbClr val="000000"/>
                </a:solidFill>
                <a:latin typeface="SQFAAT+MS-UIGothic"/>
                <a:cs typeface="SQFAAT+MS-UIGothic"/>
              </a:rPr>
              <a:t>控、性能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400" spc="25">
                <a:solidFill>
                  <a:srgbClr val="000000"/>
                </a:solidFill>
                <a:latin typeface="SQFAAT+MS-UIGothic"/>
                <a:cs typeface="SQFAAT+MS-UIGothic"/>
              </a:rPr>
              <a:t>、性能分析和性能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400" spc="23">
                <a:solidFill>
                  <a:srgbClr val="000000"/>
                </a:solidFill>
                <a:latin typeface="SQFAAT+MS-UIGothic"/>
                <a:cs typeface="SQFAAT+MS-UIGothic"/>
              </a:rPr>
              <a:t>化等。</a:t>
            </a:r>
          </a:p>
          <a:p>
            <a:pPr marL="452119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400" spc="25">
                <a:solidFill>
                  <a:srgbClr val="000000"/>
                </a:solidFill>
                <a:latin typeface="SQFAAT+MS-UIGothic"/>
                <a:cs typeface="SQFAAT+MS-UIGothic"/>
              </a:rPr>
              <a:t>些工具可以帮助提高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000000"/>
                </a:solidFill>
                <a:latin typeface="SQFAAT+MS-UIGothic"/>
                <a:cs typeface="SQFAAT+MS-UIGothic"/>
              </a:rPr>
              <a:t>用程序的性能和响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000000"/>
                </a:solidFill>
                <a:latin typeface="SQFAAT+MS-UIGothic"/>
                <a:cs typeface="SQFAAT+MS-UIGothic"/>
              </a:rPr>
              <a:t>速度。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97215" y="487543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QFAAT+MS-UIGothic"/>
                <a:cs typeface="SQFAAT+MS-UIGothic"/>
              </a:rPr>
              <a:t>常用的性能分析工具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65925" y="5533128"/>
            <a:ext cx="5183546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一些常用的性能分析工具包括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Visual Studio Profiler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</a:t>
            </a:r>
          </a:p>
          <a:p>
            <a:pPr marL="1298575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JProfiler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、</a:t>
            </a:r>
            <a:r>
              <a:rPr sz="1500">
                <a:solidFill>
                  <a:srgbClr val="000000"/>
                </a:solidFill>
                <a:latin typeface="KGGOPG+FJBIJP+MicrosoftYaHei"/>
                <a:cs typeface="KGGOPG+FJBIJP+MicrosoftYaHei"/>
              </a:rPr>
              <a:t>YourKit</a:t>
            </a:r>
            <a:r>
              <a:rPr sz="1500">
                <a:solidFill>
                  <a:srgbClr val="000000"/>
                </a:solidFill>
                <a:latin typeface="SQFAAT+MS-UIGothic"/>
                <a:cs typeface="SQFAA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https://d.book118.com/847103145112006046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SQFAAT+MS-UIGothic</vt:lpstr>
      <vt:lpstr>SimSun</vt:lpstr>
      <vt:lpstr>NKEQMF+DJLGPH+ArialMT</vt:lpstr>
      <vt:lpstr>Times New Roman</vt:lpstr>
      <vt:lpstr>IEEHHJ+TQFGTO+MicrosoftYaHei-Bold</vt:lpstr>
      <vt:lpstr>KGGOPG+FJBIJP+MicrosoftYaHei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2024-09-21T17:37:07.751</cp:lastPrinted>
  <dcterms:created xsi:type="dcterms:W3CDTF">2024-09-21T09:37:07Z</dcterms:created>
  <dcterms:modified xsi:type="dcterms:W3CDTF">2024-09-21T09:37:08Z</dcterms:modified>
</cp:coreProperties>
</file>