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emf" ContentType="image/x-emf"/>
  <Default Extension="gif" ContentType="image/gif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06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9" r:id="rId24"/>
    <p:sldId id="322" r:id="rId25"/>
    <p:sldId id="325" r:id="rId26"/>
    <p:sldId id="328" r:id="rId27"/>
    <p:sldId id="331" r:id="rId28"/>
    <p:sldId id="334" r:id="rId29"/>
    <p:sldId id="337" r:id="rId30"/>
    <p:sldId id="340" r:id="rId31"/>
    <p:sldId id="343" r:id="rId32"/>
    <p:sldId id="346" r:id="rId33"/>
    <p:sldId id="349" r:id="rId34"/>
    <p:sldId id="352" r:id="rId35"/>
    <p:sldId id="355" r:id="rId36"/>
    <p:sldId id="358" r:id="rId37"/>
    <p:sldId id="361" r:id="rId38"/>
    <p:sldId id="364" r:id="rId39"/>
    <p:sldId id="366" r:id="rId40"/>
  </p:sldIdLst>
  <p:sldSz cx="9144000" cy="6858000"/>
  <p:notesSz cx="6858000" cy="9144000"/>
  <p:custDataLst>
    <p:tags r:id="rId4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notesMaster" Target="notesMasters/notes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slide" Target="slides/slide31.xml" /><Relationship Id="rId35" Type="http://schemas.openxmlformats.org/officeDocument/2006/relationships/slide" Target="slides/slide32.xml" /><Relationship Id="rId36" Type="http://schemas.openxmlformats.org/officeDocument/2006/relationships/slide" Target="slides/slide33.xml" /><Relationship Id="rId37" Type="http://schemas.openxmlformats.org/officeDocument/2006/relationships/slide" Target="slides/slide34.xml" /><Relationship Id="rId38" Type="http://schemas.openxmlformats.org/officeDocument/2006/relationships/slide" Target="slides/slide35.xml" /><Relationship Id="rId39" Type="http://schemas.openxmlformats.org/officeDocument/2006/relationships/slide" Target="slides/slide36.xml" /><Relationship Id="rId4" Type="http://schemas.openxmlformats.org/officeDocument/2006/relationships/slide" Target="slides/slide1.xml" /><Relationship Id="rId40" Type="http://schemas.openxmlformats.org/officeDocument/2006/relationships/slide" Target="slides/slide37.xml" /><Relationship Id="rId41" Type="http://schemas.openxmlformats.org/officeDocument/2006/relationships/tags" Target="tags/tag1.xml" /><Relationship Id="rId42" Type="http://schemas.openxmlformats.org/officeDocument/2006/relationships/presProps" Target="presProps.xml" /><Relationship Id="rId43" Type="http://schemas.openxmlformats.org/officeDocument/2006/relationships/viewProps" Target="viewProps.xml" /><Relationship Id="rId44" Type="http://schemas.openxmlformats.org/officeDocument/2006/relationships/theme" Target="theme/theme1.xml" /><Relationship Id="rId45" Type="http://schemas.openxmlformats.org/officeDocument/2006/relationships/tableStyles" Target="tableStyles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38A6CAA-8C63-44E8-8573-1F80D90C01A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itchFamily="34" charset="0"/>
              <a:buNone/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6F356443-CE93-404C-A254-00F2C4AB5CE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itchFamily="34" charset="0"/>
              <a:buNone/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BF0D0B79-4D95-45CD-AD9C-B18940D50816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A1C463DA-0A08-4366-A143-4938A83972CC}"/>
              </a:ext>
            </a:extLst>
          </p:cNvPr>
          <p:cNvSpPr>
            <a:spLocks noGrp="1" noRot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noProof="0"/>
              <a:t>单击此处编辑母版文本样式</a:t>
            </a:r>
          </a:p>
          <a:p>
            <a:pPr lvl="1"/>
            <a:r>
              <a:rPr lang="zh-CN" altLang="zh-CN" noProof="0"/>
              <a:t>第二级</a:t>
            </a:r>
          </a:p>
          <a:p>
            <a:pPr lvl="2"/>
            <a:r>
              <a:rPr lang="zh-CN" altLang="zh-CN" noProof="0"/>
              <a:t>第三级</a:t>
            </a:r>
          </a:p>
          <a:p>
            <a:pPr lvl="3"/>
            <a:r>
              <a:rPr lang="zh-CN" altLang="zh-CN" noProof="0"/>
              <a:t>第四级</a:t>
            </a:r>
          </a:p>
          <a:p>
            <a:pPr lvl="4"/>
            <a:r>
              <a:rPr lang="zh-CN" altLang="zh-CN" noProof="0"/>
              <a:t>第五级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89E1A786-3324-43D1-A2E1-C4503D0B409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itchFamily="34" charset="0"/>
              <a:buNone/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B2454AC-B5E1-4D22-BDF6-AE1729BA81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itchFamily="34" charset="0"/>
              <a:buNone/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fld id="{682E5800-AFE9-4BC6-A21F-7735A2C8394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2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2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2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_rels/notesSlide2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/Relationships>
</file>

<file path=ppt/notesSlides/_rels/notesSlide2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4.xml" /><Relationship Id="rId2" Type="http://schemas.openxmlformats.org/officeDocument/2006/relationships/notesMaster" Target="../notesMasters/notesMaster1.xml" /></Relationships>
</file>

<file path=ppt/notesSlides/_rels/notesSlide2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5.xml" /><Relationship Id="rId2" Type="http://schemas.openxmlformats.org/officeDocument/2006/relationships/notesMaster" Target="../notesMasters/notesMaster1.xml" /></Relationships>
</file>

<file path=ppt/notesSlides/_rels/notesSlide2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6.xml" /><Relationship Id="rId2" Type="http://schemas.openxmlformats.org/officeDocument/2006/relationships/notesMaster" Target="../notesMasters/notesMaster1.xml" /></Relationships>
</file>

<file path=ppt/notesSlides/_rels/notesSlide2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7.xml" /><Relationship Id="rId2" Type="http://schemas.openxmlformats.org/officeDocument/2006/relationships/notesMaster" Target="../notesMasters/notesMaster1.xml" /></Relationships>
</file>

<file path=ppt/notesSlides/_rels/notesSlide2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8.xml" /><Relationship Id="rId2" Type="http://schemas.openxmlformats.org/officeDocument/2006/relationships/notesMaster" Target="../notesMasters/notesMaster1.xml" /></Relationships>
</file>

<file path=ppt/notesSlides/_rels/notesSlide2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9.xml" /><Relationship Id="rId2" Type="http://schemas.openxmlformats.org/officeDocument/2006/relationships/notesMaster" Target="../notesMasters/notesMaster1.xml" /></Relationships>
</file>

<file path=ppt/notesSlides/_rels/notesSlide3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0.xml" /><Relationship Id="rId2" Type="http://schemas.openxmlformats.org/officeDocument/2006/relationships/notesMaster" Target="../notesMasters/notesMaster1.xml" /></Relationships>
</file>

<file path=ppt/notesSlides/_rels/notesSlide3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1.xml" /><Relationship Id="rId2" Type="http://schemas.openxmlformats.org/officeDocument/2006/relationships/notesMaster" Target="../notesMasters/notesMaster1.xml" /></Relationships>
</file>

<file path=ppt/notesSlides/_rels/notesSlide3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2.xml" /><Relationship Id="rId2" Type="http://schemas.openxmlformats.org/officeDocument/2006/relationships/notesMaster" Target="../notesMasters/notesMaster1.xml" /></Relationships>
</file>

<file path=ppt/notesSlides/_rels/notesSlide3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3.xml" /><Relationship Id="rId2" Type="http://schemas.openxmlformats.org/officeDocument/2006/relationships/notesMaster" Target="../notesMasters/notesMaster1.xml" /></Relationships>
</file>

<file path=ppt/notesSlides/_rels/notesSlide3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4.xml" /><Relationship Id="rId2" Type="http://schemas.openxmlformats.org/officeDocument/2006/relationships/notesMaster" Target="../notesMasters/notesMaster1.xml" /></Relationships>
</file>

<file path=ppt/notesSlides/_rels/notesSlide3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5.xml" /><Relationship Id="rId2" Type="http://schemas.openxmlformats.org/officeDocument/2006/relationships/notesMaster" Target="../notesMasters/notesMaster1.xml" /></Relationships>
</file>

<file path=ppt/notesSlides/_rels/notesSlide3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1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101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2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3591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3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0894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4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57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5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80605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>
  <p:cSld name="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F6D06784-BE27-4CE3-864A-A6D7CCE578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548BF433-4193-4D21-A496-FD86E087FF31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US"/>
              <a:t>协同肌</a:t>
            </a:r>
            <a:r>
              <a:rPr lang="en-US" altLang="zh-CN"/>
              <a:t>synergist</a:t>
            </a:r>
            <a:r>
              <a:rPr lang="zh-CN" altLang="en-US"/>
              <a:t>：垂直注视时，同一眼的上直肌和下斜肌是使眼球朝上运动的协同肌。</a:t>
            </a:r>
          </a:p>
          <a:p>
            <a:pPr eaLnBrk="1" hangingPunct="1"/>
            <a:r>
              <a:rPr lang="zh-CN" altLang="en-US"/>
              <a:t>拮抗肌</a:t>
            </a:r>
            <a:r>
              <a:rPr lang="en-US" altLang="zh-CN"/>
              <a:t>antagonist</a:t>
            </a:r>
            <a:r>
              <a:rPr lang="zh-CN" altLang="en-US"/>
              <a:t>：同一眼内转或外转时，内直肌和外直肌相互制约，即为拮抗肌。</a:t>
            </a:r>
          </a:p>
          <a:p>
            <a:pPr eaLnBrk="1" hangingPunct="1"/>
            <a:r>
              <a:rPr lang="zh-CN" altLang="en-US"/>
              <a:t>六条眼外肌组成了三对相互制约的主要拮抗肌：水平运动拮抗肌（外直肌与内直肌）；垂直运动拮抗肌（上直肌与下直肌）；旋转运动拮抗肌（上斜肌与下斜肌）。</a:t>
            </a:r>
          </a:p>
          <a:p>
            <a:pPr eaLnBrk="1" hangingPunct="1"/>
            <a:r>
              <a:rPr lang="zh-CN" altLang="en-US"/>
              <a:t>协同与拮抗取决于运动方向，如上直肌和下斜肌在上转运动的协同肌，但在旋转运动时则是拮抗肌</a:t>
            </a:r>
            <a:r>
              <a:rPr lang="en-US" altLang="zh-CN"/>
              <a:t>.</a:t>
            </a:r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7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87785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8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15043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9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46871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>
  <p:cSld name="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4180F72-85F0-4C56-B267-77843F35B8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24ADE51A-3081-4402-BB28-008D8EAB6B15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/>
              <a:t>1</a:t>
            </a:r>
            <a:r>
              <a:rPr lang="zh-CN" altLang="en-US"/>
              <a:t>、当双眼注视某一目标时，由于空间点与每一眼的位置并不是一一对应，存在微小差异，是感觉融像和立体视觉形成的基础。</a:t>
            </a:r>
          </a:p>
          <a:p>
            <a:pPr eaLnBrk="1" hangingPunct="1"/>
            <a:r>
              <a:rPr lang="en-US" altLang="zh-CN"/>
              <a:t>2</a:t>
            </a:r>
            <a:r>
              <a:rPr lang="zh-CN" altLang="en-US"/>
              <a:t>、视网膜对应点：</a:t>
            </a:r>
            <a:r>
              <a:rPr lang="en-US" altLang="zh-CN"/>
              <a:t>corresponding points</a:t>
            </a:r>
            <a:r>
              <a:rPr lang="zh-CN" altLang="en-US"/>
              <a:t>，双眼在视网膜上具有共同视觉方向的点。</a:t>
            </a:r>
          </a:p>
          <a:p>
            <a:pPr eaLnBrk="1" hangingPunct="1"/>
            <a:r>
              <a:rPr lang="zh-CN" altLang="en-US"/>
              <a:t>在融像过程中，一眼视网膜上的每一点，能将另一眼视网膜对应点附近的刺激融合。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11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78558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12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76209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13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42417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14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87434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15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85693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16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42986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17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84378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18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4395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19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45401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20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62414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21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79558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22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69866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23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66799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24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78807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25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2963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26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3921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27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33813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28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93306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29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150294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30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68315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31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263089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32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959169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33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902899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34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680878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35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489423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36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2503839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emf" /><Relationship Id="rId2" Type="http://schemas.openxmlformats.org/officeDocument/2006/relationships/image" Target="../media/image2.png" /><Relationship Id="rId3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5C6DE5-BB45-4A8C-9749-74AF25D16D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352F41-7FB5-4416-B1E9-5779F5240D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C75209-3777-4803-BA34-37F6B965B7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3DE52F-1D0F-40F3-A2AC-4FD2166CA2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8C51780-8ED8-46F1-B689-F9F4B64013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43ECAD0-E2A8-48B7-8D3F-71BAE9D2C9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B53987F-DE72-4FF8-89D0-1E46E7BFB2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A89C1E-7FEA-4206-8DD4-90A84A9D3B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ACDF54-9B0B-4EFE-91C3-FFE36E67AE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03C787-5269-4DEA-B65F-09C905981E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E0158D-DCBC-4222-A91F-CAE2C675F2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0299723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3096021869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2226189303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2166468414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726320720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6">
            <a:extLst>
              <a:ext uri="{FF2B5EF4-FFF2-40B4-BE49-F238E27FC236}">
                <a16:creationId xmlns:a16="http://schemas.microsoft.com/office/drawing/2014/main" id="{AF14C19C-53D1-48B0-8803-09367A4E3493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141" y="5872164"/>
            <a:ext cx="7653338" cy="6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11">
            <a:extLst>
              <a:ext uri="{FF2B5EF4-FFF2-40B4-BE49-F238E27FC236}">
                <a16:creationId xmlns:a16="http://schemas.microsoft.com/office/drawing/2014/main" id="{6067F44B-102E-4511-B5C6-375BBC885F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784402" flipH="1" flipV="1">
            <a:off x="5868591" y="3403600"/>
            <a:ext cx="3000375" cy="360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271D881C-4B5D-455A-93C1-7C3FD019D156}"/>
              </a:ext>
            </a:extLst>
          </p:cNvPr>
          <p:cNvSpPr/>
          <p:nvPr/>
        </p:nvSpPr>
        <p:spPr>
          <a:xfrm>
            <a:off x="0" y="2489201"/>
            <a:ext cx="9144000" cy="646331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spc="225">
                <a:solidFill>
                  <a:srgbClr val="778495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微软雅黑" panose="020b0503020204020204" pitchFamily="34" charset="-122"/>
              </a:rPr>
              <a:t>本节内容结束</a:t>
            </a:r>
          </a:p>
        </p:txBody>
      </p:sp>
    </p:spTree>
    <p:extLst>
      <p:ext uri="{BB962C8B-B14F-4D97-AF65-F5344CB8AC3E}">
        <p14:creationId xmlns:p14="http://schemas.microsoft.com/office/powerpoint/2010/main" val="18180895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image" Target="../media/image3.jpeg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7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C61A9F70-853A-438F-AFFE-A8B130A78B2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351180DA-675C-478F-BADA-4D9E1990996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0"/>
            <a:r>
              <a:rPr lang="zh-CN" altLang="en-US"/>
              <a:t>第二级</a:t>
            </a:r>
          </a:p>
          <a:p>
            <a:pPr lvl="0"/>
            <a:r>
              <a:rPr lang="zh-CN" altLang="en-US"/>
              <a:t>第三级</a:t>
            </a:r>
          </a:p>
          <a:p>
            <a:pPr lvl="0"/>
            <a:r>
              <a:rPr lang="zh-CN" altLang="en-US"/>
              <a:t>第四级</a:t>
            </a:r>
          </a:p>
          <a:p>
            <a:pPr lvl="0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D149AB-4859-4B69-9724-F67EC78CBC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l" rtl="0" eaLnBrk="1" fontAlgn="auto" hangingPunct="1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3E2871F-DB4A-4C9E-949D-37BA88DACB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ctr" rtl="0" eaLnBrk="1" fontAlgn="auto" hangingPunct="1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C24F995-2AE4-4D74-8F81-6AF1C01902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/>
              <a:t>‹#›</a:t>
            </a:r>
            <a:endParaRPr lang="zh-CN" altLang="en-US"/>
          </a:p>
        </p:txBody>
      </p:sp>
      <p:sp>
        <p:nvSpPr>
          <p:cNvPr id="1032" name="文本框 7">
            <a:extLst>
              <a:ext uri="{FF2B5EF4-FFF2-40B4-BE49-F238E27FC236}">
                <a16:creationId xmlns:a16="http://schemas.microsoft.com/office/drawing/2014/main" id="{580AC2A8-BED9-467E-A44B-BB1BD2F560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041" y="6500813"/>
            <a:ext cx="320278" cy="41549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en-US" altLang="zh-CN" sz="1050">
                <a:latin typeface="Times New Roman" panose="02020603050405020304" pitchFamily="18" charset="0"/>
                <a:cs typeface="Times New Roman" panose="02020603050405020304" pitchFamily="18" charset="0"/>
              </a:rPr>
              <a:t>‹#›</a:t>
            </a:r>
            <a:endParaRPr lang="zh-CN" altLang="en-US" sz="105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6D54832-4268-47C2-A369-1388836D760E}"/>
              </a:ext>
            </a:extLst>
          </p:cNvPr>
          <p:cNvSpPr/>
          <p:nvPr/>
        </p:nvSpPr>
        <p:spPr>
          <a:xfrm>
            <a:off x="0" y="6280150"/>
            <a:ext cx="344091" cy="368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2DAEE03-1B8A-4EEA-81A4-D9956438AF76}"/>
              </a:ext>
            </a:extLst>
          </p:cNvPr>
          <p:cNvSpPr/>
          <p:nvPr/>
        </p:nvSpPr>
        <p:spPr>
          <a:xfrm>
            <a:off x="626269" y="6280150"/>
            <a:ext cx="344091" cy="368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661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01" r:id="rId2"/>
    <p:sldLayoutId id="2147483702" r:id="rId3"/>
    <p:sldLayoutId id="2147483703" r:id="rId4"/>
    <p:sldLayoutId id="2147483704" r:id="rId5"/>
    <p:sldLayoutId id="2147483705" r:id="rId6"/>
  </p:sldLayoutIdLst>
  <p:transition/>
  <p:timing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panose="02010600030101010101" pitchFamily="2" charset="-122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panose="02010600030101010101" pitchFamily="2" charset="-122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panose="02010600030101010101" pitchFamily="2" charset="-122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panose="02010600030101010101" pitchFamily="2" charset="-122"/>
        </a:defRPr>
      </a:lvl5pPr>
      <a:lvl6pPr marL="342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panose="02010600030101010101" pitchFamily="2" charset="-122"/>
        </a:defRPr>
      </a:lvl6pPr>
      <a:lvl7pPr marL="685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panose="02010600030101010101" pitchFamily="2" charset="-122"/>
        </a:defRPr>
      </a:lvl7pPr>
      <a:lvl8pPr marL="10287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panose="02010600030101010101" pitchFamily="2" charset="-122"/>
        </a:defRPr>
      </a:lvl8pPr>
      <a:lvl9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panose="02010600030101010101" pitchFamily="2" charset="-122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4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5.jpeg" /><Relationship Id="rId4" Type="http://schemas.openxmlformats.org/officeDocument/2006/relationships/image" Target="../media/image6.gif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7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8.jpeg" /><Relationship Id="rId4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1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1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1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16.xml" /><Relationship Id="rId3" Type="http://schemas.openxmlformats.org/officeDocument/2006/relationships/image" Target="../media/image14.gif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17.xml" /><Relationship Id="rId3" Type="http://schemas.openxmlformats.org/officeDocument/2006/relationships/image" Target="../media/image15.png" /><Relationship Id="rId4" Type="http://schemas.openxmlformats.org/officeDocument/2006/relationships/image" Target="../media/image16.png" /><Relationship Id="rId5" Type="http://schemas.openxmlformats.org/officeDocument/2006/relationships/image" Target="../media/image17.png" /><Relationship Id="rId6" Type="http://schemas.openxmlformats.org/officeDocument/2006/relationships/image" Target="../media/image18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18.xml" /><Relationship Id="rId3" Type="http://schemas.openxmlformats.org/officeDocument/2006/relationships/image" Target="../media/image19.png" /><Relationship Id="rId4" Type="http://schemas.openxmlformats.org/officeDocument/2006/relationships/image" Target="../media/image20.png" /><Relationship Id="rId5" Type="http://schemas.openxmlformats.org/officeDocument/2006/relationships/image" Target="../media/image21.png" /><Relationship Id="rId6" Type="http://schemas.openxmlformats.org/officeDocument/2006/relationships/image" Target="../media/image2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19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20.xml" /><Relationship Id="rId3" Type="http://schemas.openxmlformats.org/officeDocument/2006/relationships/image" Target="../media/image23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21.xml" /><Relationship Id="rId3" Type="http://schemas.openxmlformats.org/officeDocument/2006/relationships/image" Target="../media/image24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22.xml" /><Relationship Id="rId3" Type="http://schemas.openxmlformats.org/officeDocument/2006/relationships/image" Target="../media/image25.png" /><Relationship Id="rId4" Type="http://schemas.openxmlformats.org/officeDocument/2006/relationships/image" Target="../media/image26.png" /><Relationship Id="rId5" Type="http://schemas.openxmlformats.org/officeDocument/2006/relationships/image" Target="../media/image27.png" /><Relationship Id="rId6" Type="http://schemas.openxmlformats.org/officeDocument/2006/relationships/image" Target="../media/image28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23.xml" /><Relationship Id="rId3" Type="http://schemas.openxmlformats.org/officeDocument/2006/relationships/image" Target="../media/image29.png" /><Relationship Id="rId4" Type="http://schemas.openxmlformats.org/officeDocument/2006/relationships/image" Target="../media/image30.png" /><Relationship Id="rId5" Type="http://schemas.openxmlformats.org/officeDocument/2006/relationships/image" Target="../media/image31.png" /><Relationship Id="rId6" Type="http://schemas.openxmlformats.org/officeDocument/2006/relationships/image" Target="../media/image32.png" /><Relationship Id="rId7" Type="http://schemas.openxmlformats.org/officeDocument/2006/relationships/image" Target="../media/image33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24.xml" /><Relationship Id="rId3" Type="http://schemas.openxmlformats.org/officeDocument/2006/relationships/image" Target="../media/image14.gif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25.xml" /><Relationship Id="rId3" Type="http://schemas.openxmlformats.org/officeDocument/2006/relationships/image" Target="../media/image34.gif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26.xml" /><Relationship Id="rId3" Type="http://schemas.openxmlformats.org/officeDocument/2006/relationships/image" Target="../media/image35.gif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27.xml" /><Relationship Id="rId3" Type="http://schemas.openxmlformats.org/officeDocument/2006/relationships/image" Target="../media/image36.pn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28.xml" /><Relationship Id="rId3" Type="http://schemas.openxmlformats.org/officeDocument/2006/relationships/image" Target="../media/image37.pn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29.xml" /><Relationship Id="rId3" Type="http://schemas.openxmlformats.org/officeDocument/2006/relationships/image" Target="../media/image38.pn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30.xml" /><Relationship Id="rId3" Type="http://schemas.openxmlformats.org/officeDocument/2006/relationships/image" Target="../media/image39.jpe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31.xml" /><Relationship Id="rId3" Type="http://schemas.openxmlformats.org/officeDocument/2006/relationships/image" Target="../media/image23.jpeg" /><Relationship Id="rId4" Type="http://schemas.openxmlformats.org/officeDocument/2006/relationships/image" Target="../media/image40.jpe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32.x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33.xml" /><Relationship Id="rId3" Type="http://schemas.openxmlformats.org/officeDocument/2006/relationships/image" Target="../media/image41.jpeg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34.xml" /><Relationship Id="rId3" Type="http://schemas.openxmlformats.org/officeDocument/2006/relationships/image" Target="../media/image42.jpeg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35.xml" /><Relationship Id="rId3" Type="http://schemas.openxmlformats.org/officeDocument/2006/relationships/image" Target="../media/image43.jpeg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36.xml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7103145133006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487EE073-BE34-4081-A77B-9AED31E3E5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143000"/>
            <a:ext cx="7772400" cy="192087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r>
              <a:rPr lang="zh-CN" altLang="en-US" sz="72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  <a:ea typeface="华文新魏" panose="02010800040101010101" pitchFamily="2" charset="-122"/>
              </a:rPr>
              <a:t>斜视与弱视</a:t>
            </a:r>
            <a:br>
              <a:rPr lang="zh-CN" altLang="en-US" sz="72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  <a:ea typeface="华文新魏" panose="02010800040101010101" pitchFamily="2" charset="-122"/>
              </a:rPr>
            </a:br>
            <a:br>
              <a:rPr lang="zh-CN" altLang="en-US" sz="72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  <a:ea typeface="华文新魏" panose="02010800040101010101" pitchFamily="2" charset="-122"/>
              </a:rPr>
            </a:br>
            <a:endParaRPr lang="zh-CN" altLang="zh-CN" sz="54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aramond" panose="02020404030301010803" pitchFamily="18" charset="0"/>
              <a:ea typeface="华文新魏" panose="02010800040101010101" pitchFamily="2" charset="-122"/>
            </a:endParaRPr>
          </a:p>
        </p:txBody>
      </p:sp>
      <p:pic>
        <p:nvPicPr>
          <p:cNvPr id="4099" name="Picture 3">
            <a:extLst>
              <a:ext uri="{FF2B5EF4-FFF2-40B4-BE49-F238E27FC236}">
                <a16:creationId xmlns:a16="http://schemas.microsoft.com/office/drawing/2014/main" id="{E23143B7-ADBD-4C89-A271-DE12FDC56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0" y="2514600"/>
            <a:ext cx="3295650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F945E4E3-A212-492D-B839-37D48F1ADE9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7772400" cy="1143000"/>
          </a:xfrm>
        </p:spPr>
        <p:txBody>
          <a:bodyPr/>
          <a:lstStyle/>
          <a:p>
            <a:pPr eaLnBrk="1" hangingPunct="1"/>
            <a:r>
              <a:rPr lang="zh-CN" altLang="en-US" sz="5400">
                <a:solidFill>
                  <a:srgbClr val="FF0000"/>
                </a:solidFill>
                <a:ea typeface="华文新魏" panose="02010800040101010101" pitchFamily="2" charset="-122"/>
              </a:rPr>
              <a:t>第一节  眼外肌与双眼视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C3B56120-A8E8-414C-9335-C3C8397C0F2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47863" y="1981200"/>
            <a:ext cx="7196137" cy="4114800"/>
          </a:xfrm>
        </p:spPr>
        <p:txBody>
          <a:bodyPr/>
          <a:lstStyle/>
          <a:p>
            <a:pPr eaLnBrk="1" hangingPunct="1"/>
            <a:r>
              <a:rPr lang="zh-CN" altLang="en-US" sz="3600"/>
              <a:t>眼外肌的功能</a:t>
            </a:r>
          </a:p>
          <a:p>
            <a:pPr eaLnBrk="1" hangingPunct="1"/>
            <a:endParaRPr lang="zh-CN" altLang="en-US" sz="3600"/>
          </a:p>
          <a:p>
            <a:pPr eaLnBrk="1" hangingPunct="1"/>
            <a:endParaRPr lang="zh-CN" altLang="en-US" sz="3600"/>
          </a:p>
          <a:p>
            <a:pPr eaLnBrk="1" hangingPunct="1"/>
            <a:r>
              <a:rPr lang="zh-CN" altLang="en-US" sz="3600"/>
              <a:t>双眼视觉</a:t>
            </a:r>
          </a:p>
          <a:p>
            <a:pPr eaLnBrk="1" hangingPunct="1"/>
            <a:endParaRPr lang="zh-CN" altLang="en-US" sz="3600"/>
          </a:p>
          <a:p>
            <a:pPr eaLnBrk="1" hangingPunct="1"/>
            <a:r>
              <a:rPr lang="zh-CN" altLang="en-US" sz="3600"/>
              <a:t>   </a:t>
            </a:r>
          </a:p>
        </p:txBody>
      </p:sp>
      <p:pic>
        <p:nvPicPr>
          <p:cNvPr id="5124" name="Picture 4" descr="eye_anatomy--patricklynch">
            <a:extLst>
              <a:ext uri="{FF2B5EF4-FFF2-40B4-BE49-F238E27FC236}">
                <a16:creationId xmlns:a16="http://schemas.microsoft.com/office/drawing/2014/main" id="{57323F9F-D0CD-4A8D-9E05-6410FAF7B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14"/>
          <a:stretch>
            <a:fillRect/>
          </a:stretch>
        </p:blipFill>
        <p:spPr bwMode="auto">
          <a:xfrm>
            <a:off x="5029200" y="1676400"/>
            <a:ext cx="28575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>
            <a:extLst>
              <a:ext uri="{FF2B5EF4-FFF2-40B4-BE49-F238E27FC236}">
                <a16:creationId xmlns:a16="http://schemas.microsoft.com/office/drawing/2014/main" id="{3C295E06-59B9-4614-BDC2-7EF04A905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52600" y="2819400"/>
            <a:ext cx="2409825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51358C81-2D69-4D3E-867D-20447B4C7A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64" b="6956"/>
          <a:stretch>
            <a:fillRect/>
          </a:stretch>
        </p:blipFill>
        <p:spPr bwMode="auto">
          <a:xfrm>
            <a:off x="1333500" y="1066800"/>
            <a:ext cx="64770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Line 3">
            <a:extLst>
              <a:ext uri="{FF2B5EF4-FFF2-40B4-BE49-F238E27FC236}">
                <a16:creationId xmlns:a16="http://schemas.microsoft.com/office/drawing/2014/main" id="{D6BAD7A7-CDF7-4A32-A006-15CDFCE3658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43200" y="381000"/>
            <a:ext cx="0" cy="2438400"/>
          </a:xfrm>
          <a:prstGeom prst="line">
            <a:avLst/>
          </a:prstGeom>
          <a:noFill/>
          <a:ln w="38100">
            <a:solidFill>
              <a:srgbClr val="00FF00"/>
            </a:solidFill>
            <a:prstDash val="lgDash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148" name="Line 4">
            <a:extLst>
              <a:ext uri="{FF2B5EF4-FFF2-40B4-BE49-F238E27FC236}">
                <a16:creationId xmlns:a16="http://schemas.microsoft.com/office/drawing/2014/main" id="{4D5B0A0A-E4F0-4C46-A296-A3BAE445345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86400" y="533400"/>
            <a:ext cx="1371600" cy="3581400"/>
          </a:xfrm>
          <a:prstGeom prst="line">
            <a:avLst/>
          </a:prstGeom>
          <a:noFill/>
          <a:ln w="25400">
            <a:solidFill>
              <a:srgbClr val="FF0101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149" name="Line 5">
            <a:extLst>
              <a:ext uri="{FF2B5EF4-FFF2-40B4-BE49-F238E27FC236}">
                <a16:creationId xmlns:a16="http://schemas.microsoft.com/office/drawing/2014/main" id="{8D426EDD-7C63-40BF-A6E5-6E1AA7F5CAD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38400" y="838200"/>
            <a:ext cx="1676400" cy="1447800"/>
          </a:xfrm>
          <a:prstGeom prst="line">
            <a:avLst/>
          </a:prstGeom>
          <a:noFill/>
          <a:ln w="25400">
            <a:solidFill>
              <a:srgbClr val="FF0101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150" name="Line 6">
            <a:extLst>
              <a:ext uri="{FF2B5EF4-FFF2-40B4-BE49-F238E27FC236}">
                <a16:creationId xmlns:a16="http://schemas.microsoft.com/office/drawing/2014/main" id="{6563B786-63BE-4968-BC4C-15D8C8DD224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72200" y="381000"/>
            <a:ext cx="0" cy="2438400"/>
          </a:xfrm>
          <a:prstGeom prst="line">
            <a:avLst/>
          </a:prstGeom>
          <a:noFill/>
          <a:ln w="38100">
            <a:solidFill>
              <a:srgbClr val="00FF00"/>
            </a:solidFill>
            <a:prstDash val="lgDash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151" name="Arc 7">
            <a:extLst>
              <a:ext uri="{FF2B5EF4-FFF2-40B4-BE49-F238E27FC236}">
                <a16:creationId xmlns:a16="http://schemas.microsoft.com/office/drawing/2014/main" id="{AE4A4C19-8C76-4CA1-A4C7-353BFA9F89A1}"/>
              </a:ext>
            </a:extLst>
          </p:cNvPr>
          <p:cNvSpPr/>
          <p:nvPr/>
        </p:nvSpPr>
        <p:spPr bwMode="auto">
          <a:xfrm>
            <a:off x="2743200" y="1143000"/>
            <a:ext cx="609600" cy="457200"/>
          </a:xfrm>
          <a:custGeom>
            <a:gdLst>
              <a:gd name="T0" fmla="*/ -29 w 21083"/>
              <a:gd name="T1" fmla="*/ 0 h 21600"/>
              <a:gd name="T2" fmla="*/ 609571 w 21083"/>
              <a:gd name="T3" fmla="*/ 357759 h 21600"/>
              <a:gd name="T4" fmla="*/ -29 w 21083"/>
              <a:gd name="T5" fmla="*/ 0 h 21600"/>
              <a:gd name="T6" fmla="*/ 609571 w 21083"/>
              <a:gd name="T7" fmla="*/ 357759 h 21600"/>
              <a:gd name="T8" fmla="*/ 0 w 21083"/>
              <a:gd name="T9" fmla="*/ 45720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1083"/>
              <a:gd name="T16" fmla="*/ 0 h 21600"/>
              <a:gd name="T17" fmla="*/ 21083 w 21083"/>
              <a:gd name="T18" fmla="*/ 21600 h 21600"/>
            </a:gdLst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083" h="21600" fill="none" extrusionOk="0">
                <a:moveTo>
                  <a:pt x="-1" y="0"/>
                </a:moveTo>
                <a:cubicBezTo>
                  <a:pt x="10119" y="0"/>
                  <a:pt x="18881" y="7025"/>
                  <a:pt x="21082" y="16902"/>
                </a:cubicBezTo>
              </a:path>
              <a:path w="21083" h="21600" stroke="0" extrusionOk="0">
                <a:moveTo>
                  <a:pt x="-1" y="0"/>
                </a:moveTo>
                <a:cubicBezTo>
                  <a:pt x="10119" y="0"/>
                  <a:pt x="18881" y="7025"/>
                  <a:pt x="21082" y="16902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 cmpd="sng">
            <a:solidFill>
              <a:srgbClr val="FFFF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152" name="Arc 8">
            <a:extLst>
              <a:ext uri="{FF2B5EF4-FFF2-40B4-BE49-F238E27FC236}">
                <a16:creationId xmlns:a16="http://schemas.microsoft.com/office/drawing/2014/main" id="{1897290B-8879-401F-AFA7-8F2CE666583F}"/>
              </a:ext>
            </a:extLst>
          </p:cNvPr>
          <p:cNvSpPr/>
          <p:nvPr/>
        </p:nvSpPr>
        <p:spPr bwMode="auto">
          <a:xfrm>
            <a:off x="6172200" y="762000"/>
            <a:ext cx="455613" cy="228600"/>
          </a:xfrm>
          <a:custGeom>
            <a:gdLst>
              <a:gd name="T0" fmla="*/ -21 w 21553"/>
              <a:gd name="T1" fmla="*/ 0 h 21600"/>
              <a:gd name="T2" fmla="*/ 455613 w 21553"/>
              <a:gd name="T3" fmla="*/ 213582 h 21600"/>
              <a:gd name="T4" fmla="*/ -21 w 21553"/>
              <a:gd name="T5" fmla="*/ 0 h 21600"/>
              <a:gd name="T6" fmla="*/ 455613 w 21553"/>
              <a:gd name="T7" fmla="*/ 213582 h 21600"/>
              <a:gd name="T8" fmla="*/ 0 w 21553"/>
              <a:gd name="T9" fmla="*/ 22860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1553"/>
              <a:gd name="T16" fmla="*/ 0 h 21600"/>
              <a:gd name="T17" fmla="*/ 21553 w 21553"/>
              <a:gd name="T18" fmla="*/ 21600 h 21600"/>
            </a:gdLst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553" h="21600" fill="none" extrusionOk="0">
                <a:moveTo>
                  <a:pt x="-1" y="0"/>
                </a:moveTo>
                <a:cubicBezTo>
                  <a:pt x="11378" y="0"/>
                  <a:pt x="20806" y="8827"/>
                  <a:pt x="21553" y="20181"/>
                </a:cubicBezTo>
              </a:path>
              <a:path w="21553" h="21600" stroke="0" extrusionOk="0">
                <a:moveTo>
                  <a:pt x="-1" y="0"/>
                </a:moveTo>
                <a:cubicBezTo>
                  <a:pt x="11378" y="0"/>
                  <a:pt x="20806" y="8827"/>
                  <a:pt x="21553" y="20181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 cmpd="sng">
            <a:solidFill>
              <a:srgbClr val="FFFF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153" name="Rectangle 9">
            <a:extLst>
              <a:ext uri="{FF2B5EF4-FFF2-40B4-BE49-F238E27FC236}">
                <a16:creationId xmlns:a16="http://schemas.microsoft.com/office/drawing/2014/main" id="{277E5696-A6D6-4F1A-A756-79645C475E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0700" y="3246438"/>
            <a:ext cx="484188" cy="36671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  <a:defRPr/>
            </a:pPr>
            <a:r>
              <a:rPr lang="en-US" altLang="zh-CN" sz="1800"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23º</a:t>
            </a:r>
            <a:endParaRPr lang="zh-CN" altLang="en-US" sz="1800">
              <a:effectLst>
                <a:outerShdw blurRad="38100" dist="38100" dir="2700000" algn="tl">
                  <a:srgbClr val="000000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6154" name="Rectangle 10">
            <a:extLst>
              <a:ext uri="{FF2B5EF4-FFF2-40B4-BE49-F238E27FC236}">
                <a16:creationId xmlns:a16="http://schemas.microsoft.com/office/drawing/2014/main" id="{3A04B832-12BE-4E68-81D3-4B9794F451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381000"/>
            <a:ext cx="484188" cy="36671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  <a:defRPr/>
            </a:pPr>
            <a:r>
              <a:rPr lang="en-US" altLang="zh-CN" sz="1800"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23º</a:t>
            </a:r>
            <a:endParaRPr lang="zh-CN" altLang="en-US" sz="1800">
              <a:effectLst>
                <a:outerShdw blurRad="38100" dist="38100" dir="2700000" algn="tl">
                  <a:srgbClr val="000000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6155" name="Rectangle 11">
            <a:extLst>
              <a:ext uri="{FF2B5EF4-FFF2-40B4-BE49-F238E27FC236}">
                <a16:creationId xmlns:a16="http://schemas.microsoft.com/office/drawing/2014/main" id="{C5A3A5B8-EF70-4BBA-A33E-B15D5DA38A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609600"/>
            <a:ext cx="484188" cy="36671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  <a:defRPr/>
            </a:pPr>
            <a:r>
              <a:rPr lang="en-US" altLang="zh-CN" sz="1800"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51º</a:t>
            </a:r>
            <a:endParaRPr lang="zh-CN" altLang="en-US" sz="1800">
              <a:effectLst>
                <a:outerShdw blurRad="38100" dist="38100" dir="2700000" algn="tl">
                  <a:srgbClr val="000000"/>
                </a:outerShdw>
              </a:effectLst>
              <a:latin typeface="Garamond" panose="02020404030301010803" pitchFamily="18" charset="0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2B45CB63-A78E-4400-85EF-B633A25C144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7772400" cy="1143000"/>
          </a:xfrm>
        </p:spPr>
        <p:txBody>
          <a:bodyPr/>
          <a:lstStyle/>
          <a:p>
            <a:pPr eaLnBrk="1" hangingPunct="1"/>
            <a:r>
              <a:rPr lang="zh-CN" altLang="en-US" sz="4800">
                <a:solidFill>
                  <a:srgbClr val="FF0000"/>
                </a:solidFill>
                <a:ea typeface="华文行楷" panose="02010800040101010101" pitchFamily="2" charset="-122"/>
              </a:rPr>
              <a:t>一、眼外肌的功能</a:t>
            </a:r>
          </a:p>
        </p:txBody>
      </p:sp>
      <p:graphicFrame>
        <p:nvGraphicFramePr>
          <p:cNvPr id="7171" name="Group 3">
            <a:extLst>
              <a:ext uri="{FF2B5EF4-FFF2-40B4-BE49-F238E27FC236}">
                <a16:creationId xmlns:a16="http://schemas.microsoft.com/office/drawing/2014/main" id="{E3CA38A0-3B31-4FDD-947C-95B9FBA302AB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1874838" y="1981200"/>
          <a:ext cx="7269162" cy="4114800"/>
        </p:xfrm>
        <a:graphic>
          <a:graphicData uri="http://schemas.openxmlformats.org/drawingml/2006/table">
            <a:tbl>
              <a:tblPr/>
              <a:tblGrid>
                <a:gridCol w="2422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2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4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7375"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眼外肌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主要作用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次要作用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375"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内直肌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楷体_GB2312" pitchFamily="1" charset="-122"/>
                        </a:rPr>
                        <a:t>内转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anose="02020603050405020304" pitchFamily="18" charset="0"/>
                          <a:ea typeface="楷体_GB2312" pitchFamily="1" charset="-122"/>
                        </a:rPr>
                        <a:t>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8963"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外直肌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楷体_GB2312" pitchFamily="1" charset="-122"/>
                        </a:rPr>
                        <a:t>外转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anose="02020603050405020304" pitchFamily="18" charset="0"/>
                          <a:ea typeface="楷体_GB2312" pitchFamily="1" charset="-122"/>
                        </a:rPr>
                        <a:t>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7375"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上直肌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楷体_GB2312" pitchFamily="1" charset="-122"/>
                        </a:rPr>
                        <a:t>上转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anose="02020603050405020304" pitchFamily="18" charset="0"/>
                          <a:ea typeface="楷体_GB2312" pitchFamily="1" charset="-122"/>
                        </a:rPr>
                        <a:t>内转、内旋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8963"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下直肌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楷体_GB2312" pitchFamily="1" charset="-122"/>
                        </a:rPr>
                        <a:t>下转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anose="02020603050405020304" pitchFamily="18" charset="0"/>
                          <a:ea typeface="楷体_GB2312" pitchFamily="1" charset="-122"/>
                        </a:rPr>
                        <a:t>内转、外旋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7375"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上斜肌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楷体_GB2312" pitchFamily="1" charset="-122"/>
                        </a:rPr>
                        <a:t>内旋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anose="02020603050405020304" pitchFamily="18" charset="0"/>
                          <a:ea typeface="楷体_GB2312" pitchFamily="1" charset="-122"/>
                        </a:rPr>
                        <a:t>下转、外转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7375"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下斜肌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楷体_GB2312" pitchFamily="1" charset="-122"/>
                        </a:rPr>
                        <a:t>外旋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anose="02020603050405020304" pitchFamily="18" charset="0"/>
                          <a:ea typeface="楷体_GB2312" pitchFamily="1" charset="-122"/>
                        </a:rPr>
                        <a:t>上转、外转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4FE3F2BE-F67C-4772-9755-74C5596F1F0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直肌与斜肌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1C7A982-2EB1-4A1F-8E92-0CB96E002D0F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981200"/>
            <a:ext cx="3814763" cy="4114800"/>
          </a:xfrm>
        </p:spPr>
        <p:txBody>
          <a:bodyPr/>
          <a:lstStyle/>
          <a:p>
            <a:pPr algn="ctr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zh-CN" altLang="en-US" sz="2800">
                <a:ea typeface="黑体" panose="02010609060101010101" pitchFamily="49" charset="-122"/>
              </a:rPr>
              <a:t>直肌（四条）</a:t>
            </a:r>
          </a:p>
          <a:p>
            <a:pPr algn="ctr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zh-CN" altLang="en-US" sz="2800">
                <a:ea typeface="黑体" panose="02010609060101010101" pitchFamily="49" charset="-122"/>
              </a:rPr>
              <a:t>包括内外上下直肌</a:t>
            </a:r>
          </a:p>
          <a:p>
            <a:pPr algn="ctr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zh-CN" altLang="en-US" sz="2800">
                <a:ea typeface="黑体" panose="02010609060101010101" pitchFamily="49" charset="-122"/>
              </a:rPr>
              <a:t>主要作用分别是进行内、外、上、下运动</a:t>
            </a:r>
          </a:p>
          <a:p>
            <a:pPr algn="ctr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zh-CN" altLang="en-US" sz="2800">
                <a:ea typeface="黑体" panose="02010609060101010101" pitchFamily="49" charset="-122"/>
              </a:rPr>
              <a:t>上下直肌与视轴呈</a:t>
            </a:r>
            <a:r>
              <a:rPr lang="en-US" altLang="zh-CN" sz="2800">
                <a:ea typeface="黑体" panose="02010609060101010101" pitchFamily="49" charset="-122"/>
              </a:rPr>
              <a:t>23º</a:t>
            </a:r>
            <a:r>
              <a:rPr lang="zh-CN" altLang="en-US" sz="2800">
                <a:ea typeface="黑体" panose="02010609060101010101" pitchFamily="49" charset="-122"/>
              </a:rPr>
              <a:t>夹角，因此分别还有内旋和外旋作用</a:t>
            </a:r>
            <a:endParaRPr lang="zh-CN" altLang="en-US" sz="2800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5291A3C0-A6BE-42FA-A46B-439A1E0B270A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29238" y="1981200"/>
            <a:ext cx="3814762" cy="4114800"/>
          </a:xfrm>
        </p:spPr>
        <p:txBody>
          <a:bodyPr/>
          <a:lstStyle/>
          <a:p>
            <a:pPr algn="ctr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zh-CN" altLang="en-US" sz="2800">
                <a:ea typeface="黑体" panose="02010609060101010101" pitchFamily="49" charset="-122"/>
              </a:rPr>
              <a:t>斜肌（两条）</a:t>
            </a:r>
          </a:p>
          <a:p>
            <a:pPr algn="ctr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zh-CN" altLang="en-US" sz="2800">
                <a:ea typeface="黑体" panose="02010609060101010101" pitchFamily="49" charset="-122"/>
              </a:rPr>
              <a:t>上下斜肌与视轴呈</a:t>
            </a:r>
            <a:r>
              <a:rPr lang="en-US" altLang="zh-CN" sz="2800">
                <a:ea typeface="黑体" panose="02010609060101010101" pitchFamily="49" charset="-122"/>
              </a:rPr>
              <a:t>51º</a:t>
            </a:r>
            <a:r>
              <a:rPr lang="zh-CN" altLang="en-US" sz="2800">
                <a:ea typeface="黑体" panose="02010609060101010101" pitchFamily="49" charset="-122"/>
              </a:rPr>
              <a:t>角</a:t>
            </a:r>
          </a:p>
          <a:p>
            <a:pPr algn="ctr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zh-CN" altLang="en-US" sz="2800">
                <a:ea typeface="黑体" panose="02010609060101010101" pitchFamily="49" charset="-122"/>
              </a:rPr>
              <a:t>上斜肌主要为内旋，次要是下转和外转</a:t>
            </a:r>
          </a:p>
          <a:p>
            <a:pPr algn="ctr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zh-CN" altLang="en-US" sz="2800">
                <a:ea typeface="黑体" panose="02010609060101010101" pitchFamily="49" charset="-122"/>
              </a:rPr>
              <a:t>下斜肌主要为外旋，次要是上转和外转</a:t>
            </a:r>
            <a:endParaRPr lang="zh-CN" altLang="en-US" sz="28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BD76CCAB-3BD4-4C39-BFDC-89E40CC6E9D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 协同肌和拮抗肌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E1A605B6-172A-4AA3-B7F9-B7362FA0FF4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981200"/>
            <a:ext cx="7772400" cy="411480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zh-CN" altLang="en-US"/>
              <a:t>单眼某一眼外肌行使 主要作用时，还有其他眼外肌来协助完成，起到协助作用的眼外肌称为协同肌</a:t>
            </a:r>
            <a:r>
              <a:rPr lang="en-US" altLang="zh-CN"/>
              <a:t>synergist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/>
              <a:t>眼外肌的运动尚需相互制约，以免超出所需要的运动范围，相互制约的眼外肌称为拮抗肌</a:t>
            </a:r>
            <a:r>
              <a:rPr lang="en-US" altLang="zh-CN"/>
              <a:t>antagonist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1266" name="Group 2">
            <a:extLst>
              <a:ext uri="{FF2B5EF4-FFF2-40B4-BE49-F238E27FC236}">
                <a16:creationId xmlns:a16="http://schemas.microsoft.com/office/drawing/2014/main" id="{3C7D591F-1D95-410C-8509-274953AC82B7}"/>
              </a:ext>
            </a:extLst>
          </p:cNvPr>
          <p:cNvGraphicFramePr>
            <a:graphicFrameLocks noGrp="1"/>
          </p:cNvGraphicFramePr>
          <p:nvPr/>
        </p:nvGraphicFramePr>
        <p:xfrm>
          <a:off x="1066800" y="1219200"/>
          <a:ext cx="7269163" cy="4114800"/>
        </p:xfrm>
        <a:graphic>
          <a:graphicData uri="http://schemas.openxmlformats.org/drawingml/2006/table">
            <a:tbl>
              <a:tblPr/>
              <a:tblGrid>
                <a:gridCol w="2422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41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2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7375"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眼外肌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主要作用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次要作用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375"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内直肌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楷体_GB2312" pitchFamily="1" charset="-122"/>
                        </a:rPr>
                        <a:t>内转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anose="02020603050405020304" pitchFamily="18" charset="0"/>
                          <a:ea typeface="楷体_GB2312" pitchFamily="1" charset="-122"/>
                        </a:rPr>
                        <a:t>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8963"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外直肌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楷体_GB2312" pitchFamily="1" charset="-122"/>
                        </a:rPr>
                        <a:t>外转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anose="02020603050405020304" pitchFamily="18" charset="0"/>
                          <a:ea typeface="楷体_GB2312" pitchFamily="1" charset="-122"/>
                        </a:rPr>
                        <a:t>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7375"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上直肌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楷体_GB2312" pitchFamily="1" charset="-122"/>
                        </a:rPr>
                        <a:t>上转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anose="02020603050405020304" pitchFamily="18" charset="0"/>
                          <a:ea typeface="楷体_GB2312" pitchFamily="1" charset="-122"/>
                        </a:rPr>
                        <a:t>内转、内旋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8963"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下直肌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楷体_GB2312" pitchFamily="1" charset="-122"/>
                        </a:rPr>
                        <a:t>下转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anose="02020603050405020304" pitchFamily="18" charset="0"/>
                          <a:ea typeface="楷体_GB2312" pitchFamily="1" charset="-122"/>
                        </a:rPr>
                        <a:t>内转、外旋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7375"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上斜肌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楷体_GB2312" pitchFamily="1" charset="-122"/>
                        </a:rPr>
                        <a:t>内旋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anose="02020603050405020304" pitchFamily="18" charset="0"/>
                          <a:ea typeface="楷体_GB2312" pitchFamily="1" charset="-122"/>
                        </a:rPr>
                        <a:t>下转、外转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7375"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下斜肌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楷体_GB2312" pitchFamily="1" charset="-122"/>
                        </a:rPr>
                        <a:t>外旋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Times New Roman" panose="02020603050405020304" pitchFamily="18" charset="0"/>
                          <a:ea typeface="楷体_GB2312" pitchFamily="1" charset="-122"/>
                        </a:rPr>
                        <a:t>上转、外转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572B6563-1234-461A-AE22-8EFC0C863C7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配偶肌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5503B556-5FDF-4717-BD61-8B7898E3AEB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7772400" cy="4114800"/>
          </a:xfrm>
        </p:spPr>
        <p:txBody>
          <a:bodyPr/>
          <a:lstStyle/>
          <a:p>
            <a:pPr eaLnBrk="1" hangingPunct="1">
              <a:lnSpc>
                <a:spcPct val="140000"/>
              </a:lnSpc>
            </a:pPr>
            <a:r>
              <a:rPr lang="zh-CN" altLang="en-US"/>
              <a:t>双眼朝同一方向共同运动时，使双眼向同一方向运动的肌肉称为配偶肌</a:t>
            </a:r>
            <a:r>
              <a:rPr lang="en-US" altLang="zh-CN"/>
              <a:t>yoke muscles</a:t>
            </a:r>
          </a:p>
          <a:p>
            <a:pPr eaLnBrk="1" hangingPunct="1">
              <a:lnSpc>
                <a:spcPct val="140000"/>
              </a:lnSpc>
            </a:pPr>
            <a:r>
              <a:rPr lang="zh-CN" altLang="en-US"/>
              <a:t>例如向右注视时，右眼外直肌收缩，左眼内直肌必须同时等量收缩，才能保持双眼单视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4" name="Oval 2">
            <a:extLst>
              <a:ext uri="{FF2B5EF4-FFF2-40B4-BE49-F238E27FC236}">
                <a16:creationId xmlns:a16="http://schemas.microsoft.com/office/drawing/2014/main" id="{E726E8A4-E104-43D3-8AE7-F2D5C51128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514600"/>
            <a:ext cx="1905000" cy="1828800"/>
          </a:xfrm>
          <a:prstGeom prst="ellipse">
            <a:avLst/>
          </a:prstGeom>
          <a:solidFill>
            <a:srgbClr val="339966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–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itchFamily="34" charset="0"/>
              <a:buNone/>
            </a:pPr>
            <a:endParaRPr lang="zh-CN" altLang="en-US" sz="2800" b="1">
              <a:solidFill>
                <a:srgbClr val="FFFF00"/>
              </a:solidFill>
              <a:latin typeface="Garamond" panose="02020404030301010803" pitchFamily="18" charset="0"/>
              <a:ea typeface="楷体_GB2312" pitchFamily="1" charset="-122"/>
            </a:endParaRPr>
          </a:p>
        </p:txBody>
      </p:sp>
      <p:sp>
        <p:nvSpPr>
          <p:cNvPr id="13315" name="Line 3">
            <a:extLst>
              <a:ext uri="{FF2B5EF4-FFF2-40B4-BE49-F238E27FC236}">
                <a16:creationId xmlns:a16="http://schemas.microsoft.com/office/drawing/2014/main" id="{229C409B-E55C-42E5-A31B-43CB9D5B768F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3429000"/>
            <a:ext cx="1447800" cy="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316" name="Line 4">
            <a:extLst>
              <a:ext uri="{FF2B5EF4-FFF2-40B4-BE49-F238E27FC236}">
                <a16:creationId xmlns:a16="http://schemas.microsoft.com/office/drawing/2014/main" id="{7E469086-9543-49FF-93B5-85B0581CE5D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57800" y="1676400"/>
            <a:ext cx="1066800" cy="106680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317" name="Line 5">
            <a:extLst>
              <a:ext uri="{FF2B5EF4-FFF2-40B4-BE49-F238E27FC236}">
                <a16:creationId xmlns:a16="http://schemas.microsoft.com/office/drawing/2014/main" id="{37FEF0D4-8162-4E83-A6E8-34D4E52F2C1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895600" y="1524000"/>
            <a:ext cx="1143000" cy="114300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318" name="Line 6">
            <a:extLst>
              <a:ext uri="{FF2B5EF4-FFF2-40B4-BE49-F238E27FC236}">
                <a16:creationId xmlns:a16="http://schemas.microsoft.com/office/drawing/2014/main" id="{CE6C8A55-BAA2-4E85-84C8-EFCA8A3569D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95600" y="4114800"/>
            <a:ext cx="1066800" cy="106680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319" name="Line 7">
            <a:extLst>
              <a:ext uri="{FF2B5EF4-FFF2-40B4-BE49-F238E27FC236}">
                <a16:creationId xmlns:a16="http://schemas.microsoft.com/office/drawing/2014/main" id="{379853E3-A6DB-4778-B008-1DAAE5D6336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09800" y="3429000"/>
            <a:ext cx="1447800" cy="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320" name="Line 8">
            <a:extLst>
              <a:ext uri="{FF2B5EF4-FFF2-40B4-BE49-F238E27FC236}">
                <a16:creationId xmlns:a16="http://schemas.microsoft.com/office/drawing/2014/main" id="{F9734931-64F3-476C-A1F2-ABA32F9C5424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4114800"/>
            <a:ext cx="1143000" cy="114300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321" name="Rectangle 9">
            <a:extLst>
              <a:ext uri="{FF2B5EF4-FFF2-40B4-BE49-F238E27FC236}">
                <a16:creationId xmlns:a16="http://schemas.microsoft.com/office/drawing/2014/main" id="{E9F356D8-90B6-4637-B5FA-211E31D5F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1219200"/>
            <a:ext cx="1295400" cy="838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–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latin typeface="Garamond" panose="02020404030301010803" pitchFamily="18" charset="0"/>
                <a:ea typeface="黑体" panose="02010609060101010101" pitchFamily="49" charset="-122"/>
              </a:rPr>
              <a:t>左上直肌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 typeface="Arial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latin typeface="Garamond" panose="02020404030301010803" pitchFamily="18" charset="0"/>
                <a:ea typeface="黑体" panose="02010609060101010101" pitchFamily="49" charset="-122"/>
              </a:rPr>
              <a:t>右下斜肌</a:t>
            </a:r>
            <a:endParaRPr lang="zh-CN" altLang="zh-CN" sz="2400">
              <a:solidFill>
                <a:srgbClr val="FF0000"/>
              </a:solidFill>
              <a:latin typeface="Garamond" panose="02020404030301010803" pitchFamily="18" charset="0"/>
              <a:ea typeface="黑体" panose="02010609060101010101" pitchFamily="49" charset="-122"/>
            </a:endParaRPr>
          </a:p>
        </p:txBody>
      </p:sp>
      <p:sp>
        <p:nvSpPr>
          <p:cNvPr id="13322" name="Rectangle 10">
            <a:extLst>
              <a:ext uri="{FF2B5EF4-FFF2-40B4-BE49-F238E27FC236}">
                <a16:creationId xmlns:a16="http://schemas.microsoft.com/office/drawing/2014/main" id="{EB292FDD-793E-4437-B26B-30A3EFB77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066800"/>
            <a:ext cx="1295400" cy="838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–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latin typeface="Garamond" panose="02020404030301010803" pitchFamily="18" charset="0"/>
                <a:ea typeface="黑体" panose="02010609060101010101" pitchFamily="49" charset="-122"/>
              </a:rPr>
              <a:t>右上直肌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 typeface="Arial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latin typeface="Garamond" panose="02020404030301010803" pitchFamily="18" charset="0"/>
                <a:ea typeface="黑体" panose="02010609060101010101" pitchFamily="49" charset="-122"/>
              </a:rPr>
              <a:t>左下斜肌</a:t>
            </a:r>
            <a:endParaRPr lang="zh-CN" altLang="zh-CN" sz="2400">
              <a:solidFill>
                <a:srgbClr val="FF0000"/>
              </a:solidFill>
              <a:latin typeface="Garamond" panose="02020404030301010803" pitchFamily="18" charset="0"/>
              <a:ea typeface="黑体" panose="02010609060101010101" pitchFamily="49" charset="-122"/>
            </a:endParaRPr>
          </a:p>
        </p:txBody>
      </p:sp>
      <p:sp>
        <p:nvSpPr>
          <p:cNvPr id="13323" name="Rectangle 11">
            <a:extLst>
              <a:ext uri="{FF2B5EF4-FFF2-40B4-BE49-F238E27FC236}">
                <a16:creationId xmlns:a16="http://schemas.microsoft.com/office/drawing/2014/main" id="{F6F508BF-7226-430B-8C3E-402C3A8D21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4800600"/>
            <a:ext cx="1295400" cy="838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–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latin typeface="Garamond" panose="02020404030301010803" pitchFamily="18" charset="0"/>
                <a:ea typeface="黑体" panose="02010609060101010101" pitchFamily="49" charset="-122"/>
              </a:rPr>
              <a:t>左下直肌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 typeface="Arial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latin typeface="Garamond" panose="02020404030301010803" pitchFamily="18" charset="0"/>
                <a:ea typeface="黑体" panose="02010609060101010101" pitchFamily="49" charset="-122"/>
              </a:rPr>
              <a:t>右上斜肌</a:t>
            </a:r>
            <a:endParaRPr lang="zh-CN" altLang="zh-CN" sz="2400">
              <a:solidFill>
                <a:srgbClr val="FF0000"/>
              </a:solidFill>
              <a:latin typeface="Garamond" panose="02020404030301010803" pitchFamily="18" charset="0"/>
              <a:ea typeface="黑体" panose="02010609060101010101" pitchFamily="49" charset="-122"/>
            </a:endParaRPr>
          </a:p>
        </p:txBody>
      </p:sp>
      <p:sp>
        <p:nvSpPr>
          <p:cNvPr id="13324" name="Rectangle 12">
            <a:extLst>
              <a:ext uri="{FF2B5EF4-FFF2-40B4-BE49-F238E27FC236}">
                <a16:creationId xmlns:a16="http://schemas.microsoft.com/office/drawing/2014/main" id="{341C1BE0-05A1-4FD9-9FC3-6DC1E64483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724400"/>
            <a:ext cx="1295400" cy="838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–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latin typeface="Garamond" panose="02020404030301010803" pitchFamily="18" charset="0"/>
                <a:ea typeface="黑体" panose="02010609060101010101" pitchFamily="49" charset="-122"/>
              </a:rPr>
              <a:t>右下直肌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 typeface="Arial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latin typeface="Garamond" panose="02020404030301010803" pitchFamily="18" charset="0"/>
                <a:ea typeface="黑体" panose="02010609060101010101" pitchFamily="49" charset="-122"/>
              </a:rPr>
              <a:t>左上斜肌</a:t>
            </a:r>
            <a:endParaRPr lang="zh-CN" altLang="zh-CN" sz="2400">
              <a:solidFill>
                <a:srgbClr val="FF0000"/>
              </a:solidFill>
              <a:latin typeface="Garamond" panose="02020404030301010803" pitchFamily="18" charset="0"/>
              <a:ea typeface="黑体" panose="02010609060101010101" pitchFamily="49" charset="-122"/>
            </a:endParaRPr>
          </a:p>
        </p:txBody>
      </p:sp>
      <p:sp>
        <p:nvSpPr>
          <p:cNvPr id="13325" name="Rectangle 13">
            <a:extLst>
              <a:ext uri="{FF2B5EF4-FFF2-40B4-BE49-F238E27FC236}">
                <a16:creationId xmlns:a16="http://schemas.microsoft.com/office/drawing/2014/main" id="{F9539F88-DD2E-4C28-ADD0-A6B2AB9B27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2971800"/>
            <a:ext cx="1295400" cy="838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–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latin typeface="Garamond" panose="02020404030301010803" pitchFamily="18" charset="0"/>
                <a:ea typeface="黑体" panose="02010609060101010101" pitchFamily="49" charset="-122"/>
              </a:rPr>
              <a:t>左外直肌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 typeface="Arial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latin typeface="Garamond" panose="02020404030301010803" pitchFamily="18" charset="0"/>
                <a:ea typeface="黑体" panose="02010609060101010101" pitchFamily="49" charset="-122"/>
              </a:rPr>
              <a:t>右内直肌</a:t>
            </a:r>
            <a:endParaRPr lang="zh-CN" altLang="zh-CN" sz="2400">
              <a:solidFill>
                <a:srgbClr val="FF0000"/>
              </a:solidFill>
              <a:latin typeface="Garamond" panose="02020404030301010803" pitchFamily="18" charset="0"/>
              <a:ea typeface="黑体" panose="02010609060101010101" pitchFamily="49" charset="-122"/>
            </a:endParaRPr>
          </a:p>
        </p:txBody>
      </p:sp>
      <p:sp>
        <p:nvSpPr>
          <p:cNvPr id="13326" name="Rectangle 14">
            <a:extLst>
              <a:ext uri="{FF2B5EF4-FFF2-40B4-BE49-F238E27FC236}">
                <a16:creationId xmlns:a16="http://schemas.microsoft.com/office/drawing/2014/main" id="{B21B1CD8-6035-4DE7-9D3A-E103B0BB8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971800"/>
            <a:ext cx="1295400" cy="838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–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latin typeface="Garamond" panose="02020404030301010803" pitchFamily="18" charset="0"/>
                <a:ea typeface="黑体" panose="02010609060101010101" pitchFamily="49" charset="-122"/>
              </a:rPr>
              <a:t>右外直肌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 typeface="Arial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latin typeface="Garamond" panose="02020404030301010803" pitchFamily="18" charset="0"/>
                <a:ea typeface="黑体" panose="02010609060101010101" pitchFamily="49" charset="-122"/>
              </a:rPr>
              <a:t>左内直肌</a:t>
            </a:r>
            <a:endParaRPr lang="zh-CN" altLang="zh-CN" sz="2400">
              <a:solidFill>
                <a:srgbClr val="FF0000"/>
              </a:solidFill>
              <a:latin typeface="Garamond" panose="02020404030301010803" pitchFamily="18" charset="0"/>
              <a:ea typeface="黑体" panose="02010609060101010101" pitchFamily="49" charset="-122"/>
            </a:endParaRPr>
          </a:p>
        </p:txBody>
      </p:sp>
      <p:sp>
        <p:nvSpPr>
          <p:cNvPr id="13327" name="Rectangle 15">
            <a:extLst>
              <a:ext uri="{FF2B5EF4-FFF2-40B4-BE49-F238E27FC236}">
                <a16:creationId xmlns:a16="http://schemas.microsoft.com/office/drawing/2014/main" id="{188DE839-EEA9-4B87-B9C0-0BBCD32F01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096000"/>
            <a:ext cx="7804150" cy="457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  <a:defRPr/>
            </a:pPr>
            <a:r>
              <a:rPr lang="zh-CN" altLang="en-US"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  <a:ea typeface="黑体" panose="02010609060101010101" pitchFamily="49" charset="-122"/>
              </a:rPr>
              <a:t>六个主要注视眼位及六对配偶肌在该注视方向的主要作用</a:t>
            </a:r>
            <a:endParaRPr lang="zh-CN" altLang="zh-CN">
              <a:solidFill>
                <a:srgbClr val="33CC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aramond" panose="02020404030301010803" pitchFamily="18" charset="0"/>
              <a:ea typeface="黑体" panose="02010609060101010101" pitchFamily="49" charset="-122"/>
            </a:endParaRPr>
          </a:p>
        </p:txBody>
      </p:sp>
      <p:sp>
        <p:nvSpPr>
          <p:cNvPr id="13328" name="Rectangle 16">
            <a:extLst>
              <a:ext uri="{FF2B5EF4-FFF2-40B4-BE49-F238E27FC236}">
                <a16:creationId xmlns:a16="http://schemas.microsoft.com/office/drawing/2014/main" id="{4AEA4B5C-BB2D-4D8E-BE3E-1229AF188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2971800"/>
            <a:ext cx="17526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–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itchFamily="34" charset="0"/>
              <a:buNone/>
            </a:pPr>
            <a:r>
              <a:rPr lang="zh-CN" altLang="en-US" sz="2800" b="1">
                <a:solidFill>
                  <a:srgbClr val="FFFF00"/>
                </a:solidFill>
                <a:latin typeface="Garamond" panose="02020404030301010803" pitchFamily="18" charset="0"/>
                <a:ea typeface="楷体_GB2312" pitchFamily="1" charset="-122"/>
              </a:rPr>
              <a:t>第一眼位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 typeface="Arial" pitchFamily="34" charset="0"/>
              <a:buNone/>
            </a:pPr>
            <a:r>
              <a:rPr lang="zh-CN" altLang="en-US" sz="2800" b="1">
                <a:solidFill>
                  <a:srgbClr val="FFFF00"/>
                </a:solidFill>
                <a:latin typeface="Garamond" panose="02020404030301010803" pitchFamily="18" charset="0"/>
                <a:ea typeface="楷体_GB2312" pitchFamily="1" charset="-122"/>
              </a:rPr>
              <a:t>（右眼）</a:t>
            </a:r>
            <a:endParaRPr lang="zh-CN" altLang="zh-CN" sz="2800" b="1">
              <a:solidFill>
                <a:srgbClr val="FFFF00"/>
              </a:solidFill>
              <a:latin typeface="Garamond" panose="02020404030301010803" pitchFamily="18" charset="0"/>
              <a:ea typeface="楷体_GB2312" pitchFamily="1" charset="-122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D497F157-27D2-464C-8A8D-9B83C2EB023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7772400" cy="1143000"/>
          </a:xfrm>
        </p:spPr>
        <p:txBody>
          <a:bodyPr/>
          <a:lstStyle/>
          <a:p>
            <a:pPr eaLnBrk="1" hangingPunct="1"/>
            <a:r>
              <a:rPr lang="zh-CN" altLang="en-US" sz="4800">
                <a:solidFill>
                  <a:srgbClr val="FF0000"/>
                </a:solidFill>
                <a:ea typeface="华文行楷" panose="02010800040101010101" pitchFamily="2" charset="-122"/>
              </a:rPr>
              <a:t>二、双眼视觉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C368EAE7-3AC3-4974-A0EF-12B26289D61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524000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b="1">
                <a:solidFill>
                  <a:srgbClr val="33CC33"/>
                </a:solidFill>
              </a:rPr>
              <a:t>       双眼单视 </a:t>
            </a:r>
            <a:r>
              <a:rPr lang="en-US" altLang="zh-CN" b="1">
                <a:solidFill>
                  <a:srgbClr val="33CC33"/>
                </a:solidFill>
              </a:rPr>
              <a:t>single binocular vision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b="1">
                <a:solidFill>
                  <a:srgbClr val="33CC33"/>
                </a:solidFill>
              </a:rPr>
              <a:t>   </a:t>
            </a:r>
            <a:r>
              <a:rPr lang="zh-CN" altLang="en-US" b="1">
                <a:solidFill>
                  <a:srgbClr val="33CC33"/>
                </a:solidFill>
              </a:rPr>
              <a:t>双眼共同注视的目标同时成像在视网膜黄斑中心凹，通过大脑融像作用成为单一清晰像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b="1">
                <a:solidFill>
                  <a:srgbClr val="33CC33"/>
                </a:solidFill>
              </a:rPr>
              <a:t>       感觉融像 </a:t>
            </a:r>
            <a:r>
              <a:rPr lang="en-US" altLang="zh-CN" b="1">
                <a:solidFill>
                  <a:srgbClr val="33CC33"/>
                </a:solidFill>
              </a:rPr>
              <a:t>sensory fusion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b="1">
                <a:solidFill>
                  <a:srgbClr val="33CC33"/>
                </a:solidFill>
              </a:rPr>
              <a:t>   </a:t>
            </a:r>
            <a:r>
              <a:rPr lang="zh-CN" altLang="en-US" b="1">
                <a:solidFill>
                  <a:srgbClr val="33CC33"/>
                </a:solidFill>
              </a:rPr>
              <a:t>将双眼信息融合成单一像的能力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b="1">
                <a:solidFill>
                  <a:srgbClr val="33CC33"/>
                </a:solidFill>
              </a:rPr>
              <a:t>       立体视觉 </a:t>
            </a:r>
            <a:r>
              <a:rPr lang="en-US" altLang="zh-CN" b="1">
                <a:solidFill>
                  <a:srgbClr val="33CC33"/>
                </a:solidFill>
              </a:rPr>
              <a:t>stereopsis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b="1">
                <a:solidFill>
                  <a:srgbClr val="33CC33"/>
                </a:solidFill>
              </a:rPr>
              <a:t>   </a:t>
            </a:r>
            <a:r>
              <a:rPr lang="zh-CN" altLang="en-US" b="1">
                <a:solidFill>
                  <a:srgbClr val="33CC33"/>
                </a:solidFill>
              </a:rPr>
              <a:t>融合忽略了两个图像的微细差异，                   但由于存在的此差异被大脑融合                       而产生了立体视觉或双眼深度觉</a:t>
            </a:r>
            <a:endParaRPr lang="zh-CN" altLang="en-US"/>
          </a:p>
        </p:txBody>
      </p:sp>
      <p:pic>
        <p:nvPicPr>
          <p:cNvPr id="14340" name="Picture 4">
            <a:extLst>
              <a:ext uri="{FF2B5EF4-FFF2-40B4-BE49-F238E27FC236}">
                <a16:creationId xmlns:a16="http://schemas.microsoft.com/office/drawing/2014/main" id="{20F7A021-9898-4FC2-AFF1-333E9942D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19800" y="2971800"/>
            <a:ext cx="2278063" cy="264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>
            <a:extLst>
              <a:ext uri="{FF2B5EF4-FFF2-40B4-BE49-F238E27FC236}">
                <a16:creationId xmlns:a16="http://schemas.microsoft.com/office/drawing/2014/main" id="{137463E8-61D7-4B77-B055-31EC3949B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18425" y="0"/>
            <a:ext cx="1425575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096DEEBD-A25F-4FBF-81FA-5A3EDF73A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0600" y="1600200"/>
            <a:ext cx="7302500" cy="339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F49417BD-733D-48E3-A69B-81193817CA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840CFAB8-AE9A-4E58-AAB7-EDEAC335A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0" y="381000"/>
            <a:ext cx="7626350" cy="613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87F8DAB8-A60D-40D3-8694-DC8AA37FE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03E8FA26-BF5D-4F6A-9020-1DF9BA08F1B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7772400" cy="1143000"/>
          </a:xfrm>
        </p:spPr>
        <p:txBody>
          <a:bodyPr/>
          <a:lstStyle/>
          <a:p>
            <a:pPr eaLnBrk="1" hangingPunct="1"/>
            <a:r>
              <a:rPr lang="zh-CN" altLang="en-US" sz="4800">
                <a:solidFill>
                  <a:srgbClr val="FF0000"/>
                </a:solidFill>
                <a:ea typeface="华文行楷" panose="02010800040101010101" pitchFamily="2" charset="-122"/>
              </a:rPr>
              <a:t>三、斜视时的视觉改变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378E7E8D-A96D-4028-8ED6-7BA7742217B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981200"/>
            <a:ext cx="7772400" cy="4114800"/>
          </a:xfrm>
        </p:spPr>
        <p:txBody>
          <a:bodyPr/>
          <a:lstStyle/>
          <a:p>
            <a:pPr eaLnBrk="1" hangingPunct="1"/>
            <a:r>
              <a:rPr lang="zh-CN" altLang="en-US" b="1">
                <a:solidFill>
                  <a:srgbClr val="33CC33"/>
                </a:solidFill>
              </a:rPr>
              <a:t>复视 </a:t>
            </a:r>
            <a:r>
              <a:rPr lang="en-US" altLang="zh-CN" b="1">
                <a:solidFill>
                  <a:srgbClr val="33CC33"/>
                </a:solidFill>
              </a:rPr>
              <a:t>diplopia </a:t>
            </a:r>
            <a:r>
              <a:rPr lang="zh-CN" altLang="en-US" b="1">
                <a:solidFill>
                  <a:srgbClr val="33CC33"/>
                </a:solidFill>
              </a:rPr>
              <a:t>和视混淆 </a:t>
            </a:r>
            <a:r>
              <a:rPr lang="en-US" altLang="zh-CN" b="1">
                <a:solidFill>
                  <a:srgbClr val="33CC33"/>
                </a:solidFill>
              </a:rPr>
              <a:t>visual confusion</a:t>
            </a:r>
          </a:p>
          <a:p>
            <a:pPr eaLnBrk="1" hangingPunct="1"/>
            <a:r>
              <a:rPr lang="zh-CN" altLang="en-US" b="1">
                <a:solidFill>
                  <a:srgbClr val="33CC33"/>
                </a:solidFill>
              </a:rPr>
              <a:t>抑制 </a:t>
            </a:r>
            <a:r>
              <a:rPr lang="en-US" altLang="zh-CN" b="1">
                <a:solidFill>
                  <a:srgbClr val="33CC33"/>
                </a:solidFill>
              </a:rPr>
              <a:t>suppression</a:t>
            </a:r>
          </a:p>
          <a:p>
            <a:pPr eaLnBrk="1" hangingPunct="1"/>
            <a:r>
              <a:rPr lang="zh-CN" altLang="en-US" b="1">
                <a:solidFill>
                  <a:srgbClr val="33CC33"/>
                </a:solidFill>
              </a:rPr>
              <a:t>异常视网膜对应 </a:t>
            </a:r>
            <a:r>
              <a:rPr lang="en-US" altLang="zh-CN" b="1">
                <a:solidFill>
                  <a:srgbClr val="33CC33"/>
                </a:solidFill>
              </a:rPr>
              <a:t>anomalous retinal correspondence, ARC</a:t>
            </a:r>
          </a:p>
          <a:p>
            <a:pPr eaLnBrk="1" hangingPunct="1"/>
            <a:r>
              <a:rPr lang="zh-CN" altLang="en-US" b="1">
                <a:solidFill>
                  <a:srgbClr val="33CC33"/>
                </a:solidFill>
              </a:rPr>
              <a:t>偏心注视 </a:t>
            </a:r>
            <a:r>
              <a:rPr lang="en-US" altLang="zh-CN" b="1">
                <a:solidFill>
                  <a:srgbClr val="33CC33"/>
                </a:solidFill>
              </a:rPr>
              <a:t>eccentric fixation</a:t>
            </a:r>
          </a:p>
          <a:p>
            <a:pPr eaLnBrk="1" hangingPunct="1"/>
            <a:r>
              <a:rPr lang="zh-CN" altLang="en-US" b="1">
                <a:solidFill>
                  <a:srgbClr val="33CC33"/>
                </a:solidFill>
              </a:rPr>
              <a:t>弱视 </a:t>
            </a:r>
            <a:r>
              <a:rPr lang="en-US" altLang="zh-CN" b="1">
                <a:solidFill>
                  <a:srgbClr val="33CC33"/>
                </a:solidFill>
              </a:rPr>
              <a:t>amblyopic</a:t>
            </a:r>
            <a:endParaRPr lang="zh-CN" altLang="en-US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3DECF169-4977-4F6F-B37B-422F3E429FE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7772400" cy="1143000"/>
          </a:xfrm>
        </p:spPr>
        <p:txBody>
          <a:bodyPr/>
          <a:lstStyle/>
          <a:p>
            <a:pPr eaLnBrk="1" hangingPunct="1"/>
            <a:r>
              <a:rPr lang="zh-CN" altLang="en-US" sz="5400">
                <a:solidFill>
                  <a:srgbClr val="FF0000"/>
                </a:solidFill>
                <a:ea typeface="华文新魏" panose="02010800040101010101" pitchFamily="2" charset="-122"/>
              </a:rPr>
              <a:t>第二节  斜视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A6EC1C3C-1F20-421A-99D0-9C18357E2657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981200"/>
            <a:ext cx="3814763" cy="41148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b="1"/>
              <a:t>斜视  </a:t>
            </a:r>
            <a:r>
              <a:rPr lang="en-US" altLang="zh-CN" b="1"/>
              <a:t>strabismus</a:t>
            </a: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b="1"/>
              <a:t>在正常双眼注视状态下，被注视的物体会同时在双眼的视网膜黄斑中心凹上成像。</a:t>
            </a: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b="1"/>
              <a:t>在异常情况下，双眼不协同，在双眼注视状态下出现的偏斜，称为斜视</a:t>
            </a:r>
            <a:endParaRPr lang="zh-CN" altLang="en-US" sz="2800" b="1">
              <a:solidFill>
                <a:srgbClr val="33CC33"/>
              </a:solidFill>
            </a:endParaRPr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id="{5D9DF8C0-72E8-4910-924C-A179F6311128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29238" y="1981200"/>
            <a:ext cx="3814762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b="1"/>
              <a:t>   隐斜  </a:t>
            </a:r>
            <a:r>
              <a:rPr lang="en-US" altLang="zh-CN" b="1"/>
              <a:t>heterphoria,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b="1"/>
              <a:t>   or   phoria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b="1"/>
              <a:t>在双眼注视状态被干预下出现的偏斜，称为隐斜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zh-CN" altLang="en-US" b="1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zh-CN" altLang="en-US" b="1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b="1"/>
              <a:t>小量的隐斜度对大多数人来讲属正常现象</a:t>
            </a:r>
            <a:endParaRPr lang="zh-CN" altLang="en-US" sz="2800"/>
          </a:p>
        </p:txBody>
      </p:sp>
      <p:grpSp>
        <p:nvGrpSpPr>
          <p:cNvPr id="21509" name="Group 5">
            <a:extLst>
              <a:ext uri="{FF2B5EF4-FFF2-40B4-BE49-F238E27FC236}">
                <a16:creationId xmlns:a16="http://schemas.microsoft.com/office/drawing/2014/main" id="{D18EE16E-BD0C-4C4B-8F4F-2D7A4B435DE4}"/>
              </a:ext>
            </a:extLst>
          </p:cNvPr>
          <p:cNvGrpSpPr/>
          <p:nvPr/>
        </p:nvGrpSpPr>
        <p:grpSpPr>
          <a:xfrm>
            <a:off x="5334000" y="4267200"/>
            <a:ext cx="2571750" cy="704850"/>
            <a:chExt cx="1620" cy="444"/>
          </a:xfrm>
        </p:grpSpPr>
        <p:pic>
          <p:nvPicPr>
            <p:cNvPr id="21510" name="Picture 6" descr="uncover2">
              <a:extLst>
                <a:ext uri="{FF2B5EF4-FFF2-40B4-BE49-F238E27FC236}">
                  <a16:creationId xmlns:a16="http://schemas.microsoft.com/office/drawing/2014/main" id="{B710A6B2-B4CC-437A-9A9C-BA0D4B4A3D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0" y="0"/>
              <a:ext cx="1620" cy="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1" name="Rectangle 7">
              <a:extLst>
                <a:ext uri="{FF2B5EF4-FFF2-40B4-BE49-F238E27FC236}">
                  <a16:creationId xmlns:a16="http://schemas.microsoft.com/office/drawing/2014/main" id="{71CEAFD0-832C-4546-A4D0-AA60A1AE01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48"/>
              <a:ext cx="54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anose="05000000000000000000" pitchFamily="2" charset="2"/>
                <a:buChar char="l"/>
                <a:defRPr sz="32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90000"/>
                <a:buFont typeface="Wingdings" panose="05000000000000000000" pitchFamily="2" charset="2"/>
                <a:buChar char="–"/>
                <a:defRPr sz="28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4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anose="05000000000000000000" pitchFamily="2" charset="2"/>
                <a:buChar char="–"/>
                <a:defRPr sz="20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anose="05000000000000000000" pitchFamily="2" charset="2"/>
                <a:buChar char="•"/>
                <a:defRPr sz="20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anose="05000000000000000000" pitchFamily="2" charset="2"/>
                <a:buChar char="•"/>
                <a:defRPr sz="20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anose="05000000000000000000" pitchFamily="2" charset="2"/>
                <a:buChar char="•"/>
                <a:defRPr sz="20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anose="05000000000000000000" pitchFamily="2" charset="2"/>
                <a:buChar char="•"/>
                <a:defRPr sz="20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anose="05000000000000000000" pitchFamily="2" charset="2"/>
                <a:buChar char="•"/>
                <a:defRPr sz="2000" kern="1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 typeface="Arial" pitchFamily="34" charset="0"/>
                <a:buNone/>
              </a:pPr>
              <a:r>
                <a:rPr lang="zh-CN" altLang="en-US" sz="1800">
                  <a:solidFill>
                    <a:schemeClr val="bg2"/>
                  </a:solidFill>
                  <a:latin typeface="Garamond" panose="02020404030301010803" pitchFamily="18" charset="0"/>
                </a:rPr>
                <a:t>内隐斜</a:t>
              </a:r>
              <a:endParaRPr lang="zh-CN" altLang="zh-CN" sz="1800">
                <a:solidFill>
                  <a:schemeClr val="bg2"/>
                </a:solidFill>
                <a:latin typeface="Garamond" panose="02020404030301010803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2530" name="Picture 2" descr="ortho">
            <a:extLst>
              <a:ext uri="{FF2B5EF4-FFF2-40B4-BE49-F238E27FC236}">
                <a16:creationId xmlns:a16="http://schemas.microsoft.com/office/drawing/2014/main" id="{B12930B7-1720-4187-911D-7578EA8798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5600" y="838200"/>
            <a:ext cx="33051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 descr="eso">
            <a:extLst>
              <a:ext uri="{FF2B5EF4-FFF2-40B4-BE49-F238E27FC236}">
                <a16:creationId xmlns:a16="http://schemas.microsoft.com/office/drawing/2014/main" id="{845D2A9B-63FA-4A6D-B1C6-5B099E62A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5600" y="2133600"/>
            <a:ext cx="33051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4" descr="exo">
            <a:extLst>
              <a:ext uri="{FF2B5EF4-FFF2-40B4-BE49-F238E27FC236}">
                <a16:creationId xmlns:a16="http://schemas.microsoft.com/office/drawing/2014/main" id="{AFCB40E7-0310-492D-9EA5-1FE162A74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5600" y="3429000"/>
            <a:ext cx="33051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5" descr="hyper">
            <a:extLst>
              <a:ext uri="{FF2B5EF4-FFF2-40B4-BE49-F238E27FC236}">
                <a16:creationId xmlns:a16="http://schemas.microsoft.com/office/drawing/2014/main" id="{B42AD0EC-C205-4257-8DBA-43F97E38DE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5600" y="4724400"/>
            <a:ext cx="33051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3554" name="Picture 2" descr="uncov1">
            <a:extLst>
              <a:ext uri="{FF2B5EF4-FFF2-40B4-BE49-F238E27FC236}">
                <a16:creationId xmlns:a16="http://schemas.microsoft.com/office/drawing/2014/main" id="{95D1E100-D06A-40D2-AE33-133FF086C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5600" y="1371600"/>
            <a:ext cx="33051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3" descr="uncov2">
            <a:extLst>
              <a:ext uri="{FF2B5EF4-FFF2-40B4-BE49-F238E27FC236}">
                <a16:creationId xmlns:a16="http://schemas.microsoft.com/office/drawing/2014/main" id="{6B227D42-7C58-4683-867F-E3CDF8778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5600" y="2514600"/>
            <a:ext cx="33051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4" descr="uncov3">
            <a:extLst>
              <a:ext uri="{FF2B5EF4-FFF2-40B4-BE49-F238E27FC236}">
                <a16:creationId xmlns:a16="http://schemas.microsoft.com/office/drawing/2014/main" id="{32A0857B-7780-42DC-B07E-6600D2761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5600" y="3657600"/>
            <a:ext cx="33051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5" descr="uncov4">
            <a:extLst>
              <a:ext uri="{FF2B5EF4-FFF2-40B4-BE49-F238E27FC236}">
                <a16:creationId xmlns:a16="http://schemas.microsoft.com/office/drawing/2014/main" id="{813CB008-0D36-4012-AF5E-F99A1AFD8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5600" y="4800600"/>
            <a:ext cx="33051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Rectangle 6">
            <a:extLst>
              <a:ext uri="{FF2B5EF4-FFF2-40B4-BE49-F238E27FC236}">
                <a16:creationId xmlns:a16="http://schemas.microsoft.com/office/drawing/2014/main" id="{ECCB0105-85C6-4AAE-9A06-A6BEAF4A0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5943600"/>
            <a:ext cx="184150" cy="457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  <a:defRPr/>
            </a:pPr>
            <a:endParaRPr lang="zh-CN" altLang="en-US">
              <a:effectLst>
                <a:outerShdw blurRad="38100" dist="38100" dir="2700000" algn="tl">
                  <a:srgbClr val="000000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23559" name="Rectangle 7">
            <a:extLst>
              <a:ext uri="{FF2B5EF4-FFF2-40B4-BE49-F238E27FC236}">
                <a16:creationId xmlns:a16="http://schemas.microsoft.com/office/drawing/2014/main" id="{C53941DB-3565-4CC5-BFD2-59C789BF1EC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4572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sz="3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外隐斜（左）</a:t>
            </a: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E91CA555-B8C7-47A8-B78E-9C6CAC61CD7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7772400" cy="1143000"/>
          </a:xfrm>
        </p:spPr>
        <p:txBody>
          <a:bodyPr/>
          <a:lstStyle/>
          <a:p>
            <a:pPr eaLnBrk="1" hangingPunct="1"/>
            <a:r>
              <a:rPr lang="zh-CN" altLang="en-US" sz="4800">
                <a:solidFill>
                  <a:srgbClr val="FF0000"/>
                </a:solidFill>
                <a:ea typeface="华文行楷" panose="02010800040101010101" pitchFamily="2" charset="-122"/>
              </a:rPr>
              <a:t>一、斜视的检查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C858FD3E-C827-493E-96BF-DF8D3F05D81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981200"/>
            <a:ext cx="7772400" cy="4114800"/>
          </a:xfrm>
        </p:spPr>
        <p:txBody>
          <a:bodyPr/>
          <a:lstStyle/>
          <a:p>
            <a:pPr eaLnBrk="1" hangingPunct="1"/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病    史</a:t>
            </a:r>
          </a:p>
          <a:p>
            <a:pPr eaLnBrk="1" hangingPunct="1"/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家族史；发病年龄；发病进程和性质；治疗情况</a:t>
            </a:r>
          </a:p>
          <a:p>
            <a:pPr eaLnBrk="1" hangingPunct="1"/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一般情况</a:t>
            </a:r>
          </a:p>
          <a:p>
            <a:pPr eaLnBrk="1" hangingPunct="1"/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颜面、睑裂是否对称，有无内眦赘皮、代偿头位</a:t>
            </a:r>
          </a:p>
          <a:p>
            <a:pPr eaLnBrk="1" hangingPunct="1"/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视力检查</a:t>
            </a:r>
          </a:p>
          <a:p>
            <a:pPr eaLnBrk="1" hangingPunct="1"/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注意双眼视力差异、偏心注视等</a:t>
            </a:r>
          </a:p>
          <a:p>
            <a:pPr eaLnBrk="1" hangingPunct="1"/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屈光检查</a:t>
            </a:r>
          </a:p>
          <a:p>
            <a:pPr eaLnBrk="1" hangingPunct="1"/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非常重要；首诊必须进行睫状肌麻痹验光</a:t>
            </a:r>
            <a:endParaRPr lang="zh-CN" altLang="en-US" sz="2400"/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8DE44193-AED4-4841-A8AB-4D44D800435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7772400" cy="1143000"/>
          </a:xfrm>
        </p:spPr>
        <p:txBody>
          <a:bodyPr/>
          <a:lstStyle/>
          <a:p>
            <a:pPr eaLnBrk="1" hangingPunct="1"/>
            <a:r>
              <a:rPr lang="zh-CN" altLang="en-US">
                <a:solidFill>
                  <a:srgbClr val="FFFF00"/>
                </a:solidFill>
                <a:ea typeface="黑体" panose="02010609060101010101" pitchFamily="49" charset="-122"/>
              </a:rPr>
              <a:t>定性和定量检查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021539A1-7D8F-44A2-80D6-1B156CB5C90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981200"/>
            <a:ext cx="7772400" cy="4114800"/>
          </a:xfrm>
        </p:spPr>
        <p:txBody>
          <a:bodyPr/>
          <a:lstStyle/>
          <a:p>
            <a:pPr eaLnBrk="1" hangingPunct="1"/>
            <a:r>
              <a:rPr lang="zh-CN" altLang="en-US" b="1">
                <a:solidFill>
                  <a:srgbClr val="FF0000"/>
                </a:solidFill>
              </a:rPr>
              <a:t>遮盖试验</a:t>
            </a:r>
          </a:p>
          <a:p>
            <a:pPr eaLnBrk="1" hangingPunct="1"/>
            <a:r>
              <a:rPr lang="zh-CN" altLang="en-US" b="1">
                <a:solidFill>
                  <a:srgbClr val="FF0000"/>
                </a:solidFill>
              </a:rPr>
              <a:t>角膜映光法</a:t>
            </a:r>
          </a:p>
          <a:p>
            <a:pPr eaLnBrk="1" hangingPunct="1"/>
            <a:r>
              <a:rPr lang="zh-CN" altLang="en-US" b="1">
                <a:solidFill>
                  <a:srgbClr val="FF0000"/>
                </a:solidFill>
              </a:rPr>
              <a:t>三棱镜法</a:t>
            </a:r>
          </a:p>
          <a:p>
            <a:pPr eaLnBrk="1" hangingPunct="1"/>
            <a:r>
              <a:rPr lang="zh-CN" altLang="en-US" b="1">
                <a:solidFill>
                  <a:srgbClr val="FF0000"/>
                </a:solidFill>
              </a:rPr>
              <a:t>同视机检查法</a:t>
            </a:r>
          </a:p>
          <a:p>
            <a:pPr eaLnBrk="1" hangingPunct="1"/>
            <a:r>
              <a:rPr lang="zh-CN" altLang="en-US" b="1">
                <a:solidFill>
                  <a:srgbClr val="FF0000"/>
                </a:solidFill>
              </a:rPr>
              <a:t>复视试验</a:t>
            </a:r>
          </a:p>
          <a:p>
            <a:pPr eaLnBrk="1" hangingPunct="1"/>
            <a:r>
              <a:rPr lang="zh-CN" altLang="en-US" b="1">
                <a:solidFill>
                  <a:srgbClr val="FF0000"/>
                </a:solidFill>
              </a:rPr>
              <a:t>歪头试验</a:t>
            </a:r>
          </a:p>
          <a:p>
            <a:pPr eaLnBrk="1" hangingPunct="1"/>
            <a:r>
              <a:rPr lang="zh-CN" altLang="en-US" b="1">
                <a:solidFill>
                  <a:srgbClr val="FF0000"/>
                </a:solidFill>
              </a:rPr>
              <a:t>视觉感知检查</a:t>
            </a:r>
          </a:p>
        </p:txBody>
      </p:sp>
      <p:pic>
        <p:nvPicPr>
          <p:cNvPr id="25604" name="Picture 4">
            <a:extLst>
              <a:ext uri="{FF2B5EF4-FFF2-40B4-BE49-F238E27FC236}">
                <a16:creationId xmlns:a16="http://schemas.microsoft.com/office/drawing/2014/main" id="{5C7D8E3E-0FF3-4D37-ABA3-F4734CCE9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05200" y="1676400"/>
            <a:ext cx="5019675" cy="327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Rectangle 5">
            <a:extLst>
              <a:ext uri="{FF2B5EF4-FFF2-40B4-BE49-F238E27FC236}">
                <a16:creationId xmlns:a16="http://schemas.microsoft.com/office/drawing/2014/main" id="{767C0638-1A44-4347-A9A0-F9177B16ED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5181600"/>
            <a:ext cx="4470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–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itchFamily="34" charset="0"/>
              <a:buNone/>
            </a:pPr>
            <a:r>
              <a:rPr lang="zh-CN" altLang="en-US" sz="2800" b="1">
                <a:solidFill>
                  <a:srgbClr val="33CC33"/>
                </a:solidFill>
                <a:latin typeface="Garamond" panose="02020404030301010803" pitchFamily="18" charset="0"/>
                <a:ea typeface="楷体_GB2312" pitchFamily="1" charset="-122"/>
              </a:rPr>
              <a:t>内眦赘皮造成的假性内斜视</a:t>
            </a:r>
            <a:endParaRPr lang="zh-CN" altLang="zh-CN" sz="2800" b="1">
              <a:solidFill>
                <a:srgbClr val="33CC33"/>
              </a:solidFill>
              <a:latin typeface="Garamond" panose="02020404030301010803" pitchFamily="18" charset="0"/>
              <a:ea typeface="楷体_GB2312" pitchFamily="1" charset="-122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D1F6DB59-A8A6-46C3-86B5-E7C860EFB33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>
                <a:effectLst>
                  <a:outerShdw blurRad="38100" dist="38100" dir="2700000" algn="tl">
                    <a:srgbClr val="000000"/>
                  </a:outerShdw>
                </a:effectLst>
              </a:rPr>
              <a:t>1</a:t>
            </a:r>
            <a:r>
              <a:rPr lang="zh-CN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、遮盖试验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1484DEBF-FF5A-4FC2-82F2-B2CE18F32FC6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981200"/>
            <a:ext cx="3814763" cy="41148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800" b="1">
                <a:solidFill>
                  <a:srgbClr val="33CC33"/>
                </a:solidFill>
                <a:latin typeface="Arial" pitchFamily="34" charset="0"/>
              </a:rPr>
              <a:t>alternative cover test</a:t>
            </a: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800" b="1">
                <a:solidFill>
                  <a:srgbClr val="33CC33"/>
                </a:solidFill>
                <a:latin typeface="Arial" pitchFamily="34" charset="0"/>
              </a:rPr>
              <a:t>令被测者注视眼前视标</a:t>
            </a:r>
            <a:r>
              <a:rPr lang="en-US" altLang="zh-CN" sz="2800" b="1">
                <a:solidFill>
                  <a:srgbClr val="33CC33"/>
                </a:solidFill>
                <a:latin typeface="Arial" pitchFamily="34" charset="0"/>
              </a:rPr>
              <a:t>,</a:t>
            </a:r>
            <a:r>
              <a:rPr lang="zh-CN" altLang="en-US" sz="2800" b="1">
                <a:solidFill>
                  <a:srgbClr val="33CC33"/>
                </a:solidFill>
                <a:latin typeface="Arial" pitchFamily="34" charset="0"/>
              </a:rPr>
              <a:t>检查者交替遮盖其双眼。如可先遮右眼</a:t>
            </a:r>
            <a:r>
              <a:rPr lang="en-US" altLang="zh-CN" sz="2800" b="1">
                <a:solidFill>
                  <a:srgbClr val="33CC33"/>
                </a:solidFill>
                <a:latin typeface="Arial" pitchFamily="34" charset="0"/>
              </a:rPr>
              <a:t>, </a:t>
            </a:r>
            <a:r>
              <a:rPr lang="zh-CN" altLang="en-US" sz="2800" b="1">
                <a:solidFill>
                  <a:srgbClr val="33CC33"/>
                </a:solidFill>
                <a:latin typeface="Arial" pitchFamily="34" charset="0"/>
              </a:rPr>
              <a:t>然后迅速遮盖左眼</a:t>
            </a:r>
            <a:r>
              <a:rPr lang="en-US" altLang="zh-CN" sz="2800" b="1">
                <a:solidFill>
                  <a:srgbClr val="33CC33"/>
                </a:solidFill>
                <a:latin typeface="Arial" pitchFamily="34" charset="0"/>
              </a:rPr>
              <a:t>,   </a:t>
            </a:r>
            <a:r>
              <a:rPr lang="zh-CN" altLang="en-US" sz="2800" b="1">
                <a:solidFill>
                  <a:srgbClr val="33CC33"/>
                </a:solidFill>
                <a:latin typeface="Arial" pitchFamily="34" charset="0"/>
              </a:rPr>
              <a:t>观察被测者右眼是否转动</a:t>
            </a:r>
            <a:r>
              <a:rPr lang="en-US" altLang="zh-CN" sz="2800" b="1">
                <a:solidFill>
                  <a:srgbClr val="33CC33"/>
                </a:solidFill>
                <a:latin typeface="Arial" pitchFamily="34" charset="0"/>
              </a:rPr>
              <a:t>, </a:t>
            </a:r>
            <a:r>
              <a:rPr lang="zh-CN" altLang="en-US" sz="2800" b="1">
                <a:solidFill>
                  <a:srgbClr val="33CC33"/>
                </a:solidFill>
                <a:latin typeface="Arial" pitchFamily="34" charset="0"/>
              </a:rPr>
              <a:t>如右眼不动</a:t>
            </a:r>
            <a:r>
              <a:rPr lang="en-US" altLang="zh-CN" sz="2800" b="1">
                <a:solidFill>
                  <a:srgbClr val="33CC33"/>
                </a:solidFill>
                <a:latin typeface="Arial" pitchFamily="34" charset="0"/>
              </a:rPr>
              <a:t>, </a:t>
            </a:r>
            <a:r>
              <a:rPr lang="zh-CN" altLang="en-US" sz="2800" b="1">
                <a:solidFill>
                  <a:srgbClr val="33CC33"/>
                </a:solidFill>
                <a:latin typeface="Arial" pitchFamily="34" charset="0"/>
              </a:rPr>
              <a:t>即为正位眼</a:t>
            </a:r>
            <a:r>
              <a:rPr lang="en-US" altLang="zh-CN" sz="2800" b="1">
                <a:solidFill>
                  <a:srgbClr val="33CC33"/>
                </a:solidFill>
                <a:latin typeface="Arial" pitchFamily="34" charset="0"/>
              </a:rPr>
              <a:t>orthophoria</a:t>
            </a: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800" b="1">
                <a:solidFill>
                  <a:srgbClr val="33CC33"/>
                </a:solidFill>
                <a:latin typeface="Arial" pitchFamily="34" charset="0"/>
              </a:rPr>
              <a:t>以同法检查左眼</a:t>
            </a:r>
            <a:endParaRPr lang="zh-CN" altLang="en-US" sz="2800"/>
          </a:p>
        </p:txBody>
      </p:sp>
      <p:sp>
        <p:nvSpPr>
          <p:cNvPr id="26628" name="Rectangle 4">
            <a:extLst>
              <a:ext uri="{FF2B5EF4-FFF2-40B4-BE49-F238E27FC236}">
                <a16:creationId xmlns:a16="http://schemas.microsoft.com/office/drawing/2014/main" id="{CC226BDE-9C9C-497E-B4C0-32F8384795FD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29238" y="1981200"/>
            <a:ext cx="3814762" cy="4114800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zh-CN" sz="2800" b="1">
                <a:solidFill>
                  <a:srgbClr val="33CC33"/>
                </a:solidFill>
                <a:latin typeface="Arial" pitchFamily="34" charset="0"/>
              </a:rPr>
              <a:t>cover-uncover test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zh-CN" altLang="en-US" sz="2800" b="1">
                <a:solidFill>
                  <a:srgbClr val="33CC33"/>
                </a:solidFill>
                <a:latin typeface="Arial" pitchFamily="34" charset="0"/>
              </a:rPr>
              <a:t>令被测者注视眼前视标，遮其一眼，然后迅速去除遮盖，观察两眼是否转动及转动方向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zh-CN" altLang="en-US" sz="2800" b="1">
                <a:solidFill>
                  <a:srgbClr val="33CC33"/>
                </a:solidFill>
                <a:latin typeface="Arial" pitchFamily="34" charset="0"/>
              </a:rPr>
              <a:t>以同法检查另眼</a:t>
            </a:r>
            <a:endParaRPr lang="zh-CN" altLang="en-US" sz="2800"/>
          </a:p>
        </p:txBody>
      </p:sp>
      <p:pic>
        <p:nvPicPr>
          <p:cNvPr id="26629" name="Picture 5">
            <a:extLst>
              <a:ext uri="{FF2B5EF4-FFF2-40B4-BE49-F238E27FC236}">
                <a16:creationId xmlns:a16="http://schemas.microsoft.com/office/drawing/2014/main" id="{EEEFDF51-0B36-4728-971F-CA5F9CC2EC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0600" y="533400"/>
            <a:ext cx="1384300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4C0EFD14-C7B8-4168-901F-EFC77021FC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1098550"/>
            <a:ext cx="2667000" cy="5794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  <a:defRPr/>
            </a:pPr>
            <a:endParaRPr lang="zh-CN" altLang="en-US" sz="32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63F89D2C-C0C5-447A-B1E7-19CD3633080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>
                <a:effectLst>
                  <a:outerShdw blurRad="38100" dist="38100" dir="2700000" algn="tl">
                    <a:srgbClr val="000000"/>
                  </a:outerShdw>
                </a:effectLst>
              </a:rPr>
              <a:t>1</a:t>
            </a:r>
            <a:r>
              <a:rPr lang="zh-CN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）交替遮盖试验</a:t>
            </a:r>
          </a:p>
        </p:txBody>
      </p:sp>
      <p:pic>
        <p:nvPicPr>
          <p:cNvPr id="27652" name="Picture 4" descr="M5S4">
            <a:extLst>
              <a:ext uri="{FF2B5EF4-FFF2-40B4-BE49-F238E27FC236}">
                <a16:creationId xmlns:a16="http://schemas.microsoft.com/office/drawing/2014/main" id="{CAF7A761-1499-4305-9A14-AC1C86EFD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0" y="1600200"/>
            <a:ext cx="33051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5" descr="M5S4">
            <a:extLst>
              <a:ext uri="{FF2B5EF4-FFF2-40B4-BE49-F238E27FC236}">
                <a16:creationId xmlns:a16="http://schemas.microsoft.com/office/drawing/2014/main" id="{B5846A4F-E859-4B61-B4B2-FFE6FB646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0" y="2743200"/>
            <a:ext cx="33051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6" descr="M5S4">
            <a:extLst>
              <a:ext uri="{FF2B5EF4-FFF2-40B4-BE49-F238E27FC236}">
                <a16:creationId xmlns:a16="http://schemas.microsoft.com/office/drawing/2014/main" id="{FD44CD6F-C2D3-44FF-B695-5D58FBC6B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0" y="3886200"/>
            <a:ext cx="33051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7" descr="M5S4">
            <a:extLst>
              <a:ext uri="{FF2B5EF4-FFF2-40B4-BE49-F238E27FC236}">
                <a16:creationId xmlns:a16="http://schemas.microsoft.com/office/drawing/2014/main" id="{FABC0E7E-55AC-4151-A75B-45B442AE7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0" y="5029200"/>
            <a:ext cx="33051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513F5B40-5F03-41EC-AD20-EBA3DE2461D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4572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zh-CN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）遮盖</a:t>
            </a:r>
            <a:r>
              <a:rPr lang="en-US" altLang="zh-CN">
                <a:effectLst>
                  <a:outerShdw blurRad="38100" dist="38100" dir="2700000" algn="tl">
                    <a:srgbClr val="000000"/>
                  </a:outerShdw>
                </a:effectLst>
              </a:rPr>
              <a:t>-</a:t>
            </a:r>
            <a:r>
              <a:rPr lang="zh-CN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去遮盖试验</a:t>
            </a:r>
          </a:p>
        </p:txBody>
      </p:sp>
      <p:pic>
        <p:nvPicPr>
          <p:cNvPr id="28675" name="Picture 3" descr="M5S3">
            <a:extLst>
              <a:ext uri="{FF2B5EF4-FFF2-40B4-BE49-F238E27FC236}">
                <a16:creationId xmlns:a16="http://schemas.microsoft.com/office/drawing/2014/main" id="{FBB2E465-E8B1-4C46-BD6A-0ED8F9275F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71800" y="1371600"/>
            <a:ext cx="33051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4" descr="M5S3">
            <a:extLst>
              <a:ext uri="{FF2B5EF4-FFF2-40B4-BE49-F238E27FC236}">
                <a16:creationId xmlns:a16="http://schemas.microsoft.com/office/drawing/2014/main" id="{6835A88E-E2EF-4538-93AD-649373F43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71800" y="2362200"/>
            <a:ext cx="33051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5" descr="M5S3">
            <a:extLst>
              <a:ext uri="{FF2B5EF4-FFF2-40B4-BE49-F238E27FC236}">
                <a16:creationId xmlns:a16="http://schemas.microsoft.com/office/drawing/2014/main" id="{ADF07A2C-94A8-46D1-8AC6-496777A429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71800" y="3352800"/>
            <a:ext cx="33051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6" descr="M5S3">
            <a:extLst>
              <a:ext uri="{FF2B5EF4-FFF2-40B4-BE49-F238E27FC236}">
                <a16:creationId xmlns:a16="http://schemas.microsoft.com/office/drawing/2014/main" id="{11B4B544-602B-4EFF-99EB-F5C07C973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71800" y="4343400"/>
            <a:ext cx="33051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7" descr="M5S3">
            <a:extLst>
              <a:ext uri="{FF2B5EF4-FFF2-40B4-BE49-F238E27FC236}">
                <a16:creationId xmlns:a16="http://schemas.microsoft.com/office/drawing/2014/main" id="{C323CCEC-1AEE-4305-92D3-B78A122AE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71800" y="5334000"/>
            <a:ext cx="33051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698" name="Picture 2">
            <a:extLst>
              <a:ext uri="{FF2B5EF4-FFF2-40B4-BE49-F238E27FC236}">
                <a16:creationId xmlns:a16="http://schemas.microsoft.com/office/drawing/2014/main" id="{062880B2-6226-4DEA-9D36-2B6DCE43C2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5000" y="1905000"/>
            <a:ext cx="5135563" cy="140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Rectangle 3">
            <a:extLst>
              <a:ext uri="{FF2B5EF4-FFF2-40B4-BE49-F238E27FC236}">
                <a16:creationId xmlns:a16="http://schemas.microsoft.com/office/drawing/2014/main" id="{0267191C-6E9F-4D5F-BB8E-AB6BEA598B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4038600"/>
            <a:ext cx="7157729" cy="16064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  <a:buFont typeface="Arial" pitchFamily="34" charset="0"/>
              <a:buNone/>
              <a:defRPr/>
            </a:pPr>
            <a:r>
              <a:rPr lang="zh-CN" alt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遮盖</a:t>
            </a:r>
            <a:r>
              <a:rPr lang="en-US" altLang="zh-CN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-</a:t>
            </a:r>
            <a:r>
              <a:rPr lang="zh-CN" alt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去遮盖试验，未遮盖眼始终注视视标，</a:t>
            </a:r>
          </a:p>
          <a:p>
            <a:pPr eaLnBrk="1" hangingPunct="1">
              <a:lnSpc>
                <a:spcPct val="120000"/>
              </a:lnSpc>
              <a:buFont typeface="Arial" pitchFamily="34" charset="0"/>
              <a:buNone/>
              <a:defRPr/>
            </a:pPr>
            <a:r>
              <a:rPr lang="zh-CN" alt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被遮盖眼偏斜，除去遮盖后又回复正位，</a:t>
            </a:r>
          </a:p>
          <a:p>
            <a:pPr eaLnBrk="1" hangingPunct="1">
              <a:lnSpc>
                <a:spcPct val="120000"/>
              </a:lnSpc>
              <a:buFont typeface="Arial" pitchFamily="34" charset="0"/>
              <a:buNone/>
              <a:defRPr/>
            </a:pPr>
            <a:r>
              <a:rPr lang="zh-CN" alt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此种情况为内隐斜（</a:t>
            </a:r>
            <a:r>
              <a:rPr lang="en-US" altLang="zh-CN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esophoria</a:t>
            </a:r>
            <a:r>
              <a:rPr lang="zh-CN" alt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）。</a:t>
            </a:r>
          </a:p>
        </p:txBody>
      </p:sp>
      <p:sp>
        <p:nvSpPr>
          <p:cNvPr id="29700" name="Rectangle 4">
            <a:extLst>
              <a:ext uri="{FF2B5EF4-FFF2-40B4-BE49-F238E27FC236}">
                <a16:creationId xmlns:a16="http://schemas.microsoft.com/office/drawing/2014/main" id="{32512A55-32D1-4727-B007-689E34621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1098550"/>
            <a:ext cx="184150" cy="5794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  <a:defRPr/>
            </a:pPr>
            <a:endParaRPr lang="zh-CN" altLang="en-US" sz="32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29701" name="Rectangle 5">
            <a:extLst>
              <a:ext uri="{FF2B5EF4-FFF2-40B4-BE49-F238E27FC236}">
                <a16:creationId xmlns:a16="http://schemas.microsoft.com/office/drawing/2014/main" id="{A3433E9C-4528-4CC7-9CC2-66857E19FD3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内隐斜</a:t>
            </a:r>
          </a:p>
        </p:txBody>
      </p: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BB746857-505A-4C74-83D9-914898A3D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962400"/>
            <a:ext cx="7157729" cy="16064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  <a:buFont typeface="Arial" pitchFamily="34" charset="0"/>
              <a:buNone/>
              <a:defRPr/>
            </a:pPr>
            <a:r>
              <a:rPr lang="zh-CN" alt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遮盖</a:t>
            </a:r>
            <a:r>
              <a:rPr lang="en-US" altLang="zh-CN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-</a:t>
            </a:r>
            <a:r>
              <a:rPr lang="zh-CN" alt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去遮盖试验，未遮盖眼始终注视视标，</a:t>
            </a:r>
          </a:p>
          <a:p>
            <a:pPr eaLnBrk="1" hangingPunct="1">
              <a:lnSpc>
                <a:spcPct val="120000"/>
              </a:lnSpc>
              <a:buFont typeface="Arial" pitchFamily="34" charset="0"/>
              <a:buNone/>
              <a:defRPr/>
            </a:pPr>
            <a:r>
              <a:rPr lang="zh-CN" alt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被遮盖眼偏斜，除去遮盖后又回复正位，</a:t>
            </a:r>
          </a:p>
          <a:p>
            <a:pPr eaLnBrk="1" hangingPunct="1">
              <a:lnSpc>
                <a:spcPct val="120000"/>
              </a:lnSpc>
              <a:buFont typeface="Arial" pitchFamily="34" charset="0"/>
              <a:buNone/>
              <a:defRPr/>
            </a:pPr>
            <a:r>
              <a:rPr lang="zh-CN" alt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此种情况为外隐斜（</a:t>
            </a:r>
            <a:r>
              <a:rPr lang="en-US" altLang="zh-CN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exophoria</a:t>
            </a:r>
            <a:r>
              <a:rPr lang="zh-CN" alt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）。</a:t>
            </a:r>
          </a:p>
        </p:txBody>
      </p:sp>
      <p:pic>
        <p:nvPicPr>
          <p:cNvPr id="30723" name="Picture 3" descr="Examp2b">
            <a:extLst>
              <a:ext uri="{FF2B5EF4-FFF2-40B4-BE49-F238E27FC236}">
                <a16:creationId xmlns:a16="http://schemas.microsoft.com/office/drawing/2014/main" id="{368B20D8-36AF-4DC7-9E35-7B71F96A7B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1200" y="1828800"/>
            <a:ext cx="5146675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Rectangle 4">
            <a:extLst>
              <a:ext uri="{FF2B5EF4-FFF2-40B4-BE49-F238E27FC236}">
                <a16:creationId xmlns:a16="http://schemas.microsoft.com/office/drawing/2014/main" id="{AB55F215-F8AA-4EFF-BEE0-B8F2E80FC43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外隐斜</a:t>
            </a:r>
          </a:p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1746" name="Picture 2" descr="Examp1B">
            <a:extLst>
              <a:ext uri="{FF2B5EF4-FFF2-40B4-BE49-F238E27FC236}">
                <a16:creationId xmlns:a16="http://schemas.microsoft.com/office/drawing/2014/main" id="{2CA3D4AF-E66C-4FAB-866A-936136551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5600" y="1828800"/>
            <a:ext cx="5146675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Rectangle 3">
            <a:extLst>
              <a:ext uri="{FF2B5EF4-FFF2-40B4-BE49-F238E27FC236}">
                <a16:creationId xmlns:a16="http://schemas.microsoft.com/office/drawing/2014/main" id="{78A6617B-AD66-4D2F-8453-B9128F6F48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388" y="3810000"/>
            <a:ext cx="8537915" cy="230832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  <a:defRPr/>
            </a:pPr>
            <a:r>
              <a:rPr lang="zh-CN" altLang="en-US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恒定性斜视：遮盖斜位眼，两眼均不转动，说明未遮盖眼为</a:t>
            </a:r>
          </a:p>
          <a:p>
            <a:pPr eaLnBrk="1" hangingPunct="1">
              <a:buFont typeface="Arial" pitchFamily="34" charset="0"/>
              <a:buNone/>
              <a:defRPr/>
            </a:pPr>
            <a:r>
              <a:rPr lang="zh-CN" altLang="en-US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经常注视眼；遮盖经常注视眼，斜位眼被迫注视视标，除去</a:t>
            </a:r>
          </a:p>
          <a:p>
            <a:pPr eaLnBrk="1" hangingPunct="1">
              <a:buFont typeface="Arial" pitchFamily="34" charset="0"/>
              <a:buNone/>
              <a:defRPr/>
            </a:pPr>
            <a:r>
              <a:rPr lang="zh-CN" altLang="en-US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遮盖后经常注视眼又注视视标，而斜位眼又回复其偏斜眼位。</a:t>
            </a:r>
          </a:p>
          <a:p>
            <a:pPr eaLnBrk="1" hangingPunct="1">
              <a:buFont typeface="Arial" pitchFamily="34" charset="0"/>
              <a:buNone/>
              <a:defRPr/>
            </a:pPr>
            <a:endParaRPr lang="zh-CN" altLang="en-US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aramond" panose="02020404030301010803" pitchFamily="18" charset="0"/>
            </a:endParaRPr>
          </a:p>
          <a:p>
            <a:pPr eaLnBrk="1" hangingPunct="1">
              <a:buFont typeface="Arial" pitchFamily="34" charset="0"/>
              <a:buNone/>
              <a:defRPr/>
            </a:pPr>
            <a:r>
              <a:rPr lang="zh-CN" altLang="en-US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若无论遮盖任一眼，迫使未遮盖眼充当注视眼，除去遮盖时</a:t>
            </a:r>
          </a:p>
          <a:p>
            <a:pPr eaLnBrk="1" hangingPunct="1">
              <a:buFont typeface="Arial" pitchFamily="34" charset="0"/>
              <a:buNone/>
              <a:defRPr/>
            </a:pPr>
            <a:r>
              <a:rPr lang="zh-CN" altLang="en-US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两眼均不转动，则为交替性斜视。</a:t>
            </a:r>
            <a:endParaRPr lang="zh-CN" altLang="zh-CN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31748" name="Rectangle 4">
            <a:extLst>
              <a:ext uri="{FF2B5EF4-FFF2-40B4-BE49-F238E27FC236}">
                <a16:creationId xmlns:a16="http://schemas.microsoft.com/office/drawing/2014/main" id="{298DBF9B-44BE-43E5-9F13-055AB13A32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828800"/>
            <a:ext cx="1970088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–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itchFamily="34" charset="0"/>
              <a:buNone/>
            </a:pPr>
            <a:r>
              <a:rPr lang="zh-CN" altLang="en-US" sz="2800" b="1">
                <a:solidFill>
                  <a:srgbClr val="FFFF00"/>
                </a:solidFill>
                <a:latin typeface="Garamond" panose="02020404030301010803" pitchFamily="18" charset="0"/>
                <a:ea typeface="楷体_GB2312" pitchFamily="1" charset="-122"/>
              </a:rPr>
              <a:t>第一眼位：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itchFamily="34" charset="0"/>
              <a:buNone/>
            </a:pPr>
            <a:r>
              <a:rPr lang="zh-CN" altLang="en-US" sz="2800" b="1">
                <a:solidFill>
                  <a:srgbClr val="FFFF00"/>
                </a:solidFill>
                <a:latin typeface="Garamond" panose="02020404030301010803" pitchFamily="18" charset="0"/>
                <a:ea typeface="楷体_GB2312" pitchFamily="1" charset="-122"/>
              </a:rPr>
              <a:t>一眼偏斜，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itchFamily="34" charset="0"/>
              <a:buNone/>
            </a:pPr>
            <a:r>
              <a:rPr lang="zh-CN" altLang="en-US" sz="2800" b="1">
                <a:solidFill>
                  <a:srgbClr val="FFFF00"/>
                </a:solidFill>
                <a:latin typeface="Garamond" panose="02020404030301010803" pitchFamily="18" charset="0"/>
                <a:ea typeface="楷体_GB2312" pitchFamily="1" charset="-122"/>
              </a:rPr>
              <a:t>另眼正位</a:t>
            </a:r>
            <a:endParaRPr lang="zh-CN" altLang="zh-CN" sz="2800" b="1">
              <a:solidFill>
                <a:srgbClr val="FFFF00"/>
              </a:solidFill>
              <a:latin typeface="Garamond" panose="02020404030301010803" pitchFamily="18" charset="0"/>
              <a:ea typeface="楷体_GB2312" pitchFamily="1" charset="-122"/>
            </a:endParaRPr>
          </a:p>
        </p:txBody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id="{E2A4878E-0698-495A-A892-6BE552D58F5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恒定性与交替性斜视</a:t>
            </a:r>
          </a:p>
        </p:txBody>
      </p:sp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2770" name="Picture 2">
            <a:extLst>
              <a:ext uri="{FF2B5EF4-FFF2-40B4-BE49-F238E27FC236}">
                <a16:creationId xmlns:a16="http://schemas.microsoft.com/office/drawing/2014/main" id="{BC95F2C0-0FC7-4BC2-BB2B-5650B6628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9738" y="1281113"/>
            <a:ext cx="5724525" cy="429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3794" name="Picture 2">
            <a:extLst>
              <a:ext uri="{FF2B5EF4-FFF2-40B4-BE49-F238E27FC236}">
                <a16:creationId xmlns:a16="http://schemas.microsoft.com/office/drawing/2014/main" id="{55A78F68-8F36-4629-B1CB-5F1DE9711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9738" y="1281113"/>
            <a:ext cx="5724525" cy="429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4818" name="Picture 2">
            <a:extLst>
              <a:ext uri="{FF2B5EF4-FFF2-40B4-BE49-F238E27FC236}">
                <a16:creationId xmlns:a16="http://schemas.microsoft.com/office/drawing/2014/main" id="{EF147930-F30F-4B67-A9A5-D73316FB2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400" y="1752600"/>
            <a:ext cx="4124325" cy="390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Rectangle 3">
            <a:extLst>
              <a:ext uri="{FF2B5EF4-FFF2-40B4-BE49-F238E27FC236}">
                <a16:creationId xmlns:a16="http://schemas.microsoft.com/office/drawing/2014/main" id="{E6C28499-2583-4074-A17D-51B5A62FA46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zh-CN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、角膜映光法</a:t>
            </a:r>
          </a:p>
        </p:txBody>
      </p:sp>
      <p:sp>
        <p:nvSpPr>
          <p:cNvPr id="34820" name="Rectangle 4">
            <a:extLst>
              <a:ext uri="{FF2B5EF4-FFF2-40B4-BE49-F238E27FC236}">
                <a16:creationId xmlns:a16="http://schemas.microsoft.com/office/drawing/2014/main" id="{2C810C35-0ACF-4662-A745-ECCF8353D2C7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29238" y="1981200"/>
            <a:ext cx="3814762" cy="4114800"/>
          </a:xfrm>
        </p:spPr>
        <p:txBody>
          <a:bodyPr/>
          <a:lstStyle/>
          <a:p>
            <a:pPr eaLnBrk="1" hangingPunct="1">
              <a:lnSpc>
                <a:spcPct val="115000"/>
              </a:lnSpc>
            </a:pPr>
            <a:r>
              <a:rPr lang="zh-CN" altLang="en-US" sz="2800"/>
              <a:t>常用 </a:t>
            </a:r>
            <a:r>
              <a:rPr lang="en-US" altLang="zh-CN" sz="2800"/>
              <a:t>Hirschberg </a:t>
            </a:r>
            <a:r>
              <a:rPr lang="zh-CN" altLang="en-US" sz="2800"/>
              <a:t>法， 是测定斜视角最简单常用的方法</a:t>
            </a:r>
          </a:p>
          <a:p>
            <a:pPr eaLnBrk="1" hangingPunct="1">
              <a:lnSpc>
                <a:spcPct val="115000"/>
              </a:lnSpc>
            </a:pPr>
            <a:r>
              <a:rPr lang="zh-CN" altLang="en-US" sz="2800"/>
              <a:t>被检查者注视</a:t>
            </a:r>
            <a:r>
              <a:rPr lang="en-US" altLang="zh-CN" sz="2800"/>
              <a:t>33cm</a:t>
            </a:r>
            <a:r>
              <a:rPr lang="zh-CN" altLang="en-US" sz="2800"/>
              <a:t>处手电灯光，通过观察角膜上反光点的位置判断是否存在斜视及其性质与度数</a:t>
            </a:r>
          </a:p>
        </p:txBody>
      </p:sp>
    </p:spTree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5842" name="Picture 2">
            <a:extLst>
              <a:ext uri="{FF2B5EF4-FFF2-40B4-BE49-F238E27FC236}">
                <a16:creationId xmlns:a16="http://schemas.microsoft.com/office/drawing/2014/main" id="{2451BBDB-9DCB-43EF-B25A-7218D0BD2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7800" y="1447800"/>
            <a:ext cx="628650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6866" name="Picture 2">
            <a:extLst>
              <a:ext uri="{FF2B5EF4-FFF2-40B4-BE49-F238E27FC236}">
                <a16:creationId xmlns:a16="http://schemas.microsoft.com/office/drawing/2014/main" id="{66F975E7-21C3-4CEE-B36F-9FA0593A4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800" y="2057400"/>
            <a:ext cx="3757613" cy="245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Rectangle 3">
            <a:extLst>
              <a:ext uri="{FF2B5EF4-FFF2-40B4-BE49-F238E27FC236}">
                <a16:creationId xmlns:a16="http://schemas.microsoft.com/office/drawing/2014/main" id="{A69549C3-BCC4-4FFE-AF43-A36D9D865F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876800"/>
            <a:ext cx="19621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–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itchFamily="34" charset="0"/>
              <a:buNone/>
            </a:pPr>
            <a:r>
              <a:rPr lang="zh-CN" altLang="en-US" sz="2800" b="1">
                <a:solidFill>
                  <a:srgbClr val="33CC33"/>
                </a:solidFill>
                <a:latin typeface="Garamond" panose="02020404030301010803" pitchFamily="18" charset="0"/>
                <a:ea typeface="楷体_GB2312" pitchFamily="1" charset="-122"/>
              </a:rPr>
              <a:t>假性内斜视</a:t>
            </a:r>
            <a:endParaRPr lang="zh-CN" altLang="zh-CN" sz="2800" b="1">
              <a:solidFill>
                <a:srgbClr val="33CC33"/>
              </a:solidFill>
              <a:latin typeface="Garamond" panose="02020404030301010803" pitchFamily="18" charset="0"/>
              <a:ea typeface="楷体_GB2312" pitchFamily="1" charset="-122"/>
            </a:endParaRPr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7515AB46-76D9-423C-B71E-D508EC9AF2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2057400"/>
            <a:ext cx="3733800" cy="2438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–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itchFamily="34" charset="0"/>
              <a:buNone/>
            </a:pPr>
            <a:endParaRPr lang="zh-CN" altLang="en-US" sz="2400"/>
          </a:p>
        </p:txBody>
      </p:sp>
      <p:pic>
        <p:nvPicPr>
          <p:cNvPr id="36869" name="Picture 5">
            <a:extLst>
              <a:ext uri="{FF2B5EF4-FFF2-40B4-BE49-F238E27FC236}">
                <a16:creationId xmlns:a16="http://schemas.microsoft.com/office/drawing/2014/main" id="{AC280EF0-E2BF-4153-B926-8FA799D10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29200" y="2286000"/>
            <a:ext cx="32766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Rectangle 6">
            <a:extLst>
              <a:ext uri="{FF2B5EF4-FFF2-40B4-BE49-F238E27FC236}">
                <a16:creationId xmlns:a16="http://schemas.microsoft.com/office/drawing/2014/main" id="{EC55637E-6912-4B7F-BE1E-DA5C0D9D7C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4876800"/>
            <a:ext cx="19621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–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itchFamily="34" charset="0"/>
              <a:buNone/>
            </a:pPr>
            <a:r>
              <a:rPr lang="zh-CN" altLang="en-US" sz="2800" b="1">
                <a:solidFill>
                  <a:srgbClr val="33CC33"/>
                </a:solidFill>
                <a:latin typeface="Garamond" panose="02020404030301010803" pitchFamily="18" charset="0"/>
                <a:ea typeface="楷体_GB2312" pitchFamily="1" charset="-122"/>
              </a:rPr>
              <a:t>真性内斜视</a:t>
            </a:r>
            <a:endParaRPr lang="zh-CN" altLang="zh-CN" sz="2800" b="1">
              <a:solidFill>
                <a:srgbClr val="33CC33"/>
              </a:solidFill>
              <a:latin typeface="Garamond" panose="02020404030301010803" pitchFamily="18" charset="0"/>
              <a:ea typeface="楷体_GB2312" pitchFamily="1" charset="-122"/>
            </a:endParaRPr>
          </a:p>
        </p:txBody>
      </p:sp>
      <p:sp>
        <p:nvSpPr>
          <p:cNvPr id="36871" name="Rectangle 7">
            <a:extLst>
              <a:ext uri="{FF2B5EF4-FFF2-40B4-BE49-F238E27FC236}">
                <a16:creationId xmlns:a16="http://schemas.microsoft.com/office/drawing/2014/main" id="{096F2CF8-6744-4F37-B5A9-F74DA9A205D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sz="3600">
                <a:effectLst>
                  <a:outerShdw blurRad="38100" dist="38100" dir="2700000" algn="tl">
                    <a:srgbClr val="000000"/>
                  </a:outerShdw>
                </a:effectLst>
              </a:rPr>
              <a:t>角膜映光法鉴别真假内斜视</a:t>
            </a:r>
          </a:p>
        </p:txBody>
      </p:sp>
    </p:spTree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3C224693-F1B9-4820-8961-2FB188C41B6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r>
              <a:rPr lang="zh-CN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、三棱镜法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81529285-8AC1-4805-9F06-30359AD4A48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981200"/>
            <a:ext cx="7772400" cy="4114800"/>
          </a:xfrm>
        </p:spPr>
        <p:txBody>
          <a:bodyPr/>
          <a:lstStyle/>
          <a:p>
            <a:pPr eaLnBrk="1" hangingPunct="1"/>
            <a:r>
              <a:rPr lang="zh-CN" altLang="en-US"/>
              <a:t>让被检查者用一眼注视视标，将三棱镜置于斜视眼前，分别测定</a:t>
            </a:r>
            <a:r>
              <a:rPr lang="en-US" altLang="zh-CN"/>
              <a:t>33cm/6m</a:t>
            </a:r>
            <a:r>
              <a:rPr lang="zh-CN" altLang="en-US"/>
              <a:t>戴棱镜与不戴棱镜的斜视度数，根据将角膜反光点移到角膜中央所需棱镜的度数和方向，确定斜视的性质和幅度</a:t>
            </a:r>
          </a:p>
          <a:p>
            <a:pPr eaLnBrk="1" hangingPunct="1"/>
            <a:r>
              <a:rPr lang="zh-CN" altLang="en-US"/>
              <a:t>若是麻痹性斜视，还应分别测定在六个主要诊断眼位上的斜视角；为除外</a:t>
            </a:r>
            <a:r>
              <a:rPr lang="en-US" altLang="zh-CN"/>
              <a:t>A-V</a:t>
            </a:r>
            <a:r>
              <a:rPr lang="zh-CN" altLang="en-US"/>
              <a:t>型斜视需测定向上</a:t>
            </a:r>
            <a:r>
              <a:rPr lang="en-US" altLang="zh-CN"/>
              <a:t>/</a:t>
            </a:r>
            <a:r>
              <a:rPr lang="zh-CN" altLang="en-US"/>
              <a:t>下注视</a:t>
            </a:r>
            <a:r>
              <a:rPr lang="en-US" altLang="zh-CN"/>
              <a:t>25º</a:t>
            </a:r>
            <a:r>
              <a:rPr lang="zh-CN" altLang="en-US"/>
              <a:t>时的斜视度数</a:t>
            </a:r>
          </a:p>
        </p:txBody>
      </p:sp>
    </p:spTree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A4DCA91E-9319-4802-B2B1-5C5A2AF8B81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  <a:r>
              <a:rPr lang="zh-CN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、同视机检查法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4F4EB0CE-4496-4E4B-81B7-835DB648084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981200"/>
            <a:ext cx="7772400" cy="4114800"/>
          </a:xfrm>
        </p:spPr>
        <p:txBody>
          <a:bodyPr/>
          <a:lstStyle/>
          <a:p>
            <a:pPr eaLnBrk="1" hangingPunct="1"/>
            <a:r>
              <a:rPr lang="zh-CN" altLang="en-US" sz="2800"/>
              <a:t>将同视机的知觉图片分别                            </a:t>
            </a:r>
          </a:p>
          <a:p>
            <a:pPr eaLnBrk="1" hangingPunct="1"/>
            <a:r>
              <a:rPr lang="zh-CN" altLang="en-US" sz="2800"/>
              <a:t>    放入同视机的图片筒中，                            </a:t>
            </a:r>
          </a:p>
          <a:p>
            <a:pPr eaLnBrk="1" hangingPunct="1"/>
            <a:r>
              <a:rPr lang="zh-CN" altLang="en-US" sz="2800"/>
              <a:t>    健眼镜筒置于“</a:t>
            </a:r>
            <a:r>
              <a:rPr lang="en-US" altLang="zh-CN" sz="2800"/>
              <a:t>0”</a:t>
            </a:r>
            <a:r>
              <a:rPr lang="zh-CN" altLang="en-US" sz="2800"/>
              <a:t>位</a:t>
            </a:r>
          </a:p>
          <a:p>
            <a:pPr eaLnBrk="1" hangingPunct="1"/>
            <a:r>
              <a:rPr lang="zh-CN" altLang="en-US" sz="2800"/>
              <a:t>转动斜视眼镜筒，使两画片重合，此时同视机上的读数为被检查者的主觉斜视角</a:t>
            </a:r>
          </a:p>
          <a:p>
            <a:pPr eaLnBrk="1" hangingPunct="1"/>
            <a:r>
              <a:rPr lang="zh-CN" altLang="en-US" sz="2800"/>
              <a:t>交替开闭每侧画片后的灯，并移动镜筒，使其反光点位于角膜中央，直至两眼不动，此时同视机上的读数为客观斜视角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pic>
        <p:nvPicPr>
          <p:cNvPr id="38916" name="Picture 4">
            <a:extLst>
              <a:ext uri="{FF2B5EF4-FFF2-40B4-BE49-F238E27FC236}">
                <a16:creationId xmlns:a16="http://schemas.microsoft.com/office/drawing/2014/main" id="{18DABA0D-5CF2-449B-B11E-36068D296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2057400"/>
            <a:ext cx="19050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3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9938" name="Picture 2">
            <a:extLst>
              <a:ext uri="{FF2B5EF4-FFF2-40B4-BE49-F238E27FC236}">
                <a16:creationId xmlns:a16="http://schemas.microsoft.com/office/drawing/2014/main" id="{4B467004-8EFD-4D2A-970A-D6C4D9BCC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7400" y="1447800"/>
            <a:ext cx="5127625" cy="387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3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3F9635CE-17DC-4377-A351-E0789D3CAE4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3048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>
                <a:effectLst>
                  <a:outerShdw blurRad="38100" dist="38100" dir="2700000" algn="tl">
                    <a:srgbClr val="000000"/>
                  </a:outerShdw>
                </a:effectLst>
              </a:rPr>
              <a:t>5</a:t>
            </a:r>
            <a:r>
              <a:rPr lang="zh-CN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、复视试验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818D34DA-A9C7-40EE-9F85-EDBBE3D48C7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295400"/>
            <a:ext cx="3309938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CN" altLang="en-US" sz="2800"/>
              <a:t>在一眼前放一红色镜片，注视</a:t>
            </a:r>
            <a:r>
              <a:rPr lang="en-US" altLang="zh-CN" sz="2800"/>
              <a:t>0.67m</a:t>
            </a:r>
            <a:r>
              <a:rPr lang="zh-CN" altLang="en-US" sz="2800"/>
              <a:t>或</a:t>
            </a:r>
            <a:r>
              <a:rPr lang="en-US" altLang="zh-CN" sz="2800"/>
              <a:t>1m</a:t>
            </a:r>
            <a:r>
              <a:rPr lang="zh-CN" altLang="en-US" sz="2800"/>
              <a:t>远处的灯光，注意有无复视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2800"/>
              <a:t>然后分别检查六个主要诊断眼位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2800"/>
              <a:t>绘制并分析复视图</a:t>
            </a:r>
          </a:p>
        </p:txBody>
      </p:sp>
      <p:pic>
        <p:nvPicPr>
          <p:cNvPr id="40964" name="Picture 4">
            <a:extLst>
              <a:ext uri="{FF2B5EF4-FFF2-40B4-BE49-F238E27FC236}">
                <a16:creationId xmlns:a16="http://schemas.microsoft.com/office/drawing/2014/main" id="{E9F2F605-83F5-4665-82EE-6A777BE4C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19600" y="1600200"/>
            <a:ext cx="4275138" cy="253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Rectangle 5">
            <a:extLst>
              <a:ext uri="{FF2B5EF4-FFF2-40B4-BE49-F238E27FC236}">
                <a16:creationId xmlns:a16="http://schemas.microsoft.com/office/drawing/2014/main" id="{0181D67C-E449-4B64-ADD5-54DB09B1DA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5105400"/>
            <a:ext cx="7685088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–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itchFamily="34" charset="0"/>
              <a:buNone/>
            </a:pPr>
            <a:r>
              <a:rPr lang="zh-CN" altLang="en-US" sz="2800" b="1">
                <a:solidFill>
                  <a:srgbClr val="FFFF00"/>
                </a:solidFill>
                <a:latin typeface="Garamond" panose="02020404030301010803" pitchFamily="18" charset="0"/>
                <a:ea typeface="楷体_GB2312" pitchFamily="1" charset="-122"/>
              </a:rPr>
              <a:t>复视图分析步骤：首先确定是水平位或垂直位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itchFamily="34" charset="0"/>
              <a:buNone/>
            </a:pPr>
            <a:r>
              <a:rPr lang="zh-CN" altLang="en-US" sz="2800" b="1">
                <a:solidFill>
                  <a:srgbClr val="FFFF00"/>
                </a:solidFill>
                <a:latin typeface="Garamond" panose="02020404030301010803" pitchFamily="18" charset="0"/>
                <a:ea typeface="楷体_GB2312" pitchFamily="1" charset="-122"/>
              </a:rPr>
              <a:t>水平位者确定交叉或同侧；垂直位应确定高或低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itchFamily="34" charset="0"/>
              <a:buNone/>
            </a:pPr>
            <a:r>
              <a:rPr lang="zh-CN" altLang="en-US" sz="2800" b="1">
                <a:solidFill>
                  <a:srgbClr val="FFFF00"/>
                </a:solidFill>
                <a:latin typeface="Garamond" panose="02020404030301010803" pitchFamily="18" charset="0"/>
                <a:ea typeface="楷体_GB2312" pitchFamily="1" charset="-122"/>
              </a:rPr>
              <a:t>确定复视偏离最大的方向，即麻痹肌作用方向</a:t>
            </a:r>
            <a:endParaRPr lang="zh-CN" altLang="zh-CN" sz="2800" b="1">
              <a:solidFill>
                <a:srgbClr val="FFFF00"/>
              </a:solidFill>
              <a:latin typeface="Garamond" panose="02020404030301010803" pitchFamily="18" charset="0"/>
              <a:ea typeface="楷体_GB2312" pitchFamily="1" charset="-122"/>
            </a:endParaRPr>
          </a:p>
        </p:txBody>
      </p:sp>
    </p:spTree>
  </p:cSld>
  <p:clrMapOvr>
    <a:masterClrMapping/>
  </p:clrMapOvr>
  <p:transition/>
  <p:timing/>
</p:sld>
</file>

<file path=ppt/slides/slide3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39114BC3-6C70-4954-BAA4-ABA9BC8AFD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209800"/>
            <a:ext cx="533400" cy="2133600"/>
          </a:xfrm>
          <a:prstGeom prst="rect">
            <a:avLst/>
          </a:prstGeom>
          <a:solidFill>
            <a:schemeClr val="hlink"/>
          </a:solidFill>
          <a:ln w="9525" cmpd="sng">
            <a:solidFill>
              <a:schemeClr val="tx1"/>
            </a:solidFill>
            <a:miter lim="800000"/>
          </a:ln>
        </p:spPr>
        <p:txBody>
          <a:bodyPr vert="eaVert" wrap="none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r>
              <a:rPr lang="zh-CN" alt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复  视</a:t>
            </a:r>
            <a:endParaRPr lang="zh-CN" altLang="zh-CN" sz="3200" b="1">
              <a:effectLst>
                <a:outerShdw blurRad="38100" dist="38100" dir="2700000" algn="tl">
                  <a:srgbClr val="00000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D628C3B5-8A0D-4392-8FCD-9FCA052A81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1219200"/>
            <a:ext cx="533400" cy="1600200"/>
          </a:xfrm>
          <a:prstGeom prst="rect">
            <a:avLst/>
          </a:prstGeom>
          <a:solidFill>
            <a:srgbClr val="33CC33"/>
          </a:solidFill>
          <a:ln w="9525" cmpd="sng">
            <a:solidFill>
              <a:schemeClr val="tx1"/>
            </a:solidFill>
            <a:miter lim="800000"/>
          </a:ln>
        </p:spPr>
        <p:txBody>
          <a:bodyPr vert="eaVert" wrap="none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r>
              <a:rPr lang="zh-CN" alt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水 平 性</a:t>
            </a:r>
            <a:endParaRPr lang="zh-CN" altLang="zh-CN" sz="2800">
              <a:effectLst>
                <a:outerShdw blurRad="38100" dist="38100" dir="2700000" algn="tl">
                  <a:srgbClr val="00000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1988" name="Rectangle 4">
            <a:extLst>
              <a:ext uri="{FF2B5EF4-FFF2-40B4-BE49-F238E27FC236}">
                <a16:creationId xmlns:a16="http://schemas.microsoft.com/office/drawing/2014/main" id="{A78EE56C-2043-49C5-8200-CD94E6FECB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1143000"/>
            <a:ext cx="1524000" cy="533400"/>
          </a:xfrm>
          <a:prstGeom prst="rect">
            <a:avLst/>
          </a:prstGeom>
          <a:solidFill>
            <a:srgbClr val="CC99FF"/>
          </a:solidFill>
          <a:ln w="9525" cmpd="sng">
            <a:solidFill>
              <a:schemeClr val="tx1"/>
            </a:solidFill>
            <a:miter lim="800000"/>
          </a:ln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  <a:ea typeface="楷体_GB2312" pitchFamily="1" charset="-122"/>
              </a:rPr>
              <a:t>同侧性</a:t>
            </a:r>
            <a:endParaRPr lang="zh-CN" altLang="zh-CN" sz="2800" b="1">
              <a:effectLst>
                <a:outerShdw blurRad="38100" dist="38100" dir="2700000" algn="tl">
                  <a:srgbClr val="000000"/>
                </a:outerShdw>
              </a:effectLst>
              <a:latin typeface="Garamond" panose="02020404030301010803" pitchFamily="18" charset="0"/>
              <a:ea typeface="楷体_GB2312" pitchFamily="1" charset="-122"/>
            </a:endParaRPr>
          </a:p>
        </p:txBody>
      </p:sp>
      <p:sp>
        <p:nvSpPr>
          <p:cNvPr id="41989" name="Rectangle 5">
            <a:extLst>
              <a:ext uri="{FF2B5EF4-FFF2-40B4-BE49-F238E27FC236}">
                <a16:creationId xmlns:a16="http://schemas.microsoft.com/office/drawing/2014/main" id="{04A72FE3-E8A0-46C2-93C9-FC7243F459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1524000" cy="533400"/>
          </a:xfrm>
          <a:prstGeom prst="rect">
            <a:avLst/>
          </a:prstGeom>
          <a:solidFill>
            <a:srgbClr val="CC99FF"/>
          </a:solidFill>
          <a:ln w="9525" cmpd="sng">
            <a:solidFill>
              <a:schemeClr val="tx1"/>
            </a:solidFill>
            <a:miter lim="800000"/>
          </a:ln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  <a:ea typeface="楷体_GB2312" pitchFamily="1" charset="-122"/>
              </a:rPr>
              <a:t>交叉性</a:t>
            </a:r>
            <a:endParaRPr lang="zh-CN" altLang="zh-CN" sz="2800" b="1">
              <a:effectLst>
                <a:outerShdw blurRad="38100" dist="38100" dir="2700000" algn="tl">
                  <a:srgbClr val="000000"/>
                </a:outerShdw>
              </a:effectLst>
              <a:latin typeface="Garamond" panose="02020404030301010803" pitchFamily="18" charset="0"/>
              <a:ea typeface="楷体_GB2312" pitchFamily="1" charset="-122"/>
            </a:endParaRPr>
          </a:p>
        </p:txBody>
      </p:sp>
      <p:sp>
        <p:nvSpPr>
          <p:cNvPr id="41990" name="Rectangle 6">
            <a:extLst>
              <a:ext uri="{FF2B5EF4-FFF2-40B4-BE49-F238E27FC236}">
                <a16:creationId xmlns:a16="http://schemas.microsoft.com/office/drawing/2014/main" id="{8B428E42-FAC7-4AC1-95DE-3B90102E2A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3505200"/>
            <a:ext cx="1524000" cy="533400"/>
          </a:xfrm>
          <a:prstGeom prst="rect">
            <a:avLst/>
          </a:prstGeom>
          <a:solidFill>
            <a:srgbClr val="CC99FF"/>
          </a:solidFill>
          <a:ln w="9525" cmpd="sng">
            <a:solidFill>
              <a:schemeClr val="tx1"/>
            </a:solidFill>
            <a:miter lim="800000"/>
          </a:ln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  <a:ea typeface="楷体_GB2312" pitchFamily="1" charset="-122"/>
              </a:rPr>
              <a:t>虚像高</a:t>
            </a:r>
            <a:endParaRPr lang="zh-CN" altLang="zh-CN" sz="2800" b="1">
              <a:effectLst>
                <a:outerShdw blurRad="38100" dist="38100" dir="2700000" algn="tl">
                  <a:srgbClr val="000000"/>
                </a:outerShdw>
              </a:effectLst>
              <a:latin typeface="Garamond" panose="02020404030301010803" pitchFamily="18" charset="0"/>
              <a:ea typeface="楷体_GB2312" pitchFamily="1" charset="-122"/>
            </a:endParaRPr>
          </a:p>
        </p:txBody>
      </p:sp>
      <p:sp>
        <p:nvSpPr>
          <p:cNvPr id="41991" name="Rectangle 7">
            <a:extLst>
              <a:ext uri="{FF2B5EF4-FFF2-40B4-BE49-F238E27FC236}">
                <a16:creationId xmlns:a16="http://schemas.microsoft.com/office/drawing/2014/main" id="{9F863490-A6B6-49F3-BF10-BEB3F27C07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4724400"/>
            <a:ext cx="1524000" cy="533400"/>
          </a:xfrm>
          <a:prstGeom prst="rect">
            <a:avLst/>
          </a:prstGeom>
          <a:solidFill>
            <a:srgbClr val="CC99FF"/>
          </a:solidFill>
          <a:ln w="9525" cmpd="sng">
            <a:solidFill>
              <a:schemeClr val="tx1"/>
            </a:solidFill>
            <a:miter lim="800000"/>
          </a:ln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  <a:ea typeface="楷体_GB2312" pitchFamily="1" charset="-122"/>
              </a:rPr>
              <a:t>虚像低</a:t>
            </a:r>
            <a:endParaRPr lang="zh-CN" altLang="zh-CN" sz="2800" b="1">
              <a:effectLst>
                <a:outerShdw blurRad="38100" dist="38100" dir="2700000" algn="tl">
                  <a:srgbClr val="000000"/>
                </a:outerShdw>
              </a:effectLst>
              <a:latin typeface="Garamond" panose="02020404030301010803" pitchFamily="18" charset="0"/>
              <a:ea typeface="楷体_GB2312" pitchFamily="1" charset="-122"/>
            </a:endParaRPr>
          </a:p>
        </p:txBody>
      </p:sp>
      <p:sp>
        <p:nvSpPr>
          <p:cNvPr id="41992" name="AutoShape 8">
            <a:extLst>
              <a:ext uri="{FF2B5EF4-FFF2-40B4-BE49-F238E27FC236}">
                <a16:creationId xmlns:a16="http://schemas.microsoft.com/office/drawing/2014/main" id="{897BF182-31A3-4789-9760-F4A0739F5E2A}"/>
              </a:ext>
            </a:extLst>
          </p:cNvPr>
          <p:cNvSpPr/>
          <p:nvPr/>
        </p:nvSpPr>
        <p:spPr bwMode="auto">
          <a:xfrm>
            <a:off x="1905000" y="2057400"/>
            <a:ext cx="381000" cy="2590800"/>
          </a:xfrm>
          <a:prstGeom prst="leftBrace">
            <a:avLst>
              <a:gd name="adj1" fmla="val 56667"/>
              <a:gd name="adj2" fmla="val 50000"/>
            </a:avLst>
          </a:prstGeom>
          <a:noFill/>
          <a:ln w="6350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–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itchFamily="34" charset="0"/>
              <a:buNone/>
            </a:pPr>
            <a:endParaRPr lang="zh-CN" altLang="en-US" sz="2400"/>
          </a:p>
        </p:txBody>
      </p:sp>
      <p:sp>
        <p:nvSpPr>
          <p:cNvPr id="41993" name="AutoShape 9">
            <a:extLst>
              <a:ext uri="{FF2B5EF4-FFF2-40B4-BE49-F238E27FC236}">
                <a16:creationId xmlns:a16="http://schemas.microsoft.com/office/drawing/2014/main" id="{53301C36-F7BD-4345-89E2-E175C543DDBC}"/>
              </a:ext>
            </a:extLst>
          </p:cNvPr>
          <p:cNvSpPr/>
          <p:nvPr/>
        </p:nvSpPr>
        <p:spPr bwMode="auto">
          <a:xfrm>
            <a:off x="3429000" y="1371600"/>
            <a:ext cx="304800" cy="1371600"/>
          </a:xfrm>
          <a:prstGeom prst="leftBrace">
            <a:avLst>
              <a:gd name="adj1" fmla="val 37500"/>
              <a:gd name="adj2" fmla="val 50000"/>
            </a:avLst>
          </a:prstGeom>
          <a:noFill/>
          <a:ln w="6350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–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itchFamily="34" charset="0"/>
              <a:buNone/>
            </a:pPr>
            <a:endParaRPr lang="zh-CN" altLang="en-US" sz="2400"/>
          </a:p>
        </p:txBody>
      </p:sp>
      <p:sp>
        <p:nvSpPr>
          <p:cNvPr id="41994" name="AutoShape 10">
            <a:extLst>
              <a:ext uri="{FF2B5EF4-FFF2-40B4-BE49-F238E27FC236}">
                <a16:creationId xmlns:a16="http://schemas.microsoft.com/office/drawing/2014/main" id="{FF916353-1CBA-473B-9A26-A76D2490C94E}"/>
              </a:ext>
            </a:extLst>
          </p:cNvPr>
          <p:cNvSpPr/>
          <p:nvPr/>
        </p:nvSpPr>
        <p:spPr bwMode="auto">
          <a:xfrm>
            <a:off x="3429000" y="3657600"/>
            <a:ext cx="304800" cy="1371600"/>
          </a:xfrm>
          <a:prstGeom prst="leftBrace">
            <a:avLst>
              <a:gd name="adj1" fmla="val 37500"/>
              <a:gd name="adj2" fmla="val 50000"/>
            </a:avLst>
          </a:prstGeom>
          <a:noFill/>
          <a:ln w="6350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–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itchFamily="34" charset="0"/>
              <a:buNone/>
            </a:pPr>
            <a:endParaRPr lang="zh-CN" altLang="en-US" sz="2400"/>
          </a:p>
        </p:txBody>
      </p:sp>
      <p:sp>
        <p:nvSpPr>
          <p:cNvPr id="41995" name="Rectangle 11">
            <a:extLst>
              <a:ext uri="{FF2B5EF4-FFF2-40B4-BE49-F238E27FC236}">
                <a16:creationId xmlns:a16="http://schemas.microsoft.com/office/drawing/2014/main" id="{64820A0F-BEB9-4428-A1A5-4D2CAC16EA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3581400"/>
            <a:ext cx="533400" cy="1600200"/>
          </a:xfrm>
          <a:prstGeom prst="rect">
            <a:avLst/>
          </a:prstGeom>
          <a:solidFill>
            <a:srgbClr val="33CC33"/>
          </a:solidFill>
          <a:ln w="9525" cmpd="sng">
            <a:solidFill>
              <a:schemeClr val="tx1"/>
            </a:solidFill>
            <a:miter lim="800000"/>
          </a:ln>
        </p:spPr>
        <p:txBody>
          <a:bodyPr vert="eaVert" wrap="none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r>
              <a:rPr lang="zh-CN" alt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垂 直 性</a:t>
            </a:r>
            <a:endParaRPr lang="zh-CN" altLang="zh-CN" sz="2800">
              <a:effectLst>
                <a:outerShdw blurRad="38100" dist="38100" dir="2700000" algn="tl">
                  <a:srgbClr val="00000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1996" name="AutoShape 12">
            <a:extLst>
              <a:ext uri="{FF2B5EF4-FFF2-40B4-BE49-F238E27FC236}">
                <a16:creationId xmlns:a16="http://schemas.microsoft.com/office/drawing/2014/main" id="{42E30824-8F73-48BA-8F50-668E51F3BE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1752600"/>
            <a:ext cx="2133600" cy="838200"/>
          </a:xfrm>
          <a:prstGeom prst="cloudCallout">
            <a:avLst>
              <a:gd name="adj1" fmla="val -65477"/>
              <a:gd name="adj2" fmla="val 60606"/>
            </a:avLst>
          </a:prstGeom>
          <a:solidFill>
            <a:srgbClr val="FFFFFF"/>
          </a:solidFill>
          <a:ln w="9525" cmpd="sng">
            <a:solidFill>
              <a:schemeClr val="tx1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endParaRPr lang="zh-CN" altLang="en-US" sz="1800">
              <a:effectLst>
                <a:outerShdw blurRad="38100" dist="38100" dir="2700000" algn="tl">
                  <a:srgbClr val="C0C0C0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41997" name="Text Box 13">
            <a:extLst>
              <a:ext uri="{FF2B5EF4-FFF2-40B4-BE49-F238E27FC236}">
                <a16:creationId xmlns:a16="http://schemas.microsoft.com/office/drawing/2014/main" id="{0FDADF45-4CCC-49A5-93CE-87D627B883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1828800"/>
            <a:ext cx="1828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–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 typeface="Arial" pitchFamily="34" charset="0"/>
              <a:buNone/>
            </a:pPr>
            <a:r>
              <a:rPr lang="zh-CN" altLang="en-US" sz="1800" b="1">
                <a:solidFill>
                  <a:srgbClr val="33CC33"/>
                </a:solidFill>
                <a:latin typeface="Garamond" panose="02020404030301010803" pitchFamily="18" charset="0"/>
              </a:rPr>
              <a:t>说明眼球外斜，为内转肌麻痹</a:t>
            </a:r>
            <a:endParaRPr lang="zh-CN" altLang="zh-CN" sz="1800" b="1">
              <a:solidFill>
                <a:srgbClr val="33CC33"/>
              </a:solidFill>
              <a:latin typeface="Garamond" panose="02020404030301010803" pitchFamily="18" charset="0"/>
            </a:endParaRPr>
          </a:p>
        </p:txBody>
      </p:sp>
      <p:sp>
        <p:nvSpPr>
          <p:cNvPr id="41998" name="Rectangle 14">
            <a:extLst>
              <a:ext uri="{FF2B5EF4-FFF2-40B4-BE49-F238E27FC236}">
                <a16:creationId xmlns:a16="http://schemas.microsoft.com/office/drawing/2014/main" id="{EFC0BAFC-B060-42B0-8FDD-92D993FCB1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4724400"/>
            <a:ext cx="2514600" cy="64135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–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itchFamily="34" charset="0"/>
              <a:buNone/>
            </a:pPr>
            <a:r>
              <a:rPr lang="zh-CN" altLang="en-US" sz="1800" b="1">
                <a:solidFill>
                  <a:schemeClr val="bg2"/>
                </a:solidFill>
                <a:latin typeface="Garamond" panose="02020404030301010803" pitchFamily="18" charset="0"/>
              </a:rPr>
              <a:t>说明麻痹眼比健眼高，麻痹眼的下转肌受累</a:t>
            </a:r>
            <a:endParaRPr lang="zh-CN" altLang="zh-CN" sz="1800" b="1">
              <a:solidFill>
                <a:schemeClr val="bg2"/>
              </a:solidFill>
              <a:latin typeface="Garamond" panose="02020404030301010803" pitchFamily="18" charset="0"/>
            </a:endParaRPr>
          </a:p>
        </p:txBody>
      </p:sp>
      <p:sp>
        <p:nvSpPr>
          <p:cNvPr id="41999" name="Rectangle 15">
            <a:extLst>
              <a:ext uri="{FF2B5EF4-FFF2-40B4-BE49-F238E27FC236}">
                <a16:creationId xmlns:a16="http://schemas.microsoft.com/office/drawing/2014/main" id="{C1D026F9-ADC2-4199-AA80-AC23C35305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3505200"/>
            <a:ext cx="2514600" cy="64135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–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itchFamily="34" charset="0"/>
              <a:buNone/>
            </a:pPr>
            <a:r>
              <a:rPr lang="zh-CN" altLang="en-US" sz="1800" b="1">
                <a:solidFill>
                  <a:schemeClr val="bg2"/>
                </a:solidFill>
                <a:latin typeface="Garamond" panose="02020404030301010803" pitchFamily="18" charset="0"/>
              </a:rPr>
              <a:t>说明麻痹眼比健眼低，麻痹眼的上转肌受累</a:t>
            </a:r>
            <a:endParaRPr lang="zh-CN" altLang="zh-CN" sz="1800" b="1">
              <a:solidFill>
                <a:schemeClr val="bg2"/>
              </a:solidFill>
              <a:latin typeface="Garamond" panose="02020404030301010803" pitchFamily="18" charset="0"/>
            </a:endParaRPr>
          </a:p>
        </p:txBody>
      </p:sp>
      <p:sp>
        <p:nvSpPr>
          <p:cNvPr id="42000" name="AutoShape 16">
            <a:extLst>
              <a:ext uri="{FF2B5EF4-FFF2-40B4-BE49-F238E27FC236}">
                <a16:creationId xmlns:a16="http://schemas.microsoft.com/office/drawing/2014/main" id="{E0BEEDF9-AB38-4BE3-949F-ACF5BBE3A3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57200"/>
            <a:ext cx="2133600" cy="838200"/>
          </a:xfrm>
          <a:prstGeom prst="cloudCallout">
            <a:avLst>
              <a:gd name="adj1" fmla="val -63097"/>
              <a:gd name="adj2" fmla="val 58713"/>
            </a:avLst>
          </a:prstGeom>
          <a:solidFill>
            <a:srgbClr val="FFFFFF"/>
          </a:solidFill>
          <a:ln w="9525" cmpd="sng">
            <a:solidFill>
              <a:schemeClr val="tx1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endParaRPr lang="zh-CN" altLang="en-US" sz="1800">
              <a:effectLst>
                <a:outerShdw blurRad="38100" dist="38100" dir="2700000" algn="tl">
                  <a:srgbClr val="C0C0C0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42001" name="Rectangle 17">
            <a:extLst>
              <a:ext uri="{FF2B5EF4-FFF2-40B4-BE49-F238E27FC236}">
                <a16:creationId xmlns:a16="http://schemas.microsoft.com/office/drawing/2014/main" id="{D52004CB-178B-40DF-9AB1-8877CD7106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533400"/>
            <a:ext cx="1828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–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itchFamily="34" charset="0"/>
              <a:buNone/>
            </a:pPr>
            <a:r>
              <a:rPr lang="zh-CN" altLang="en-US" sz="1800" b="1">
                <a:solidFill>
                  <a:srgbClr val="33CC33"/>
                </a:solidFill>
                <a:latin typeface="Garamond" panose="02020404030301010803" pitchFamily="18" charset="0"/>
              </a:rPr>
              <a:t>说明眼球内斜，为外转肌麻痹</a:t>
            </a:r>
            <a:endParaRPr lang="zh-CN" altLang="zh-CN" sz="1800" b="1">
              <a:solidFill>
                <a:srgbClr val="33CC33"/>
              </a:solidFill>
              <a:latin typeface="Garamond" panose="02020404030301010803" pitchFamily="18" charset="0"/>
            </a:endParaRPr>
          </a:p>
        </p:txBody>
      </p:sp>
      <p:sp>
        <p:nvSpPr>
          <p:cNvPr id="42002" name="Line 18">
            <a:extLst>
              <a:ext uri="{FF2B5EF4-FFF2-40B4-BE49-F238E27FC236}">
                <a16:creationId xmlns:a16="http://schemas.microsoft.com/office/drawing/2014/main" id="{12A20F07-3A19-435A-869C-5EFF1D26500C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3810000"/>
            <a:ext cx="457200" cy="0"/>
          </a:xfrm>
          <a:prstGeom prst="line">
            <a:avLst/>
          </a:prstGeom>
          <a:noFill/>
          <a:ln w="63500">
            <a:solidFill>
              <a:srgbClr val="FF010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2003" name="Line 19">
            <a:extLst>
              <a:ext uri="{FF2B5EF4-FFF2-40B4-BE49-F238E27FC236}">
                <a16:creationId xmlns:a16="http://schemas.microsoft.com/office/drawing/2014/main" id="{4B0A70E0-E466-4214-A5C3-C413224E6CF8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5029200"/>
            <a:ext cx="457200" cy="0"/>
          </a:xfrm>
          <a:prstGeom prst="line">
            <a:avLst/>
          </a:prstGeom>
          <a:noFill/>
          <a:ln w="63500">
            <a:solidFill>
              <a:srgbClr val="FF010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2004" name="Text Box 20">
            <a:extLst>
              <a:ext uri="{FF2B5EF4-FFF2-40B4-BE49-F238E27FC236}">
                <a16:creationId xmlns:a16="http://schemas.microsoft.com/office/drawing/2014/main" id="{5359359C-902D-4E37-B53F-0D9797500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791200"/>
            <a:ext cx="2895600" cy="3667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itchFamily="34" charset="0"/>
              <a:buNone/>
              <a:defRPr/>
            </a:pPr>
            <a:endParaRPr lang="zh-CN" altLang="en-US" sz="1800">
              <a:effectLst>
                <a:outerShdw blurRad="38100" dist="38100" dir="2700000" algn="tl">
                  <a:srgbClr val="000000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42005" name="Text Box 21">
            <a:extLst>
              <a:ext uri="{FF2B5EF4-FFF2-40B4-BE49-F238E27FC236}">
                <a16:creationId xmlns:a16="http://schemas.microsoft.com/office/drawing/2014/main" id="{1E59B875-4AB8-4F89-981A-1758AE5C9C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715000"/>
            <a:ext cx="4495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–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 typeface="Arial" pitchFamily="34" charset="0"/>
              <a:buNone/>
            </a:pPr>
            <a:r>
              <a:rPr lang="zh-CN" altLang="en-US" b="1">
                <a:solidFill>
                  <a:srgbClr val="FF0101"/>
                </a:solidFill>
                <a:latin typeface="Garamond" panose="02020404030301010803" pitchFamily="18" charset="0"/>
                <a:ea typeface="楷体_GB2312" pitchFamily="1" charset="-122"/>
              </a:rPr>
              <a:t>复视类型及其临床意义</a:t>
            </a:r>
            <a:endParaRPr lang="zh-CN" altLang="zh-CN" b="1">
              <a:solidFill>
                <a:srgbClr val="FF0101"/>
              </a:solidFill>
              <a:latin typeface="Garamond" panose="02020404030301010803" pitchFamily="18" charset="0"/>
              <a:ea typeface="楷体_GB2312" pitchFamily="1" charset="-122"/>
            </a:endParaRPr>
          </a:p>
        </p:txBody>
      </p:sp>
    </p:spTree>
  </p:cSld>
  <p:clrMapOvr>
    <a:masterClrMapping/>
  </p:clrMapOvr>
  <p:transition/>
  <p:timing/>
</p:sld>
</file>

<file path=ppt/slides/slide3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https://d.book118.com/847103145133006052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演示文稿1" id="{1FA0D586-D3FA-4602-97B8-49D1A1F83962}" vid="{3C7DC6A6-28BE-4C5F-8837-BE0283CE73EB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等线 Light" panose="020f0302020204030204"/>
        <a:ea typeface="等线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等线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141</Paragraphs>
  <Slides>37</Slides>
  <Notes>36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baseType="lpstr" size="53">
      <vt:lpstr>Arial</vt:lpstr>
      <vt:lpstr>Calibri</vt:lpstr>
      <vt:lpstr>Calibri Light</vt:lpstr>
      <vt:lpstr>宋体</vt:lpstr>
      <vt:lpstr>Times New Roman</vt:lpstr>
      <vt:lpstr>华文中宋</vt:lpstr>
      <vt:lpstr>微软雅黑</vt:lpstr>
      <vt:lpstr>Garamond</vt:lpstr>
      <vt:lpstr>华文新魏</vt:lpstr>
      <vt:lpstr>等线 Light</vt:lpstr>
      <vt:lpstr>等线</vt:lpstr>
      <vt:lpstr>华文行楷</vt:lpstr>
      <vt:lpstr>Wingdings</vt:lpstr>
      <vt:lpstr>楷体_GB2312</vt:lpstr>
      <vt:lpstr>黑体</vt:lpstr>
      <vt:lpstr>Office Theme</vt:lpstr>
      <vt:lpstr>PowerPoint Presentation</vt:lpstr>
      <vt:lpstr>第一节  眼外肌与双眼视</vt:lpstr>
      <vt:lpstr>PowerPoint Presentation</vt:lpstr>
      <vt:lpstr>一、眼外肌的功能</vt:lpstr>
      <vt:lpstr>直肌与斜肌</vt:lpstr>
      <vt:lpstr> 协同肌和拮抗肌</vt:lpstr>
      <vt:lpstr>PowerPoint Presentation</vt:lpstr>
      <vt:lpstr>配偶肌</vt:lpstr>
      <vt:lpstr>PowerPoint Presentation</vt:lpstr>
      <vt:lpstr>二、双眼视觉</vt:lpstr>
      <vt:lpstr>PowerPoint Presentation</vt:lpstr>
      <vt:lpstr>PowerPoint Presentation</vt:lpstr>
      <vt:lpstr>PowerPoint Presentation</vt:lpstr>
      <vt:lpstr>PowerPoint Presentation</vt:lpstr>
      <vt:lpstr>三、斜视时的视觉改变</vt:lpstr>
      <vt:lpstr>第二节  斜视</vt:lpstr>
      <vt:lpstr>PowerPoint Presentation</vt:lpstr>
      <vt:lpstr>  外隐斜（左）</vt:lpstr>
      <vt:lpstr>一、斜视的检查</vt:lpstr>
      <vt:lpstr>定性和定量检查</vt:lpstr>
      <vt:lpstr>1、遮盖试验</vt:lpstr>
      <vt:lpstr>1）交替遮盖试验</vt:lpstr>
      <vt:lpstr>2）遮盖-去遮盖试验</vt:lpstr>
      <vt:lpstr>内隐斜</vt:lpstr>
      <vt:lpstr>外隐斜</vt:lpstr>
      <vt:lpstr>恒定性与交替性斜视</vt:lpstr>
      <vt:lpstr>PowerPoint Presentation</vt:lpstr>
      <vt:lpstr>PowerPoint Presentation</vt:lpstr>
      <vt:lpstr>2、角膜映光法</vt:lpstr>
      <vt:lpstr>PowerPoint Presentation</vt:lpstr>
      <vt:lpstr>角膜映光法鉴别真假内斜视</vt:lpstr>
      <vt:lpstr>3、三棱镜法</vt:lpstr>
      <vt:lpstr>4、同视机检查法</vt:lpstr>
      <vt:lpstr>PowerPoint Presentation</vt:lpstr>
      <vt:lpstr>5、复视试验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2024-09-26T06:34:33.281</cp:lastPrinted>
  <dcterms:created xsi:type="dcterms:W3CDTF">2024-09-25T22:34:33Z</dcterms:created>
  <dcterms:modified xsi:type="dcterms:W3CDTF">2024-09-25T22:34:35Z</dcterms:modified>
</cp:coreProperties>
</file>