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85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4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07ED8-A748-4E3E-8B72-212494ECD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6DBF4-B7C2-41BA-B85A-9AB7F1A76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242322-EC91-4AC5-8ACD-4D698AFBF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A51526-3923-4038-9842-A439AB2B8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CB4E90-CBA2-4681-916A-E7BE274A68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9990B1-6712-45D6-80B2-E35D30C80A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1FA771-0D9E-4914-B82F-B38B9BE734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E749B-E402-40B3-AD89-C87318CBC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633E2A-076E-4B7C-B6C1-8AD2B391C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D5CA9-3829-4200-AB7C-9DADA71CA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4B4DC-EB6E-4C3B-9922-5815EDF2C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9844" r:id="rId2"/>
    <p:sldLayoutId id="2147489845" r:id="rId3"/>
    <p:sldLayoutId id="2147489846" r:id="rId4"/>
    <p:sldLayoutId id="2147489847" r:id="rId5"/>
    <p:sldLayoutId id="2147489848" r:id="rId6"/>
    <p:sldLayoutId id="2147489849" r:id="rId7"/>
    <p:sldLayoutId id="2147489850" r:id="rId8"/>
    <p:sldLayoutId id="2147489851" r:id="rId9"/>
    <p:sldLayoutId id="2147489852" r:id="rId10"/>
    <p:sldLayoutId id="2147489853"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21" Type="http://schemas.openxmlformats.org/officeDocument/2006/relationships/tags" Target="../tags/tag219.xml" /><Relationship Id="rId22" Type="http://schemas.openxmlformats.org/officeDocument/2006/relationships/tags" Target="../tags/tag220.xml" /><Relationship Id="rId23" Type="http://schemas.openxmlformats.org/officeDocument/2006/relationships/tags" Target="../tags/tag221.xml" /><Relationship Id="rId24" Type="http://schemas.openxmlformats.org/officeDocument/2006/relationships/tags" Target="../tags/tag222.xml" /><Relationship Id="rId25" Type="http://schemas.openxmlformats.org/officeDocument/2006/relationships/tags" Target="../tags/tag223.xml" /><Relationship Id="rId26" Type="http://schemas.openxmlformats.org/officeDocument/2006/relationships/tags" Target="../tags/tag224.xml" /><Relationship Id="rId27" Type="http://schemas.openxmlformats.org/officeDocument/2006/relationships/tags" Target="../tags/tag225.xml" /><Relationship Id="rId28" Type="http://schemas.openxmlformats.org/officeDocument/2006/relationships/tags" Target="../tags/tag226.xml" /><Relationship Id="rId29" Type="http://schemas.openxmlformats.org/officeDocument/2006/relationships/tags" Target="../tags/tag227.xml" /><Relationship Id="rId3" Type="http://schemas.openxmlformats.org/officeDocument/2006/relationships/tags" Target="../tags/tag201.xml" /><Relationship Id="rId30" Type="http://schemas.openxmlformats.org/officeDocument/2006/relationships/tags" Target="../tags/tag228.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2510002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汇报人：PPT</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超声心动图常用切面的打法图解</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超声心动图概述</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超声心动图常用切面</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超声心动图常用切面的打法图解</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超声心动图常用切面的应用价值</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总结与展望</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超声心动图概述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超声心动图定义</a:t>
            </a:r>
            <a:endParaRPr lang="zh-CN" altLang="en-US"/>
          </a:p>
        </p:txBody>
      </p:sp>
      <p:sp>
        <p:nvSpPr>
          <p:cNvPr id="1049080"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082"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4"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超声心动图是一种利用超声波回声探查心脏和大血管以获取有关信息的一组无创性检查方法。</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086"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8"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0"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超声心动图是唯一能动态显示心腔内心脏瓣膜和心壁结构的无创性技术。</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9092"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094"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超声心动图可以实时观察心脏和大血管结构，对心血管疾病的诊断具有重要意义。</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096"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8"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00"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02"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超声心动图检查方便、重复性好、价格不高、无创伤、无放射线污染，已成为最广泛应用的评价左心室功能的方法之一。</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8" name="标题 2"/>
          <p:cNvSpPr>
            <a:spLocks noGrp="1"/>
          </p:cNvSpPr>
          <p:nvPr>
            <p:ph type="title" idx="2"/>
          </p:nvPr>
        </p:nvSpPr>
        <p:spPr/>
        <p:txBody>
          <a:bodyPr/>
          <a:lstStyle/>
          <a:p>
            <a:r>
              <a:rPr lang="zh-CN" altLang="en-US"/>
              <a:t>超声心动图应用范围</a:t>
            </a:r>
            <a:endParaRPr lang="zh-CN" altLang="en-US"/>
          </a:p>
        </p:txBody>
      </p:sp>
      <p:sp>
        <p:nvSpPr>
          <p:cNvPr id="1049150"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52"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54"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56"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判断心脏占位性病变</a:t>
            </a:r>
            <a:endParaRPr lang="en-US" altLang="zh-CN">
              <a:solidFill>
                <a:schemeClr val="dk1">
                  <a:lumMod val="80000"/>
                  <a:lumOff val="20000"/>
                </a:schemeClr>
              </a:solidFill>
              <a:latin typeface="+mn-ea"/>
              <a:sym typeface="+mn-ea"/>
            </a:endParaRPr>
          </a:p>
        </p:txBody>
      </p:sp>
      <p:sp>
        <p:nvSpPr>
          <p:cNvPr id="1049158"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60"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62"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64"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诊断心脏瓣膜疾病</a:t>
            </a:r>
            <a:endParaRPr lang="zh-CN" altLang="en-US">
              <a:solidFill>
                <a:schemeClr val="dk1">
                  <a:lumMod val="80000"/>
                  <a:lumOff val="20000"/>
                </a:schemeClr>
              </a:solidFill>
              <a:latin typeface="+mn-ea"/>
              <a:sym typeface="+mn-ea"/>
            </a:endParaRPr>
          </a:p>
        </p:txBody>
      </p:sp>
      <p:sp>
        <p:nvSpPr>
          <p:cNvPr id="1049166"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68"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70"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72"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评估心脏功能</a:t>
            </a:r>
            <a:endParaRPr lang="zh-CN" altLang="en-US">
              <a:solidFill>
                <a:schemeClr val="dk1">
                  <a:lumMod val="80000"/>
                  <a:lumOff val="20000"/>
                </a:schemeClr>
              </a:solidFill>
              <a:latin typeface="+mn-ea"/>
              <a:sym typeface="+mn-ea"/>
            </a:endParaRPr>
          </a:p>
        </p:txBody>
      </p:sp>
      <p:sp>
        <p:nvSpPr>
          <p:cNvPr id="1049174"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76"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78"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80"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监测心脏血流动力学变化</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15" name=""/>
        <p:cNvGrpSpPr/>
        <p:nvPr/>
      </p:nvGrpSpPr>
      <p:grpSpPr>
        <a:xfrm>
          <a:off x="0" y="0"/>
          <a:ext cx="0" cy="0"/>
        </a:xfrm>
      </p:grpSpPr>
      <p:sp>
        <p:nvSpPr>
          <p:cNvPr id="1049226"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28" name="标题 4"/>
          <p:cNvSpPr>
            <a:spLocks noGrp="1"/>
          </p:cNvSpPr>
          <p:nvPr>
            <p:ph type="title" idx="1"/>
            <p:custDataLst>
              <p:tags r:id="rId3"/>
            </p:custDataLst>
          </p:nvPr>
        </p:nvSpPr>
        <p:spPr/>
        <p:txBody>
          <a:bodyPr/>
          <a:lstStyle/>
          <a:p>
            <a:r>
              <a:rPr lang="zh-CN" altLang="en-US"/>
              <a:t>超声心动图常用切面</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p:cNvGrpSpPr/>
        <p:nvPr/>
      </p:nvGrpSpPr>
      <p:grpSpPr>
        <a:xfrm>
          <a:off x="0" y="0"/>
          <a:ext cx="0" cy="0"/>
        </a:xfrm>
      </p:grpSpPr>
      <p:sp>
        <p:nvSpPr>
          <p:cNvPr id="1049330" name="标题 2"/>
          <p:cNvSpPr>
            <a:spLocks noGrp="1"/>
          </p:cNvSpPr>
          <p:nvPr>
            <p:ph type="title" idx="2"/>
          </p:nvPr>
        </p:nvSpPr>
        <p:spPr/>
        <p:txBody>
          <a:bodyPr/>
          <a:lstStyle/>
          <a:p>
            <a:r>
              <a:rPr lang="zh-CN" altLang="en-US"/>
              <a:t>胸骨旁左心室长轴切面</a:t>
            </a:r>
            <a:endParaRPr lang="zh-CN" altLang="en-US"/>
          </a:p>
        </p:txBody>
      </p:sp>
      <p:sp>
        <p:nvSpPr>
          <p:cNvPr id="1049332" name="圆角矩形 26"/>
          <p:cNvSpPr/>
          <p:nvPr>
            <p:custDataLst>
              <p:tags r:id="rId2"/>
            </p:custDataLst>
          </p:nvPr>
        </p:nvSpPr>
        <p:spPr>
          <a:xfrm>
            <a:off x="65475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334" name="圆角矩形 28"/>
          <p:cNvSpPr/>
          <p:nvPr>
            <p:custDataLst>
              <p:tags r:id="rId3"/>
            </p:custDataLst>
          </p:nvPr>
        </p:nvSpPr>
        <p:spPr>
          <a:xfrm>
            <a:off x="65729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effectLst/>
              <a:latin typeface="+mn-ea"/>
              <a:sym typeface="+mn-ea"/>
            </a:endParaRPr>
          </a:p>
        </p:txBody>
      </p:sp>
      <p:sp>
        <p:nvSpPr>
          <p:cNvPr id="1049336" name="文本框 31"/>
          <p:cNvSpPr txBox="1"/>
          <p:nvPr>
            <p:custDataLst>
              <p:tags r:id="rId4"/>
            </p:custDataLst>
          </p:nvPr>
        </p:nvSpPr>
        <p:spPr>
          <a:xfrm>
            <a:off x="809734" y="236274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切面位置：胸骨旁左侧第四肋间</a:t>
            </a:r>
            <a:endParaRPr lang="zh-CN" altLang="en-US" sz="2000" spc="200">
              <a:solidFill>
                <a:schemeClr val="tx1">
                  <a:lumMod val="85000"/>
                  <a:lumOff val="15000"/>
                </a:schemeClr>
              </a:solidFill>
              <a:latin typeface="+mn-ea"/>
              <a:sym typeface="+mn-ea"/>
            </a:endParaRPr>
          </a:p>
        </p:txBody>
      </p:sp>
      <p:sp>
        <p:nvSpPr>
          <p:cNvPr id="1049338" name="圆角矩形 29"/>
          <p:cNvSpPr/>
          <p:nvPr>
            <p:custDataLst>
              <p:tags r:id="rId5"/>
            </p:custDataLst>
          </p:nvPr>
        </p:nvSpPr>
        <p:spPr>
          <a:xfrm>
            <a:off x="344691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340" name="圆角矩形 32"/>
          <p:cNvSpPr/>
          <p:nvPr>
            <p:custDataLst>
              <p:tags r:id="rId6"/>
            </p:custDataLst>
          </p:nvPr>
        </p:nvSpPr>
        <p:spPr>
          <a:xfrm>
            <a:off x="344945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342" name="文本框 34"/>
          <p:cNvSpPr txBox="1"/>
          <p:nvPr>
            <p:custDataLst>
              <p:tags r:id="rId7"/>
            </p:custDataLst>
          </p:nvPr>
        </p:nvSpPr>
        <p:spPr>
          <a:xfrm>
            <a:off x="3604435"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显示内容：左心室、室间隔、二尖瓣、主动脉前庭、主动脉瓣</a:t>
            </a:r>
            <a:endParaRPr lang="zh-CN" altLang="en-US" sz="2000" spc="200">
              <a:solidFill>
                <a:schemeClr val="tx1">
                  <a:lumMod val="85000"/>
                  <a:lumOff val="15000"/>
                </a:schemeClr>
              </a:solidFill>
              <a:latin typeface="+mn-ea"/>
              <a:sym typeface="+mn-ea"/>
            </a:endParaRPr>
          </a:p>
        </p:txBody>
      </p:sp>
      <p:sp>
        <p:nvSpPr>
          <p:cNvPr id="1049344" name="圆角矩形 3"/>
          <p:cNvSpPr/>
          <p:nvPr>
            <p:custDataLst>
              <p:tags r:id="rId8"/>
            </p:custDataLst>
          </p:nvPr>
        </p:nvSpPr>
        <p:spPr>
          <a:xfrm>
            <a:off x="623907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346" name="圆角矩形 4"/>
          <p:cNvSpPr/>
          <p:nvPr>
            <p:custDataLst>
              <p:tags r:id="rId9"/>
            </p:custDataLst>
          </p:nvPr>
        </p:nvSpPr>
        <p:spPr>
          <a:xfrm>
            <a:off x="624161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348" name="文本框 5"/>
          <p:cNvSpPr txBox="1"/>
          <p:nvPr>
            <p:custDataLst>
              <p:tags r:id="rId10"/>
            </p:custDataLst>
          </p:nvPr>
        </p:nvSpPr>
        <p:spPr>
          <a:xfrm>
            <a:off x="639595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图像特征：左心室呈椭圆形，室间隔位于左心室中央，二尖瓣位于左心室前下，主动脉前庭和主动脉瓣位于左心室上方</a:t>
            </a:r>
            <a:endParaRPr lang="zh-CN" altLang="en-US" sz="2000" spc="200">
              <a:solidFill>
                <a:schemeClr val="tx1">
                  <a:lumMod val="85000"/>
                  <a:lumOff val="15000"/>
                </a:schemeClr>
              </a:solidFill>
              <a:latin typeface="+mn-ea"/>
              <a:sym typeface="+mn-ea"/>
            </a:endParaRPr>
          </a:p>
        </p:txBody>
      </p:sp>
      <p:sp>
        <p:nvSpPr>
          <p:cNvPr id="1049350" name="圆角矩形 8"/>
          <p:cNvSpPr/>
          <p:nvPr>
            <p:custDataLst>
              <p:tags r:id="rId11"/>
            </p:custDataLst>
          </p:nvPr>
        </p:nvSpPr>
        <p:spPr>
          <a:xfrm>
            <a:off x="903123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352" name="圆角矩形 9"/>
          <p:cNvSpPr/>
          <p:nvPr>
            <p:custDataLst>
              <p:tags r:id="rId12"/>
            </p:custDataLst>
          </p:nvPr>
        </p:nvSpPr>
        <p:spPr>
          <a:xfrm>
            <a:off x="903377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354" name="文本框 10"/>
          <p:cNvSpPr txBox="1"/>
          <p:nvPr>
            <p:custDataLst>
              <p:tags r:id="rId13"/>
            </p:custDataLst>
          </p:nvPr>
        </p:nvSpPr>
        <p:spPr>
          <a:xfrm>
            <a:off x="918811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测量参数：左心室长轴、室间隔厚度、二尖瓣前后叶活动幅度等</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400" name="标题 2"/>
          <p:cNvSpPr>
            <a:spLocks noGrp="1"/>
          </p:cNvSpPr>
          <p:nvPr>
            <p:ph type="title" idx="2"/>
          </p:nvPr>
        </p:nvSpPr>
        <p:spPr/>
        <p:txBody>
          <a:bodyPr/>
          <a:lstStyle/>
          <a:p>
            <a:r>
              <a:rPr lang="zh-CN" altLang="en-US"/>
              <a:t>胸骨旁左心室短轴切面</a:t>
            </a:r>
            <a:endParaRPr lang="zh-CN" altLang="en-US"/>
          </a:p>
        </p:txBody>
      </p:sp>
      <p:sp>
        <p:nvSpPr>
          <p:cNvPr id="1049402"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04"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06"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切面位置：胸骨旁左侧第四肋间</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08"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10"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12"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显示结构：左心室、室间隔、二尖瓣</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14"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16"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测量指标：左心室前后径、室间隔厚度、二尖瓣前后叶附着点间距</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18"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20"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22"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24"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临床意义：用于评估左心室肥厚、室间隔缺损、二尖瓣狭窄等疾病</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70" name="标题 2"/>
          <p:cNvSpPr>
            <a:spLocks noGrp="1"/>
          </p:cNvSpPr>
          <p:nvPr>
            <p:ph type="title" idx="2"/>
          </p:nvPr>
        </p:nvSpPr>
        <p:spPr/>
        <p:txBody>
          <a:bodyPr/>
          <a:lstStyle/>
          <a:p>
            <a:r>
              <a:rPr lang="zh-CN" altLang="en-US"/>
              <a:t>心尖四腔心切面</a:t>
            </a:r>
            <a:endParaRPr lang="zh-CN" altLang="en-US"/>
          </a:p>
        </p:txBody>
      </p:sp>
      <p:sp>
        <p:nvSpPr>
          <p:cNvPr id="1049472"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74"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76"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78"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80"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显示心脏前部和两侧的四个心腔</a:t>
            </a:r>
            <a:endParaRPr lang="zh-CN" altLang="en-US" sz="1400" spc="150">
              <a:solidFill>
                <a:schemeClr val="tx1"/>
              </a:solidFill>
              <a:effectLst/>
              <a:latin typeface="+mn-ea"/>
              <a:sym typeface="+mn-ea"/>
            </a:endParaRPr>
          </a:p>
        </p:txBody>
      </p:sp>
      <p:sp>
        <p:nvSpPr>
          <p:cNvPr id="1049482"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超声心动图常用切面之一</a:t>
            </a:r>
            <a:endParaRPr lang="zh-CN" altLang="en-US" sz="1400" spc="150">
              <a:solidFill>
                <a:schemeClr val="tx1"/>
              </a:solidFill>
              <a:effectLst/>
              <a:latin typeface="+mn-ea"/>
              <a:sym typeface="+mn-ea"/>
            </a:endParaRPr>
          </a:p>
        </p:txBody>
      </p:sp>
      <p:sp>
        <p:nvSpPr>
          <p:cNvPr id="1049484"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显示心尖、心室间隔、二尖瓣和主动脉根部</a:t>
            </a:r>
            <a:endParaRPr lang="zh-CN" altLang="en-US" sz="1400" spc="150">
              <a:solidFill>
                <a:schemeClr val="tx1"/>
              </a:solidFill>
              <a:effectLst/>
              <a:latin typeface="+mn-ea"/>
              <a:sym typeface="+mn-ea"/>
            </a:endParaRPr>
          </a:p>
        </p:txBody>
      </p:sp>
      <p:sp>
        <p:nvSpPr>
          <p:cNvPr id="1049486"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用于评估心脏结构和功能</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32" name="标题 2"/>
          <p:cNvSpPr>
            <a:spLocks noGrp="1"/>
          </p:cNvSpPr>
          <p:nvPr>
            <p:ph type="title" idx="2"/>
          </p:nvPr>
        </p:nvSpPr>
        <p:spPr/>
        <p:txBody>
          <a:bodyPr/>
          <a:lstStyle/>
          <a:p>
            <a:r>
              <a:rPr lang="zh-CN" altLang="en-US"/>
              <a:t>心尖二腔心切面</a:t>
            </a:r>
            <a:endParaRPr lang="zh-CN" altLang="en-US"/>
          </a:p>
        </p:txBody>
      </p:sp>
      <p:sp>
        <p:nvSpPr>
          <p:cNvPr id="1049534" name="椭圆 262"/>
          <p:cNvSpPr/>
          <p:nvPr>
            <p:custDataLst>
              <p:tags r:id="rId2"/>
            </p:custDataLst>
          </p:nvPr>
        </p:nvSpPr>
        <p:spPr>
          <a:xfrm>
            <a:off x="2460516" y="419466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6" name="椭圆 263"/>
          <p:cNvSpPr/>
          <p:nvPr>
            <p:custDataLst>
              <p:tags r:id="rId3"/>
            </p:custDataLst>
          </p:nvPr>
        </p:nvSpPr>
        <p:spPr>
          <a:xfrm>
            <a:off x="3312747" y="427504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8" name="椭圆 264"/>
          <p:cNvSpPr/>
          <p:nvPr>
            <p:custDataLst>
              <p:tags r:id="rId4"/>
            </p:custDataLst>
          </p:nvPr>
        </p:nvSpPr>
        <p:spPr>
          <a:xfrm>
            <a:off x="4110733" y="451163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0" name="椭圆 265"/>
          <p:cNvSpPr/>
          <p:nvPr>
            <p:custDataLst>
              <p:tags r:id="rId5"/>
            </p:custDataLst>
          </p:nvPr>
        </p:nvSpPr>
        <p:spPr>
          <a:xfrm>
            <a:off x="4785197" y="471161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2" name="椭圆 266"/>
          <p:cNvSpPr/>
          <p:nvPr>
            <p:custDataLst>
              <p:tags r:id="rId6"/>
            </p:custDataLst>
          </p:nvPr>
        </p:nvSpPr>
        <p:spPr>
          <a:xfrm>
            <a:off x="5476654" y="491618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916042" y="484167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4" name="椭圆 268"/>
          <p:cNvSpPr/>
          <p:nvPr>
            <p:custDataLst>
              <p:tags r:id="rId8"/>
            </p:custDataLst>
          </p:nvPr>
        </p:nvSpPr>
        <p:spPr>
          <a:xfrm flipV="1">
            <a:off x="2824544" y="465541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6" name="椭圆 269"/>
          <p:cNvSpPr/>
          <p:nvPr>
            <p:custDataLst>
              <p:tags r:id="rId9"/>
            </p:custDataLst>
          </p:nvPr>
        </p:nvSpPr>
        <p:spPr>
          <a:xfrm flipV="1">
            <a:off x="2866372" y="469789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8" name="椭圆 270"/>
          <p:cNvSpPr/>
          <p:nvPr>
            <p:custDataLst>
              <p:tags r:id="rId10"/>
            </p:custDataLst>
          </p:nvPr>
        </p:nvSpPr>
        <p:spPr>
          <a:xfrm flipV="1">
            <a:off x="7833359" y="3841089"/>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86297" y="395611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0" name="椭圆 272"/>
          <p:cNvSpPr/>
          <p:nvPr>
            <p:custDataLst>
              <p:tags r:id="rId12"/>
            </p:custDataLst>
          </p:nvPr>
        </p:nvSpPr>
        <p:spPr>
          <a:xfrm flipV="1">
            <a:off x="4056488" y="371560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49286" y="413518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77194" y="382279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2" name="椭圆 275"/>
          <p:cNvSpPr/>
          <p:nvPr>
            <p:custDataLst>
              <p:tags r:id="rId15"/>
            </p:custDataLst>
          </p:nvPr>
        </p:nvSpPr>
        <p:spPr>
          <a:xfrm flipV="1">
            <a:off x="7085697" y="363652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4" name="椭圆 276"/>
          <p:cNvSpPr/>
          <p:nvPr>
            <p:custDataLst>
              <p:tags r:id="rId16"/>
            </p:custDataLst>
          </p:nvPr>
        </p:nvSpPr>
        <p:spPr>
          <a:xfrm flipV="1">
            <a:off x="7127524" y="367900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6" name="椭圆 277"/>
          <p:cNvSpPr/>
          <p:nvPr>
            <p:custDataLst>
              <p:tags r:id="rId17"/>
            </p:custDataLst>
          </p:nvPr>
        </p:nvSpPr>
        <p:spPr>
          <a:xfrm flipV="1">
            <a:off x="3804871" y="449725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57809" y="461228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8" name="椭圆 279"/>
          <p:cNvSpPr/>
          <p:nvPr>
            <p:custDataLst>
              <p:tags r:id="rId19"/>
            </p:custDataLst>
          </p:nvPr>
        </p:nvSpPr>
        <p:spPr>
          <a:xfrm flipV="1">
            <a:off x="8575793" y="473318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706503" y="5025977"/>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0" name="椭圆 281"/>
          <p:cNvSpPr/>
          <p:nvPr>
            <p:custDataLst>
              <p:tags r:id="rId21"/>
            </p:custDataLst>
          </p:nvPr>
        </p:nvSpPr>
        <p:spPr>
          <a:xfrm flipV="1">
            <a:off x="4995641" y="504493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6414" y="542399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2" name="图形 15"/>
          <p:cNvSpPr/>
          <p:nvPr>
            <p:custDataLst>
              <p:tags r:id="rId23"/>
            </p:custDataLst>
          </p:nvPr>
        </p:nvSpPr>
        <p:spPr>
          <a:xfrm>
            <a:off x="5062957" y="511486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64" name="图形 19"/>
          <p:cNvSpPr/>
          <p:nvPr>
            <p:custDataLst>
              <p:tags r:id="rId24"/>
            </p:custDataLst>
          </p:nvPr>
        </p:nvSpPr>
        <p:spPr>
          <a:xfrm>
            <a:off x="8643763" y="480703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66" name="图形 27"/>
          <p:cNvSpPr/>
          <p:nvPr>
            <p:custDataLst>
              <p:tags r:id="rId25"/>
            </p:custDataLst>
          </p:nvPr>
        </p:nvSpPr>
        <p:spPr>
          <a:xfrm>
            <a:off x="4159749" y="383978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68" name="任意多边形: 形状 286"/>
          <p:cNvSpPr/>
          <p:nvPr>
            <p:custDataLst>
              <p:tags r:id="rId26"/>
            </p:custDataLst>
          </p:nvPr>
        </p:nvSpPr>
        <p:spPr>
          <a:xfrm>
            <a:off x="5467505" y="378880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0" name="正文"/>
          <p:cNvSpPr txBox="1"/>
          <p:nvPr>
            <p:custDataLst>
              <p:tags r:id="rId27"/>
            </p:custDataLst>
          </p:nvPr>
        </p:nvSpPr>
        <p:spPr>
          <a:xfrm>
            <a:off x="654755"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切面名称：心尖二腔心切面</a:t>
            </a:r>
            <a:endParaRPr lang="zh-CN" altLang="en-US" sz="1200" spc="150">
              <a:solidFill>
                <a:schemeClr val="tx1">
                  <a:lumMod val="65000"/>
                  <a:lumOff val="35000"/>
                </a:schemeClr>
              </a:solidFill>
              <a:latin typeface="+mn-ea"/>
              <a:sym typeface="+mn-ea"/>
            </a:endParaRPr>
          </a:p>
        </p:txBody>
      </p:sp>
      <p:sp>
        <p:nvSpPr>
          <p:cNvPr id="1049572" name="正文"/>
          <p:cNvSpPr txBox="1"/>
          <p:nvPr>
            <p:custDataLst>
              <p:tags r:id="rId28"/>
            </p:custDataLst>
          </p:nvPr>
        </p:nvSpPr>
        <p:spPr>
          <a:xfrm>
            <a:off x="9465930"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显示内容：左心室和右心室在心尖处的相互关系</a:t>
            </a:r>
            <a:endParaRPr lang="zh-CN" altLang="en-US" sz="1200" spc="150">
              <a:solidFill>
                <a:schemeClr val="tx1">
                  <a:lumMod val="65000"/>
                  <a:lumOff val="35000"/>
                </a:schemeClr>
              </a:solidFill>
              <a:latin typeface="+mn-ea"/>
              <a:sym typeface="+mn-ea"/>
            </a:endParaRPr>
          </a:p>
        </p:txBody>
      </p:sp>
      <p:sp>
        <p:nvSpPr>
          <p:cNvPr id="1049574" name="正文"/>
          <p:cNvSpPr txBox="1"/>
          <p:nvPr>
            <p:custDataLst>
              <p:tags r:id="rId29"/>
            </p:custDataLst>
          </p:nvPr>
        </p:nvSpPr>
        <p:spPr>
          <a:xfrm>
            <a:off x="7109878"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显示方法：超声探头置于心尖搏动处</a:t>
            </a:r>
            <a:endParaRPr lang="zh-CN" altLang="en-US" sz="1200" spc="150">
              <a:solidFill>
                <a:schemeClr val="tx1">
                  <a:lumMod val="65000"/>
                  <a:lumOff val="35000"/>
                </a:schemeClr>
              </a:solidFill>
              <a:latin typeface="+mn-ea"/>
              <a:sym typeface="+mn-ea"/>
            </a:endParaRPr>
          </a:p>
        </p:txBody>
      </p:sp>
      <p:sp>
        <p:nvSpPr>
          <p:cNvPr id="1049576" name="正文"/>
          <p:cNvSpPr txBox="1"/>
          <p:nvPr>
            <p:custDataLst>
              <p:tags r:id="rId30"/>
            </p:custDataLst>
          </p:nvPr>
        </p:nvSpPr>
        <p:spPr>
          <a:xfrm>
            <a:off x="3010806"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显示部位：心尖部</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p:cNvGrpSpPr/>
        <p:nvPr/>
      </p:nvGrpSpPr>
      <p:grpSpPr>
        <a:xfrm>
          <a:off x="0" y="0"/>
          <a:ext cx="0" cy="0"/>
        </a:xfrm>
      </p:grpSpPr>
      <p:sp>
        <p:nvSpPr>
          <p:cNvPr id="1049622" name="标题 2"/>
          <p:cNvSpPr>
            <a:spLocks noGrp="1"/>
          </p:cNvSpPr>
          <p:nvPr>
            <p:ph type="title" idx="2"/>
          </p:nvPr>
        </p:nvSpPr>
        <p:spPr/>
        <p:txBody>
          <a:bodyPr/>
          <a:lstStyle/>
          <a:p>
            <a:r>
              <a:rPr lang="zh-CN" altLang="en-US"/>
              <a:t>胸骨上窝主动脉弓长轴切面</a:t>
            </a:r>
            <a:endParaRPr lang="zh-CN" altLang="en-US"/>
          </a:p>
        </p:txBody>
      </p:sp>
      <p:sp>
        <p:nvSpPr>
          <p:cNvPr id="1049624" name="圆角矩形 26"/>
          <p:cNvSpPr/>
          <p:nvPr>
            <p:custDataLst>
              <p:tags r:id="rId2"/>
            </p:custDataLst>
          </p:nvPr>
        </p:nvSpPr>
        <p:spPr>
          <a:xfrm>
            <a:off x="65475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626" name="圆角矩形 28"/>
          <p:cNvSpPr/>
          <p:nvPr>
            <p:custDataLst>
              <p:tags r:id="rId3"/>
            </p:custDataLst>
          </p:nvPr>
        </p:nvSpPr>
        <p:spPr>
          <a:xfrm>
            <a:off x="65729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effectLst/>
              <a:latin typeface="+mn-ea"/>
              <a:sym typeface="+mn-ea"/>
            </a:endParaRPr>
          </a:p>
        </p:txBody>
      </p:sp>
      <p:sp>
        <p:nvSpPr>
          <p:cNvPr id="1049628" name="文本框 31"/>
          <p:cNvSpPr txBox="1"/>
          <p:nvPr>
            <p:custDataLst>
              <p:tags r:id="rId4"/>
            </p:custDataLst>
          </p:nvPr>
        </p:nvSpPr>
        <p:spPr>
          <a:xfrm>
            <a:off x="809734" y="236274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切面位置：胸骨上窝</a:t>
            </a:r>
            <a:endParaRPr lang="zh-CN" altLang="en-US" sz="2000" spc="200">
              <a:solidFill>
                <a:schemeClr val="tx1">
                  <a:lumMod val="85000"/>
                  <a:lumOff val="15000"/>
                </a:schemeClr>
              </a:solidFill>
              <a:latin typeface="+mn-ea"/>
              <a:sym typeface="+mn-ea"/>
            </a:endParaRPr>
          </a:p>
        </p:txBody>
      </p:sp>
      <p:sp>
        <p:nvSpPr>
          <p:cNvPr id="1049630" name="圆角矩形 29"/>
          <p:cNvSpPr/>
          <p:nvPr>
            <p:custDataLst>
              <p:tags r:id="rId5"/>
            </p:custDataLst>
          </p:nvPr>
        </p:nvSpPr>
        <p:spPr>
          <a:xfrm>
            <a:off x="344691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632" name="圆角矩形 32"/>
          <p:cNvSpPr/>
          <p:nvPr>
            <p:custDataLst>
              <p:tags r:id="rId6"/>
            </p:custDataLst>
          </p:nvPr>
        </p:nvSpPr>
        <p:spPr>
          <a:xfrm>
            <a:off x="344945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634" name="文本框 34"/>
          <p:cNvSpPr txBox="1"/>
          <p:nvPr>
            <p:custDataLst>
              <p:tags r:id="rId7"/>
            </p:custDataLst>
          </p:nvPr>
        </p:nvSpPr>
        <p:spPr>
          <a:xfrm>
            <a:off x="3604435"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探头位置：胸骨上窝</a:t>
            </a:r>
            <a:endParaRPr lang="zh-CN" altLang="en-US" sz="2000" spc="200">
              <a:solidFill>
                <a:schemeClr val="tx1">
                  <a:lumMod val="85000"/>
                  <a:lumOff val="15000"/>
                </a:schemeClr>
              </a:solidFill>
              <a:latin typeface="+mn-ea"/>
              <a:sym typeface="+mn-ea"/>
            </a:endParaRPr>
          </a:p>
        </p:txBody>
      </p:sp>
      <p:sp>
        <p:nvSpPr>
          <p:cNvPr id="1049636" name="圆角矩形 3"/>
          <p:cNvSpPr/>
          <p:nvPr>
            <p:custDataLst>
              <p:tags r:id="rId8"/>
            </p:custDataLst>
          </p:nvPr>
        </p:nvSpPr>
        <p:spPr>
          <a:xfrm>
            <a:off x="623907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638" name="圆角矩形 4"/>
          <p:cNvSpPr/>
          <p:nvPr>
            <p:custDataLst>
              <p:tags r:id="rId9"/>
            </p:custDataLst>
          </p:nvPr>
        </p:nvSpPr>
        <p:spPr>
          <a:xfrm>
            <a:off x="624161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640" name="文本框 5"/>
          <p:cNvSpPr txBox="1"/>
          <p:nvPr>
            <p:custDataLst>
              <p:tags r:id="rId10"/>
            </p:custDataLst>
          </p:nvPr>
        </p:nvSpPr>
        <p:spPr>
          <a:xfrm>
            <a:off x="639595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显示结构：主动脉弓</a:t>
            </a:r>
            <a:endParaRPr lang="zh-CN" altLang="en-US" sz="2000" spc="200">
              <a:solidFill>
                <a:schemeClr val="tx1">
                  <a:lumMod val="85000"/>
                  <a:lumOff val="15000"/>
                </a:schemeClr>
              </a:solidFill>
              <a:latin typeface="+mn-ea"/>
              <a:sym typeface="+mn-ea"/>
            </a:endParaRPr>
          </a:p>
        </p:txBody>
      </p:sp>
      <p:sp>
        <p:nvSpPr>
          <p:cNvPr id="1049642" name="圆角矩形 8"/>
          <p:cNvSpPr/>
          <p:nvPr>
            <p:custDataLst>
              <p:tags r:id="rId11"/>
            </p:custDataLst>
          </p:nvPr>
        </p:nvSpPr>
        <p:spPr>
          <a:xfrm>
            <a:off x="903123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644" name="圆角矩形 9"/>
          <p:cNvSpPr/>
          <p:nvPr>
            <p:custDataLst>
              <p:tags r:id="rId12"/>
            </p:custDataLst>
          </p:nvPr>
        </p:nvSpPr>
        <p:spPr>
          <a:xfrm>
            <a:off x="903377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646" name="文本框 10"/>
          <p:cNvSpPr txBox="1"/>
          <p:nvPr>
            <p:custDataLst>
              <p:tags r:id="rId13"/>
            </p:custDataLst>
          </p:nvPr>
        </p:nvSpPr>
        <p:spPr>
          <a:xfrm>
            <a:off x="918811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操作技巧：探头轻放于胸骨上窝，深度约5-6cm，适当调整探头方向，显示主动脉弓长轴切面</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75" name=""/>
        <p:cNvGrpSpPr/>
        <p:nvPr/>
      </p:nvGrpSpPr>
      <p:grpSpPr>
        <a:xfrm>
          <a:off x="0" y="0"/>
          <a:ext cx="0" cy="0"/>
        </a:xfrm>
      </p:grpSpPr>
      <p:sp>
        <p:nvSpPr>
          <p:cNvPr id="1049692"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694" name="标题 4"/>
          <p:cNvSpPr>
            <a:spLocks noGrp="1"/>
          </p:cNvSpPr>
          <p:nvPr>
            <p:ph type="title" idx="1"/>
            <p:custDataLst>
              <p:tags r:id="rId3"/>
            </p:custDataLst>
          </p:nvPr>
        </p:nvSpPr>
        <p:spPr/>
        <p:txBody>
          <a:bodyPr/>
          <a:lstStyle/>
          <a:p>
            <a:r>
              <a:rPr lang="zh-CN" altLang="en-US"/>
              <a:t>超声心动图常用切面的打法图解</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https://d.book118.com/847125100020006025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7.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4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17</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汉仪粗圆简</vt:lpstr>
      <vt:lpstr>Wingdings</vt:lpstr>
      <vt:lpstr>江城圆体 700W</vt:lpstr>
      <vt:lpstr>Calibri Light</vt:lpstr>
      <vt:lpstr>微软雅黑</vt:lpstr>
      <vt:lpstr>Office Theme</vt:lpstr>
      <vt:lpstr>超声心动图常用切面的打法图解</vt:lpstr>
      <vt:lpstr>目录</vt:lpstr>
      <vt:lpstr>单击添加章节标题</vt:lpstr>
      <vt:lpstr>超声心动图概述</vt:lpstr>
      <vt:lpstr>PowerPoint Presentation</vt:lpstr>
      <vt:lpstr>超声心动图定义</vt:lpstr>
      <vt:lpstr>超声心动图应用范围</vt:lpstr>
      <vt:lpstr>超声心动图常用切面</vt:lpstr>
      <vt:lpstr>PowerPoint Presentation</vt:lpstr>
      <vt:lpstr>胸骨旁左心室长轴切面</vt:lpstr>
      <vt:lpstr>胸骨旁左心室短轴切面</vt:lpstr>
      <vt:lpstr>心尖四腔心切面</vt:lpstr>
      <vt:lpstr>心尖二腔心切面</vt:lpstr>
      <vt:lpstr>胸骨上窝主动脉弓长轴切面</vt:lpstr>
      <vt:lpstr>超声心动图常用切面的打法图解</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2024-08-29T12:22:03.931</cp:lastPrinted>
  <dcterms:created xsi:type="dcterms:W3CDTF">2024-08-29T04:22:03Z</dcterms:created>
  <dcterms:modified xsi:type="dcterms:W3CDTF">2024-08-29T04:22:06Z</dcterms:modified>
</cp:coreProperties>
</file>