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TWMHQR+MS-UIGothic"/>
      <p:regular r:id="rId16"/>
    </p:embeddedFont>
    <p:embeddedFont>
      <p:font typeface="INONPM+SAPURK+MicrosoftYaHei"/>
      <p:regular r:id="rId17"/>
    </p:embeddedFont>
    <p:embeddedFont>
      <p:font typeface="QOTKTD+VWFJLK+MicrosoftYaHei-Bold"/>
      <p:regular r:id="rId18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FF043-32AB-4676-B5C6-061E61458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7CB54-EC4E-4DA7-8AD1-589DBD5C4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0C3F3-EE5F-4C10-9449-83CE2DC63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55D04E-E6BF-4387-8845-138C6BA63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1FD6F7-DFAB-43BE-BE03-28EC837B1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DDBE32-6B5B-4EBE-822F-B24BE6DEA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965804-7BD1-47CB-841C-6617CED7F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EEC840-BFD1-4D3C-818A-F5DBF4363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63C7A2-D63B-4DE1-BC6F-68BADE1CF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09BC0-1BE1-427C-910F-3776E2A2F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0C0B8-D06D-4BF2-BC29-88CDC7ADE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3400316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51509" y="2390025"/>
            <a:ext cx="6600825" cy="2326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项</a:t>
            </a:r>
            <a:r>
              <a:rPr sz="4950">
                <a:solidFill>
                  <a:srgbClr val="4E1B04"/>
                </a:solidFill>
                <a:latin typeface="TWMHQR+MS-UIGothic"/>
                <a:cs typeface="TWMHQR+MS-UIGothic"/>
              </a:rPr>
              <a:t>目一</a:t>
            </a: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导</a:t>
            </a:r>
            <a:r>
              <a:rPr sz="4950">
                <a:solidFill>
                  <a:srgbClr val="4E1B04"/>
                </a:solidFill>
                <a:latin typeface="TWMHQR+MS-UIGothic"/>
                <a:cs typeface="TWMHQR+MS-UIGothic"/>
              </a:rPr>
              <a:t>游</a:t>
            </a: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词</a:t>
            </a:r>
            <a:r>
              <a:rPr sz="4950">
                <a:solidFill>
                  <a:srgbClr val="4E1B04"/>
                </a:solidFill>
                <a:latin typeface="TWMHQR+MS-UIGothic"/>
                <a:cs typeface="TWMHQR+MS-UIGothic"/>
              </a:rPr>
              <a:t>梳理</a:t>
            </a: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课</a:t>
            </a:r>
          </a:p>
          <a:p>
            <a:pPr marL="0" marR="0">
              <a:lnSpc>
                <a:spcPts val="4950"/>
              </a:lnSpc>
              <a:spcBef>
                <a:spcPts val="989"/>
              </a:spcBef>
              <a:spcAft>
                <a:spcPct val="0"/>
              </a:spcAft>
            </a:pPr>
            <a:r>
              <a:rPr sz="4950">
                <a:solidFill>
                  <a:srgbClr val="4E1B04"/>
                </a:solidFill>
                <a:latin typeface="TWMHQR+MS-UIGothic"/>
                <a:cs typeface="TWMHQR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4099132"/>
            <a:ext cx="3725887" cy="4035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02"/>
              </a:lnSpc>
              <a:spcBef>
                <a:spcPct val="0"/>
              </a:spcBef>
              <a:spcAft>
                <a:spcPct val="0"/>
              </a:spcAft>
            </a:pPr>
            <a:r>
              <a:rPr sz="1250" spc="15">
                <a:solidFill>
                  <a:srgbClr val="4E1B04"/>
                </a:solidFill>
                <a:latin typeface="INONPM+SAPURK+MicrosoftYaHei"/>
                <a:cs typeface="INONPM+SAPURK+MicrosoftYaHei"/>
              </a:rPr>
              <a:t>THE</a:t>
            </a:r>
            <a:r>
              <a:rPr sz="1250">
                <a:solidFill>
                  <a:srgbClr val="4E1B04"/>
                </a:solidFill>
                <a:latin typeface="INONPM+SAPURK+MicrosoftYaHei"/>
                <a:cs typeface="INONPM+SAPURK+MicrosoftYaHei"/>
              </a:rPr>
              <a:t> </a:t>
            </a:r>
            <a:r>
              <a:rPr sz="1250" spc="10">
                <a:solidFill>
                  <a:srgbClr val="4E1B04"/>
                </a:solidFill>
                <a:latin typeface="INONPM+SAPURK+MicrosoftYaHei"/>
                <a:cs typeface="INONPM+SAPURK+MicrosoftYaHei"/>
              </a:rPr>
              <a:t>FIRST </a:t>
            </a:r>
            <a:r>
              <a:rPr sz="1250" spc="15">
                <a:solidFill>
                  <a:srgbClr val="4E1B04"/>
                </a:solidFill>
                <a:latin typeface="INONPM+SAPURK+MicrosoftYaHei"/>
                <a:cs typeface="INONPM+SAPURK+MicrosoftYaHei"/>
              </a:rPr>
              <a:t>LESSON</a:t>
            </a:r>
            <a:r>
              <a:rPr sz="1250" spc="10">
                <a:solidFill>
                  <a:srgbClr val="4E1B04"/>
                </a:solidFill>
                <a:latin typeface="INONPM+SAPURK+MicrosoftYaHei"/>
                <a:cs typeface="INONPM+SAPURK+MicrosoftYaHei"/>
              </a:rPr>
              <a:t> </a:t>
            </a:r>
            <a:r>
              <a:rPr sz="1250" spc="20">
                <a:solidFill>
                  <a:srgbClr val="4E1B04"/>
                </a:solidFill>
                <a:latin typeface="INONPM+SAPURK+MicrosoftYaHei"/>
                <a:cs typeface="INONPM+SAPURK+MicrosoftYaHei"/>
              </a:rPr>
              <a:t>OF</a:t>
            </a:r>
            <a:r>
              <a:rPr sz="1250">
                <a:solidFill>
                  <a:srgbClr val="4E1B04"/>
                </a:solidFill>
                <a:latin typeface="INONPM+SAPURK+MicrosoftYaHei"/>
                <a:cs typeface="INONPM+SAPURK+MicrosoftYaHei"/>
              </a:rPr>
              <a:t> </a:t>
            </a:r>
            <a:r>
              <a:rPr sz="1250" spc="15">
                <a:solidFill>
                  <a:srgbClr val="4E1B04"/>
                </a:solidFill>
                <a:latin typeface="INONPM+SAPURK+MicrosoftYaHei"/>
                <a:cs typeface="INONPM+SAPURK+MicrosoftYaHei"/>
              </a:rPr>
              <a:t>THE</a:t>
            </a:r>
            <a:r>
              <a:rPr sz="1250">
                <a:solidFill>
                  <a:srgbClr val="4E1B04"/>
                </a:solidFill>
                <a:latin typeface="INONPM+SAPURK+MicrosoftYaHei"/>
                <a:cs typeface="INONPM+SAPURK+MicrosoftYaHei"/>
              </a:rPr>
              <a:t> </a:t>
            </a:r>
            <a:r>
              <a:rPr sz="1250" spc="15">
                <a:solidFill>
                  <a:srgbClr val="4E1B04"/>
                </a:solidFill>
                <a:latin typeface="INONPM+SAPURK+MicrosoftYaHei"/>
                <a:cs typeface="INONPM+SAPURK+MicrosoftYaHei"/>
              </a:rPr>
              <a:t>SCHOOL</a:t>
            </a:r>
            <a:r>
              <a:rPr sz="1250">
                <a:solidFill>
                  <a:srgbClr val="4E1B04"/>
                </a:solidFill>
                <a:latin typeface="INONPM+SAPURK+MicrosoftYaHei"/>
                <a:cs typeface="INONPM+SAPURK+MicrosoftYaHei"/>
              </a:rPr>
              <a:t> </a:t>
            </a:r>
            <a:r>
              <a:rPr sz="1250" spc="15">
                <a:solidFill>
                  <a:srgbClr val="4E1B04"/>
                </a:solidFill>
                <a:latin typeface="INONPM+SAPURK+MicrosoftYaHei"/>
                <a:cs typeface="INONPM+SAPURK+MicrosoftYaHei"/>
              </a:rPr>
              <a:t>YEAR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89835" y="1831330"/>
            <a:ext cx="2291134" cy="21306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D27536"/>
                </a:solidFill>
                <a:latin typeface="QOTKTD+VWFJLK+MicrosoftYaHei-Bold"/>
                <a:cs typeface="QOTKTD+VWFJLK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77975" y="2978761"/>
            <a:ext cx="3714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项</a:t>
            </a:r>
            <a:r>
              <a:rPr sz="4500">
                <a:solidFill>
                  <a:srgbClr val="4E1B04"/>
                </a:solidFill>
                <a:latin typeface="TWMHQR+MS-UIGothic"/>
                <a:cs typeface="TWMHQR+MS-UIGothic"/>
              </a:rPr>
              <a:t>目一</a:t>
            </a: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简</a:t>
            </a:r>
            <a:r>
              <a:rPr sz="4500">
                <a:solidFill>
                  <a:srgbClr val="4E1B04"/>
                </a:solidFill>
                <a:latin typeface="TWMHQR+MS-UIGothic"/>
                <a:cs typeface="TWMHQR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4E1B04"/>
                </a:solidFill>
                <a:latin typeface="TWMHQR+MS-UIGothic"/>
                <a:cs typeface="TWMHQR+MS-UIGothic"/>
              </a:rPr>
              <a:t>目一背景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E1B04"/>
                </a:solidFill>
                <a:latin typeface="SimSun"/>
                <a:cs typeface="SimSun"/>
              </a:rPr>
              <a:t>项</a:t>
            </a:r>
            <a:r>
              <a:rPr sz="1600">
                <a:solidFill>
                  <a:srgbClr val="4E1B04"/>
                </a:solidFill>
                <a:latin typeface="TWMHQR+MS-UIGothic"/>
                <a:cs typeface="TWMHQR+MS-UIGothic"/>
              </a:rPr>
              <a:t>目的起源和</a:t>
            </a:r>
            <a:r>
              <a:rPr sz="1600">
                <a:solidFill>
                  <a:srgbClr val="4E1B04"/>
                </a:solidFill>
                <a:latin typeface="SimSun"/>
                <a:cs typeface="SimSun"/>
              </a:rPr>
              <a:t>历</a:t>
            </a:r>
            <a:r>
              <a:rPr sz="1600">
                <a:solidFill>
                  <a:srgbClr val="4E1B04"/>
                </a:solidFill>
                <a:latin typeface="TWMHQR+MS-UIGothic"/>
                <a:cs typeface="TWMHQR+MS-UIGothic"/>
              </a:rPr>
              <a:t>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QOTKTD+VWFJLK+MicrosoftYaHei-Bold"/>
                <a:cs typeface="QOTKTD+VWFJLK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QOTKTD+VWFJLK+MicrosoftYaHei-Bold"/>
                <a:cs typeface="QOTKTD+VWFJLK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QOTKTD+VWFJLK+MicrosoftYaHei-Bold"/>
                <a:cs typeface="QOTKTD+VWFJLK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59133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描述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目的起始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始人或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起人、以及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目的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程。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420745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E1B04"/>
                </a:solidFill>
                <a:latin typeface="SimSun"/>
                <a:cs typeface="SimSun"/>
              </a:rPr>
              <a:t>项</a:t>
            </a:r>
            <a:r>
              <a:rPr sz="1600">
                <a:solidFill>
                  <a:srgbClr val="4E1B04"/>
                </a:solidFill>
                <a:latin typeface="TWMHQR+MS-UIGothic"/>
                <a:cs typeface="TWMHQR+MS-UIGothic"/>
              </a:rPr>
              <a:t>目的目</a:t>
            </a:r>
            <a:r>
              <a:rPr sz="1600">
                <a:solidFill>
                  <a:srgbClr val="4E1B04"/>
                </a:solidFill>
                <a:latin typeface="SimSun"/>
                <a:cs typeface="SimSun"/>
              </a:rPr>
              <a:t>标</a:t>
            </a:r>
            <a:r>
              <a:rPr sz="1600">
                <a:solidFill>
                  <a:srgbClr val="4E1B04"/>
                </a:solidFill>
                <a:latin typeface="TWMHQR+MS-UIGothic"/>
                <a:cs typeface="TWMHQR+MS-UIGothic"/>
              </a:rPr>
              <a:t>和愿景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890383"/>
            <a:ext cx="59133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阐</a:t>
            </a: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目的宗旨、目的和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长远规</a:t>
            </a: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划，以及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目希望达成的目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5083175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E1B04"/>
                </a:solidFill>
                <a:latin typeface="SimSun"/>
                <a:cs typeface="SimSun"/>
              </a:rPr>
              <a:t>项</a:t>
            </a:r>
            <a:r>
              <a:rPr sz="1600">
                <a:solidFill>
                  <a:srgbClr val="4E1B04"/>
                </a:solidFill>
                <a:latin typeface="TWMHQR+MS-UIGothic"/>
                <a:cs typeface="TWMHQR+MS-UIGothic"/>
              </a:rPr>
              <a:t>目的意</a:t>
            </a:r>
            <a:r>
              <a:rPr sz="1600">
                <a:solidFill>
                  <a:srgbClr val="4E1B04"/>
                </a:solidFill>
                <a:latin typeface="SimSun"/>
                <a:cs typeface="SimSun"/>
              </a:rPr>
              <a:t>义</a:t>
            </a:r>
            <a:r>
              <a:rPr sz="1600">
                <a:solidFill>
                  <a:srgbClr val="4E1B04"/>
                </a:solidFill>
                <a:latin typeface="TWMHQR+MS-UIGothic"/>
                <a:cs typeface="TWMHQR+MS-UIGothic"/>
              </a:rPr>
              <a:t>和价</a:t>
            </a:r>
            <a:r>
              <a:rPr sz="1600">
                <a:solidFill>
                  <a:srgbClr val="4E1B04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564878"/>
            <a:ext cx="57678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说</a:t>
            </a: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社会的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贡</a:t>
            </a: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献、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的影响以及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参与者的益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4E1B04"/>
                </a:solidFill>
                <a:latin typeface="TWMHQR+MS-UIGothic"/>
                <a:cs typeface="TWMHQR+MS-UIGothic"/>
              </a:rPr>
              <a:t>目一地理位置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12189" y="2080553"/>
            <a:ext cx="3067050" cy="666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00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2100">
                <a:solidFill>
                  <a:srgbClr val="FFFFFF"/>
                </a:solidFill>
                <a:latin typeface="TWMHQR+MS-UIGothic"/>
                <a:cs typeface="TWMHQR+MS-UIGothic"/>
              </a:rPr>
              <a:t>目所在地的地理</a:t>
            </a:r>
            <a:r>
              <a:rPr sz="21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2100">
                <a:solidFill>
                  <a:srgbClr val="FFFFFF"/>
                </a:solidFill>
                <a:latin typeface="TWMHQR+MS-UIGothic"/>
                <a:cs typeface="TWMHQR+MS-UIGothic"/>
              </a:rPr>
              <a:t>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210425" y="2095793"/>
            <a:ext cx="1466850" cy="666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00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FFF"/>
                </a:solidFill>
                <a:latin typeface="TWMHQR+MS-UIGothic"/>
                <a:cs typeface="TWMHQR+MS-UIGothic"/>
              </a:rPr>
              <a:t>交通状况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12189" y="2634353"/>
            <a:ext cx="43079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WMHQR+MS-UIGothic"/>
                <a:cs typeface="TWMHQR+MS-UIGothic"/>
              </a:rPr>
              <a:t>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绍项</a:t>
            </a:r>
            <a:r>
              <a:rPr sz="1500">
                <a:solidFill>
                  <a:srgbClr val="FFFFFF"/>
                </a:solidFill>
                <a:latin typeface="TWMHQR+MS-UIGothic"/>
                <a:cs typeface="TWMHQR+MS-UIGothic"/>
              </a:rPr>
              <a:t>目所在地的地形地貌、气候特点等自然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TWMHQR+MS-UIGothic"/>
                <a:cs typeface="TWMHQR+MS-UIGothic"/>
              </a:rPr>
              <a:t>境因素。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210425" y="2634353"/>
            <a:ext cx="42343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WMHQR+MS-UIGothic"/>
                <a:cs typeface="TWMHQR+MS-UIGothic"/>
              </a:rPr>
              <a:t>提供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TWMHQR+MS-UIGothic"/>
                <a:cs typeface="TWMHQR+MS-UIGothic"/>
              </a:rPr>
              <a:t>目所在地的交通信息，包括交通方式、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WMHQR+MS-UIGothic"/>
                <a:cs typeface="TWMHQR+MS-UIGothic"/>
              </a:rPr>
              <a:t>交通路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TWMHQR+MS-UIGothic"/>
                <a:cs typeface="TWMHQR+MS-UIGothic"/>
              </a:rPr>
              <a:t>以及交通状况等。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686050" y="4544988"/>
            <a:ext cx="1466850" cy="666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00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FFF"/>
                </a:solidFill>
                <a:latin typeface="TWMHQR+MS-UIGothic"/>
                <a:cs typeface="TWMHQR+MS-UIGothic"/>
              </a:rPr>
              <a:t>周</a:t>
            </a:r>
            <a:r>
              <a:rPr sz="2100">
                <a:solidFill>
                  <a:srgbClr val="FFFFFF"/>
                </a:solidFill>
                <a:latin typeface="SimSun"/>
                <a:cs typeface="SimSun"/>
              </a:rPr>
              <a:t>边设</a:t>
            </a:r>
            <a:r>
              <a:rPr sz="2100">
                <a:solidFill>
                  <a:srgbClr val="FFFFFF"/>
                </a:solidFill>
                <a:latin typeface="TWMHQR+MS-UIGothic"/>
                <a:cs typeface="TWMHQR+MS-UIGothic"/>
              </a:rPr>
              <a:t>施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686050" y="5074658"/>
            <a:ext cx="6130676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WMHQR+MS-UIGothic"/>
                <a:cs typeface="TWMHQR+MS-UIGothic"/>
              </a:rPr>
              <a:t>描述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TWMHQR+MS-UIGothic"/>
                <a:cs typeface="TWMHQR+MS-UIGothic"/>
              </a:rPr>
              <a:t>目周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FFFFFF"/>
                </a:solidFill>
                <a:latin typeface="TWMHQR+MS-UIGothic"/>
                <a:cs typeface="TWMHQR+MS-UIGothic"/>
              </a:rPr>
              <a:t>的生活、商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TWMHQR+MS-UIGothic"/>
                <a:cs typeface="TWMHQR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娱乐</a:t>
            </a:r>
            <a:r>
              <a:rPr sz="1500">
                <a:solidFill>
                  <a:srgbClr val="FFFFFF"/>
                </a:solidFill>
                <a:latin typeface="TWMHQR+MS-UIGothic"/>
                <a:cs typeface="TWMHQR+MS-UIGothic"/>
              </a:rPr>
              <a:t>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TWMHQR+MS-UIGothic"/>
                <a:cs typeface="TWMHQR+MS-UIGothic"/>
              </a:rPr>
              <a:t>施，如超市、医院、学校等。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4E1B04"/>
                </a:solidFill>
                <a:latin typeface="TWMHQR+MS-UIGothic"/>
                <a:cs typeface="TWMHQR+MS-UIGothic"/>
              </a:rPr>
              <a:t>目一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4E1B04"/>
                </a:solidFill>
                <a:latin typeface="TWMHQR+MS-UIGothic"/>
                <a:cs typeface="TWMHQR+MS-UIGothic"/>
              </a:rPr>
              <a:t>史背景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85544" y="1660287"/>
            <a:ext cx="12573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4E1B04"/>
                </a:solidFill>
                <a:latin typeface="SimSun"/>
                <a:cs typeface="SimSun"/>
              </a:rPr>
              <a:t>历</a:t>
            </a:r>
            <a:r>
              <a:rPr sz="1800">
                <a:solidFill>
                  <a:srgbClr val="4E1B04"/>
                </a:solidFill>
                <a:latin typeface="TWMHQR+MS-UIGothic"/>
                <a:cs typeface="TWMHQR+MS-UIGothic"/>
              </a:rPr>
              <a:t>史沿革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85544" y="2144767"/>
            <a:ext cx="49651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梳理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目的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展脉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，包括重要的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时间节</a:t>
            </a: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点和事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85544" y="2419088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件。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85544" y="3203971"/>
            <a:ext cx="14859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4E1B04"/>
                </a:solidFill>
                <a:latin typeface="SimSun"/>
                <a:cs typeface="SimSun"/>
              </a:rPr>
              <a:t>传统</a:t>
            </a:r>
            <a:r>
              <a:rPr sz="1800">
                <a:solidFill>
                  <a:srgbClr val="4E1B04"/>
                </a:solidFill>
                <a:latin typeface="TWMHQR+MS-UIGothic"/>
                <a:cs typeface="TWMHQR+MS-UIGothic"/>
              </a:rPr>
              <a:t>与文化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85544" y="3688453"/>
            <a:ext cx="49651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挖掘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目所在地的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文化和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，以及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些文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化因素如何影响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目的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展。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85544" y="4767976"/>
            <a:ext cx="12573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4E1B04"/>
                </a:solidFill>
                <a:latin typeface="TWMHQR+MS-UIGothic"/>
                <a:cs typeface="TWMHQR+MS-UIGothic"/>
              </a:rPr>
              <a:t>社会影响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85544" y="5252458"/>
            <a:ext cx="48179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分析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当地社会的影响，包括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、文化、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境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185544" y="5526778"/>
            <a:ext cx="15552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等方面的影响。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89835" y="1831330"/>
            <a:ext cx="2291134" cy="21306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D27536"/>
                </a:solidFill>
                <a:latin typeface="QOTKTD+VWFJLK+MicrosoftYaHei-Bold"/>
                <a:cs typeface="QOTKTD+VWFJLK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6475" y="2978761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项</a:t>
            </a:r>
            <a:r>
              <a:rPr sz="4500">
                <a:solidFill>
                  <a:srgbClr val="4E1B04"/>
                </a:solidFill>
                <a:latin typeface="TWMHQR+MS-UIGothic"/>
                <a:cs typeface="TWMHQR+MS-UIGothic"/>
              </a:rPr>
              <a:t>目一景点介</a:t>
            </a: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 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4290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TWMHQR+MS-UIGothic"/>
                <a:cs typeface="TWMHQR+MS-UIGothic"/>
              </a:rPr>
              <a:t>景点一：自然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风</a:t>
            </a:r>
            <a:r>
              <a:rPr sz="3000">
                <a:solidFill>
                  <a:srgbClr val="4E1B04"/>
                </a:solidFill>
                <a:latin typeface="TWMHQR+MS-UIGothic"/>
                <a:cs typeface="TWMHQR+MS-UIGothic"/>
              </a:rPr>
              <a:t>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E1B04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16817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丽</a:t>
            </a: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、神秘、宁静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E1B04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4E1B04"/>
                </a:solidFill>
                <a:latin typeface="TWMHQR+MS-UIGothic"/>
                <a:cs typeface="TWMHQR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自然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光区以其壮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丽</a:t>
            </a: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的山川、清澈的溪流和神秘的森林而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闻</a:t>
            </a: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名。游客可以在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里欣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赏</a:t>
            </a:r>
            <a:r>
              <a:rPr sz="1500">
                <a:solidFill>
                  <a:srgbClr val="000000"/>
                </a:solidFill>
                <a:latin typeface="TWMHQR+MS-UIGothic"/>
                <a:cs typeface="TWMHQR+MS-UIGothic"/>
              </a:rPr>
              <a:t>到四季不同的美景，感受大自然的神奇魅力。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4290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TWMHQR+MS-UIGothic"/>
                <a:cs typeface="TWMHQR+MS-UIGothic"/>
              </a:rPr>
              <a:t>景点二：人文景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 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262787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FFFFFF"/>
                </a:solidFill>
                <a:latin typeface="TWMHQR+MS-UIGothic"/>
                <a:cs typeface="TWMHQR+MS-UIGothic"/>
              </a:rPr>
              <a:t>史悠久、文化底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蕴</a:t>
            </a:r>
            <a:r>
              <a:rPr sz="1350">
                <a:solidFill>
                  <a:srgbClr val="FFFFFF"/>
                </a:solidFill>
                <a:latin typeface="TWMHQR+MS-UIGothic"/>
                <a:cs typeface="TWMHQR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艺术</a:t>
            </a:r>
            <a:r>
              <a:rPr sz="1350">
                <a:solidFill>
                  <a:srgbClr val="FFFFFF"/>
                </a:solidFill>
                <a:latin typeface="TWMHQR+MS-UIGothic"/>
                <a:cs typeface="TWMHQR+MS-UIGothic"/>
              </a:rPr>
              <a:t>气息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TWMHQR+MS-UIGothic"/>
                <a:cs typeface="TWMHQR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WMHQR+MS-UIGothic"/>
                <a:cs typeface="TWMHQR+MS-UIGothic"/>
              </a:rPr>
              <a:t>人文景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TWMHQR+MS-UIGothic"/>
                <a:cs typeface="TWMHQR+MS-UIGothic"/>
              </a:rPr>
              <a:t>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汇</a:t>
            </a:r>
            <a:r>
              <a:rPr sz="1350">
                <a:solidFill>
                  <a:srgbClr val="FFFFFF"/>
                </a:solidFill>
                <a:latin typeface="TWMHQR+MS-UIGothic"/>
                <a:cs typeface="TWMHQR+MS-UIGothic"/>
              </a:rPr>
              <a:t>聚了丰富的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FFFFFF"/>
                </a:solidFill>
                <a:latin typeface="TWMHQR+MS-UIGothic"/>
                <a:cs typeface="TWMHQR+MS-UIGothic"/>
              </a:rPr>
              <a:t>史文化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遗产</a:t>
            </a:r>
            <a:r>
              <a:rPr sz="1350">
                <a:solidFill>
                  <a:srgbClr val="FFFFFF"/>
                </a:solidFill>
                <a:latin typeface="TWMHQR+MS-UIGothic"/>
                <a:cs typeface="TWMHQR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艺术</a:t>
            </a:r>
            <a:r>
              <a:rPr sz="1350">
                <a:solidFill>
                  <a:srgbClr val="FFFFFF"/>
                </a:solidFill>
                <a:latin typeface="TWMHQR+MS-UIGothic"/>
                <a:cs typeface="TWMHQR+MS-UIGothic"/>
              </a:rPr>
              <a:t>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FFFFFF"/>
                </a:solidFill>
                <a:latin typeface="TWMHQR+MS-UIGothic"/>
                <a:cs typeface="TWMHQR+MS-UIGothic"/>
              </a:rPr>
              <a:t>。游客可以参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TWMHQR+MS-UIGothic"/>
                <a:cs typeface="TWMHQR+MS-UIGothic"/>
              </a:rPr>
              <a:t>古老的建筑、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WMHQR+MS-UIGothic"/>
                <a:cs typeface="TWMHQR+MS-UIGothic"/>
              </a:rPr>
              <a:t>博物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馆</a:t>
            </a:r>
            <a:r>
              <a:rPr sz="1350">
                <a:solidFill>
                  <a:srgbClr val="FFFFFF"/>
                </a:solidFill>
                <a:latin typeface="TWMHQR+MS-UIGothic"/>
                <a:cs typeface="TWMHQR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艺术馆</a:t>
            </a:r>
            <a:r>
              <a:rPr sz="1350">
                <a:solidFill>
                  <a:srgbClr val="FFFFFF"/>
                </a:solidFill>
                <a:latin typeface="TWMHQR+MS-UIGothic"/>
                <a:cs typeface="TWMHQR+MS-UIGothic"/>
              </a:rPr>
              <a:t>，了解当地的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FFFFFF"/>
                </a:solidFill>
                <a:latin typeface="TWMHQR+MS-UIGothic"/>
                <a:cs typeface="TWMHQR+MS-UIGothic"/>
              </a:rPr>
              <a:t>史文化，感受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浓</a:t>
            </a:r>
            <a:r>
              <a:rPr sz="1350">
                <a:solidFill>
                  <a:srgbClr val="FFFFFF"/>
                </a:solidFill>
                <a:latin typeface="TWMHQR+MS-UIGothic"/>
                <a:cs typeface="TWMHQR+MS-UIGothic"/>
              </a:rPr>
              <a:t>厚的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艺术</a:t>
            </a:r>
            <a:r>
              <a:rPr sz="1350">
                <a:solidFill>
                  <a:srgbClr val="FFFFFF"/>
                </a:solidFill>
                <a:latin typeface="TWMHQR+MS-UIGothic"/>
                <a:cs typeface="TWMHQR+MS-UIGothic"/>
              </a:rPr>
              <a:t>气息。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4290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TWMHQR+MS-UIGothic"/>
                <a:cs typeface="TWMHQR+MS-UIGothic"/>
              </a:rPr>
              <a:t>景点三：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4E1B04"/>
                </a:solidFill>
                <a:latin typeface="TWMHQR+MS-UIGothic"/>
                <a:cs typeface="TWMHQR+MS-UIGothic"/>
              </a:rPr>
              <a:t>史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遗</a:t>
            </a:r>
            <a:r>
              <a:rPr sz="3000">
                <a:solidFill>
                  <a:srgbClr val="4E1B04"/>
                </a:solidFill>
                <a:latin typeface="TWMHQR+MS-UIGothic"/>
                <a:cs typeface="TWMHQR+MS-UIGothic"/>
              </a:rPr>
              <a:t>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29198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WMHQR+MS-UIGothic"/>
                <a:cs typeface="TWMHQR+MS-UIGothic"/>
              </a:rPr>
              <a:t>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贵</a:t>
            </a:r>
            <a:r>
              <a:rPr sz="1500">
                <a:solidFill>
                  <a:srgbClr val="FFFFFF"/>
                </a:solidFill>
                <a:latin typeface="TWMHQR+MS-UIGothic"/>
                <a:cs typeface="TWMHQR+MS-UIGothic"/>
              </a:rPr>
              <a:t>文物、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FFF"/>
                </a:solidFill>
                <a:latin typeface="TWMHQR+MS-UIGothic"/>
                <a:cs typeface="TWMHQR+MS-UIGothic"/>
              </a:rPr>
              <a:t>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见证</a:t>
            </a:r>
            <a:r>
              <a:rPr sz="1500">
                <a:solidFill>
                  <a:srgbClr val="FFFFFF"/>
                </a:solidFill>
                <a:latin typeface="TWMHQR+MS-UIGothic"/>
                <a:cs typeface="TWMHQR+MS-UIGothic"/>
              </a:rPr>
              <a:t>、考古价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E1B04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4E1B04"/>
                </a:solidFill>
                <a:latin typeface="TWMHQR+MS-UIGothic"/>
                <a:cs typeface="TWMHQR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70D02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270D02"/>
                </a:solidFill>
                <a:latin typeface="TWMHQR+MS-UIGothic"/>
                <a:cs typeface="TWMHQR+MS-UIGothic"/>
              </a:rPr>
              <a:t>史</a:t>
            </a:r>
            <a:r>
              <a:rPr sz="1500">
                <a:solidFill>
                  <a:srgbClr val="270D02"/>
                </a:solidFill>
                <a:latin typeface="SimSun"/>
                <a:cs typeface="SimSun"/>
              </a:rPr>
              <a:t>遗</a:t>
            </a:r>
            <a:r>
              <a:rPr sz="1500">
                <a:solidFill>
                  <a:srgbClr val="270D02"/>
                </a:solidFill>
                <a:latin typeface="TWMHQR+MS-UIGothic"/>
                <a:cs typeface="TWMHQR+MS-UIGothic"/>
              </a:rPr>
              <a:t>迹区保存着</a:t>
            </a:r>
            <a:r>
              <a:rPr sz="1500">
                <a:solidFill>
                  <a:srgbClr val="270D02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270D02"/>
                </a:solidFill>
                <a:latin typeface="TWMHQR+MS-UIGothic"/>
                <a:cs typeface="TWMHQR+MS-UIGothic"/>
              </a:rPr>
              <a:t>多珍</a:t>
            </a:r>
            <a:r>
              <a:rPr sz="1500">
                <a:solidFill>
                  <a:srgbClr val="270D02"/>
                </a:solidFill>
                <a:latin typeface="SimSun"/>
                <a:cs typeface="SimSun"/>
              </a:rPr>
              <a:t>贵</a:t>
            </a:r>
            <a:r>
              <a:rPr sz="1500">
                <a:solidFill>
                  <a:srgbClr val="270D02"/>
                </a:solidFill>
                <a:latin typeface="TWMHQR+MS-UIGothic"/>
                <a:cs typeface="TWMHQR+MS-UIGothic"/>
              </a:rPr>
              <a:t>的文物和</a:t>
            </a:r>
            <a:r>
              <a:rPr sz="1500">
                <a:solidFill>
                  <a:srgbClr val="270D02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270D02"/>
                </a:solidFill>
                <a:latin typeface="TWMHQR+MS-UIGothic"/>
                <a:cs typeface="TWMHQR+MS-UIGothic"/>
              </a:rPr>
              <a:t>史</a:t>
            </a:r>
            <a:r>
              <a:rPr sz="1500">
                <a:solidFill>
                  <a:srgbClr val="270D02"/>
                </a:solidFill>
                <a:latin typeface="SimSun"/>
                <a:cs typeface="SimSun"/>
              </a:rPr>
              <a:t>遗</a:t>
            </a:r>
            <a:r>
              <a:rPr sz="1500">
                <a:solidFill>
                  <a:srgbClr val="270D02"/>
                </a:solidFill>
                <a:latin typeface="TWMHQR+MS-UIGothic"/>
                <a:cs typeface="TWMHQR+MS-UIGothic"/>
              </a:rPr>
              <a:t>迹，是</a:t>
            </a:r>
            <a:r>
              <a:rPr sz="1500">
                <a:solidFill>
                  <a:srgbClr val="270D02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270D02"/>
                </a:solidFill>
                <a:latin typeface="TWMHQR+MS-UIGothic"/>
                <a:cs typeface="TWMHQR+MS-UIGothic"/>
              </a:rPr>
              <a:t>史的</a:t>
            </a:r>
            <a:r>
              <a:rPr sz="1500">
                <a:solidFill>
                  <a:srgbClr val="270D02"/>
                </a:solidFill>
                <a:latin typeface="SimSun"/>
                <a:cs typeface="SimSun"/>
              </a:rPr>
              <a:t>见证</a:t>
            </a:r>
            <a:r>
              <a:rPr sz="1500">
                <a:solidFill>
                  <a:srgbClr val="270D02"/>
                </a:solidFill>
                <a:latin typeface="TWMHQR+MS-UIGothic"/>
                <a:cs typeface="TWMHQR+MS-UIGothic"/>
              </a:rPr>
              <a:t>。游客可以在</a:t>
            </a:r>
            <a:r>
              <a:rPr sz="1500">
                <a:solidFill>
                  <a:srgbClr val="270D02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270D02"/>
                </a:solidFill>
                <a:latin typeface="TWMHQR+MS-UIGothic"/>
                <a:cs typeface="TWMHQR+MS-UIGothic"/>
              </a:rPr>
              <a:t>里深入了解人</a:t>
            </a:r>
            <a:r>
              <a:rPr sz="1500">
                <a:solidFill>
                  <a:srgbClr val="270D02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270D02"/>
                </a:solidFill>
                <a:latin typeface="TWMHQR+MS-UIGothic"/>
                <a:cs typeface="TWMHQR+MS-UIGothic"/>
              </a:rPr>
              <a:t>文明的</a:t>
            </a:r>
            <a:r>
              <a:rPr sz="1500">
                <a:solidFill>
                  <a:srgbClr val="270D02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70D02"/>
                </a:solidFill>
                <a:latin typeface="TWMHQR+MS-UIGothic"/>
                <a:cs typeface="TWMHQR+MS-UIGothic"/>
              </a:rPr>
              <a:t>展</a:t>
            </a:r>
            <a:r>
              <a:rPr sz="1500">
                <a:solidFill>
                  <a:srgbClr val="270D02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270D02"/>
                </a:solidFill>
                <a:latin typeface="TWMHQR+MS-UIGothic"/>
                <a:cs typeface="TWMHQR+MS-UIGothic"/>
              </a:rPr>
              <a:t>程，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70D02"/>
                </a:solidFill>
                <a:latin typeface="TWMHQR+MS-UIGothic"/>
                <a:cs typeface="TWMHQR+MS-UIGothic"/>
              </a:rPr>
              <a:t>感受</a:t>
            </a:r>
            <a:r>
              <a:rPr sz="1500">
                <a:solidFill>
                  <a:srgbClr val="270D02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270D02"/>
                </a:solidFill>
                <a:latin typeface="TWMHQR+MS-UIGothic"/>
                <a:cs typeface="TWMHQR+MS-UIGothic"/>
              </a:rPr>
              <a:t>史的厚重和深</a:t>
            </a:r>
            <a:r>
              <a:rPr sz="1500">
                <a:solidFill>
                  <a:srgbClr val="270D02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270D02"/>
                </a:solidFill>
                <a:latin typeface="TWMHQR+MS-UIGothic"/>
                <a:cs typeface="TWMHQ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89835" y="1831330"/>
            <a:ext cx="2291134" cy="21306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D27536"/>
                </a:solidFill>
                <a:latin typeface="QOTKTD+VWFJLK+MicrosoftYaHei-Bold"/>
                <a:cs typeface="QOTKTD+VWFJLK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6475" y="2978761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项</a:t>
            </a:r>
            <a:r>
              <a:rPr sz="4500">
                <a:solidFill>
                  <a:srgbClr val="4E1B04"/>
                </a:solidFill>
                <a:latin typeface="TWMHQR+MS-UIGothic"/>
                <a:cs typeface="TWMHQR+MS-UIGothic"/>
              </a:rPr>
              <a:t>目一</a:t>
            </a: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导</a:t>
            </a:r>
            <a:r>
              <a:rPr sz="4500">
                <a:solidFill>
                  <a:srgbClr val="4E1B04"/>
                </a:solidFill>
                <a:latin typeface="TWMHQR+MS-UIGothic"/>
                <a:cs typeface="TWMHQR+MS-UIGothic"/>
              </a:rPr>
              <a:t>游服</a:t>
            </a: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https://d.book118.com/847134003161006042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SimSun</vt:lpstr>
      <vt:lpstr>TWMHQR+MS-UIGothic</vt:lpstr>
      <vt:lpstr>INONPM+SAPURK+MicrosoftYaHei</vt:lpstr>
      <vt:lpstr>QOTKTD+VWFJLK+MicrosoftYaHei-Bold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2024-09-16T10:45:33.430</cp:lastPrinted>
  <dcterms:created xsi:type="dcterms:W3CDTF">2024-09-16T02:45:33Z</dcterms:created>
  <dcterms:modified xsi:type="dcterms:W3CDTF">2024-09-16T02:45:34Z</dcterms:modified>
</cp:coreProperties>
</file>