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410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09.xml" /><Relationship Id="rId4" Type="http://schemas.openxmlformats.org/officeDocument/2006/relationships/tags" Target="../tags/tag310.xml" /><Relationship Id="rId5" Type="http://schemas.openxmlformats.org/officeDocument/2006/relationships/tags" Target="../tags/tag31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b="1">
                <a:highlight>
                  <a:srgbClr val="FFFF00"/>
                </a:highlight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特点：以北... text has been truncated due to evaluation version limitation.</a:t>
            </a:r>
            <a:endParaRPr lang="en-US" b="1">
              <a:highlight>
                <a:srgbClr val="FFFF00"/>
              </a:highlight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2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545F4A3-2ADC-4EB6-9B3F-70A195D8D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D7B4D69-5894-46E6-ADDC-1DF659F2F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9B19197-A58A-4CEE-AB76-FB691A31E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BF18587-46BC-48E3-9C95-03AAAD72F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6C8A58FF-F10D-4EF9-8755-9DF2151FC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98CF10FE-0FFF-4231-826B-B85AF2AD4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8F0AA36E-22E0-47BE-A71E-99949B215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A54CB039-E27A-4C4D-B505-8D944AC32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A6F40141-9C6C-4BC5-8ABC-2881A31B6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27BC6EE-CED5-459A-A692-953DB1A8D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5F206B4-6B74-40CF-AB91-88FD968EE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2"/>
            </p:custDataLst>
          </p:nvPr>
        </p:nvGrpSpPr>
        <p:grpSpPr>
          <a:xfrm>
            <a:off x="100013" y="177706"/>
            <a:ext cx="11991975" cy="314325"/>
            <a:chOff x="95250" y="302166"/>
            <a:chExt cx="11991975" cy="314325"/>
          </a:xfrm>
        </p:grpSpPr>
        <p:sp>
          <p:nvSpPr>
            <p:cNvPr id="15" name="任意多边形: 形状 14"/>
            <p:cNvSpPr/>
            <p:nvPr>
              <p:custDataLst>
                <p:tags r:id="rId3"/>
              </p:custDataLst>
            </p:nvPr>
          </p:nvSpPr>
          <p:spPr>
            <a:xfrm flipH="1">
              <a:off x="95250" y="302166"/>
              <a:ext cx="0" cy="314325"/>
            </a:xfrm>
            <a:custGeom>
              <a:gdLst>
                <a:gd name="connsiteX0" fmla="*/ 0 w 0"/>
                <a:gd name="connsiteY0" fmla="*/ 0 h 314325"/>
                <a:gd name="connsiteX1" fmla="*/ 0 w 0"/>
                <a:gd name="connsiteY1" fmla="*/ 314325 h 3143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314325">
                  <a:moveTo>
                    <a:pt x="0" y="0"/>
                  </a:moveTo>
                  <a:lnTo>
                    <a:pt x="0" y="314325"/>
                  </a:lnTo>
                </a:path>
              </a:pathLst>
            </a:custGeom>
            <a:noFill/>
            <a:ln w="22225" cap="rnd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任意多边形: 形状 15"/>
            <p:cNvSpPr/>
            <p:nvPr>
              <p:custDataLst>
                <p:tags r:id="rId4"/>
              </p:custDataLst>
            </p:nvPr>
          </p:nvSpPr>
          <p:spPr>
            <a:xfrm flipH="1">
              <a:off x="12087225" y="302166"/>
              <a:ext cx="0" cy="314325"/>
            </a:xfrm>
            <a:custGeom>
              <a:gdLst>
                <a:gd name="connsiteX0" fmla="*/ 0 w 0"/>
                <a:gd name="connsiteY0" fmla="*/ 0 h 314325"/>
                <a:gd name="connsiteX1" fmla="*/ 0 w 0"/>
                <a:gd name="connsiteY1" fmla="*/ 314325 h 3143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314325">
                  <a:moveTo>
                    <a:pt x="0" y="0"/>
                  </a:moveTo>
                  <a:lnTo>
                    <a:pt x="0" y="314325"/>
                  </a:lnTo>
                </a:path>
              </a:pathLst>
            </a:custGeom>
            <a:noFill/>
            <a:ln w="22225" cap="rnd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22" Type="http://schemas.openxmlformats.org/officeDocument/2006/relationships/image" Target="file:///D:\qq&#25991;&#20214;\712321467\Image\C2C\Image2\%7b75232B38-A165-1FB7-499C-2E1C792CACB5%7d.png" TargetMode="External" /><Relationship Id="rId23" Type="http://schemas.openxmlformats.org/officeDocument/2006/relationships/image" Target="../media/image1.png" /><Relationship Id="rId24" Type="http://schemas.openxmlformats.org/officeDocument/2006/relationships/tags" Target="../tags/tag162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6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image" Target="../media/image2.png" /><Relationship Id="rId22" Type="http://schemas.openxmlformats.org/officeDocument/2006/relationships/tags" Target="../tags/tag207.xml" /><Relationship Id="rId23" Type="http://schemas.openxmlformats.org/officeDocument/2006/relationships/image" Target="../media/image3.png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9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tags" Target="../tags/tag190.xml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91.xml" /><Relationship Id="rId50" Type="http://schemas.openxmlformats.org/officeDocument/2006/relationships/tags" Target="../tags/tag234.xml" /><Relationship Id="rId51" Type="http://schemas.openxmlformats.org/officeDocument/2006/relationships/image" Target="../media/image4.png" /><Relationship Id="rId52" Type="http://schemas.openxmlformats.org/officeDocument/2006/relationships/tags" Target="../tags/tag235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18" Type="http://schemas.openxmlformats.org/officeDocument/2006/relationships/tags" Target="../tags/tag250.xml" /><Relationship Id="rId19" Type="http://schemas.openxmlformats.org/officeDocument/2006/relationships/tags" Target="../tags/tag251.xml" /><Relationship Id="rId2" Type="http://schemas.openxmlformats.org/officeDocument/2006/relationships/tags" Target="../tags/tag236.xml" /><Relationship Id="rId20" Type="http://schemas.openxmlformats.org/officeDocument/2006/relationships/tags" Target="../tags/tag252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image" Target="../media/image5.png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ags" Target="../tags/tag253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tags" Target="../tags/tag254.xml" /><Relationship Id="rId30" Type="http://schemas.openxmlformats.org/officeDocument/2006/relationships/tags" Target="../tags/tag280.xml" /><Relationship Id="rId31" Type="http://schemas.openxmlformats.org/officeDocument/2006/relationships/tags" Target="../tags/tag281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14" Type="http://schemas.openxmlformats.org/officeDocument/2006/relationships/tags" Target="../tags/tag294.xml" /><Relationship Id="rId15" Type="http://schemas.openxmlformats.org/officeDocument/2006/relationships/tags" Target="../tags/tag295.xml" /><Relationship Id="rId16" Type="http://schemas.openxmlformats.org/officeDocument/2006/relationships/tags" Target="../tags/tag296.xml" /><Relationship Id="rId17" Type="http://schemas.openxmlformats.org/officeDocument/2006/relationships/tags" Target="../tags/tag297.xml" /><Relationship Id="rId18" Type="http://schemas.openxmlformats.org/officeDocument/2006/relationships/tags" Target="../tags/tag298.xml" /><Relationship Id="rId19" Type="http://schemas.openxmlformats.org/officeDocument/2006/relationships/image" Target="../media/image7.png" /><Relationship Id="rId2" Type="http://schemas.openxmlformats.org/officeDocument/2006/relationships/tags" Target="../tags/tag282.xml" /><Relationship Id="rId20" Type="http://schemas.openxmlformats.org/officeDocument/2006/relationships/tags" Target="../tags/tag299.xml" /><Relationship Id="rId21" Type="http://schemas.openxmlformats.org/officeDocument/2006/relationships/image" Target="../media/image8.png" /><Relationship Id="rId22" Type="http://schemas.openxmlformats.org/officeDocument/2006/relationships/tags" Target="../tags/tag300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tags" Target="../tags/tag288.xml" /><Relationship Id="rId9" Type="http://schemas.openxmlformats.org/officeDocument/2006/relationships/tags" Target="../tags/tag28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8.xml" /><Relationship Id="rId2" Type="http://schemas.openxmlformats.org/officeDocument/2006/relationships/tags" Target="../tags/tag301.xml" /><Relationship Id="rId3" Type="http://schemas.openxmlformats.org/officeDocument/2006/relationships/tags" Target="../tags/tag302.xml" /><Relationship Id="rId4" Type="http://schemas.openxmlformats.org/officeDocument/2006/relationships/tags" Target="../tags/tag303.xml" /><Relationship Id="rId5" Type="http://schemas.openxmlformats.org/officeDocument/2006/relationships/tags" Target="../tags/tag304.xml" /><Relationship Id="rId6" Type="http://schemas.openxmlformats.org/officeDocument/2006/relationships/image" Target="../media/image9.png" /><Relationship Id="rId7" Type="http://schemas.openxmlformats.org/officeDocument/2006/relationships/tags" Target="../tags/tag305.xml" /><Relationship Id="rId8" Type="http://schemas.openxmlformats.org/officeDocument/2006/relationships/tags" Target="../tags/tag306.xml" /><Relationship Id="rId9" Type="http://schemas.openxmlformats.org/officeDocument/2006/relationships/tags" Target="../tags/tag30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319.xml" /><Relationship Id="rId11" Type="http://schemas.openxmlformats.org/officeDocument/2006/relationships/tags" Target="../tags/tag320.xml" /><Relationship Id="rId12" Type="http://schemas.openxmlformats.org/officeDocument/2006/relationships/tags" Target="../tags/tag321.xml" /><Relationship Id="rId13" Type="http://schemas.openxmlformats.org/officeDocument/2006/relationships/tags" Target="../tags/tag322.xml" /><Relationship Id="rId14" Type="http://schemas.openxmlformats.org/officeDocument/2006/relationships/tags" Target="../tags/tag32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12.xml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tags" Target="../tags/tag315.xml" /><Relationship Id="rId7" Type="http://schemas.openxmlformats.org/officeDocument/2006/relationships/tags" Target="../tags/tag316.xml" /><Relationship Id="rId8" Type="http://schemas.openxmlformats.org/officeDocument/2006/relationships/tags" Target="../tags/tag317.xml" /><Relationship Id="rId9" Type="http://schemas.openxmlformats.org/officeDocument/2006/relationships/tags" Target="../tags/tag3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2.xml" /><Relationship Id="rId11" Type="http://schemas.openxmlformats.org/officeDocument/2006/relationships/image" Target="../media/image10.png" /><Relationship Id="rId12" Type="http://schemas.openxmlformats.org/officeDocument/2006/relationships/tags" Target="../tags/tag333.xml" /><Relationship Id="rId2" Type="http://schemas.openxmlformats.org/officeDocument/2006/relationships/tags" Target="../tags/tag324.xml" /><Relationship Id="rId3" Type="http://schemas.openxmlformats.org/officeDocument/2006/relationships/tags" Target="../tags/tag325.xml" /><Relationship Id="rId4" Type="http://schemas.openxmlformats.org/officeDocument/2006/relationships/tags" Target="../tags/tag326.xml" /><Relationship Id="rId5" Type="http://schemas.openxmlformats.org/officeDocument/2006/relationships/tags" Target="../tags/tag327.xml" /><Relationship Id="rId6" Type="http://schemas.openxmlformats.org/officeDocument/2006/relationships/tags" Target="../tags/tag328.xml" /><Relationship Id="rId7" Type="http://schemas.openxmlformats.org/officeDocument/2006/relationships/tags" Target="../tags/tag329.xml" /><Relationship Id="rId8" Type="http://schemas.openxmlformats.org/officeDocument/2006/relationships/tags" Target="../tags/tag330.xml" /><Relationship Id="rId9" Type="http://schemas.openxmlformats.org/officeDocument/2006/relationships/tags" Target="../tags/tag33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2.xml" /><Relationship Id="rId11" Type="http://schemas.openxmlformats.org/officeDocument/2006/relationships/tags" Target="../tags/tag343.xml" /><Relationship Id="rId12" Type="http://schemas.openxmlformats.org/officeDocument/2006/relationships/tags" Target="../tags/tag344.xml" /><Relationship Id="rId13" Type="http://schemas.openxmlformats.org/officeDocument/2006/relationships/tags" Target="../tags/tag345.xml" /><Relationship Id="rId14" Type="http://schemas.openxmlformats.org/officeDocument/2006/relationships/tags" Target="../tags/tag346.xml" /><Relationship Id="rId15" Type="http://schemas.openxmlformats.org/officeDocument/2006/relationships/tags" Target="../tags/tag347.xml" /><Relationship Id="rId16" Type="http://schemas.openxmlformats.org/officeDocument/2006/relationships/tags" Target="../tags/tag348.xml" /><Relationship Id="rId17" Type="http://schemas.openxmlformats.org/officeDocument/2006/relationships/tags" Target="../tags/tag349.xml" /><Relationship Id="rId18" Type="http://schemas.openxmlformats.org/officeDocument/2006/relationships/tags" Target="../tags/tag350.xml" /><Relationship Id="rId19" Type="http://schemas.openxmlformats.org/officeDocument/2006/relationships/tags" Target="../tags/tag351.xml" /><Relationship Id="rId2" Type="http://schemas.openxmlformats.org/officeDocument/2006/relationships/tags" Target="../tags/tag334.xml" /><Relationship Id="rId3" Type="http://schemas.openxmlformats.org/officeDocument/2006/relationships/tags" Target="../tags/tag335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tags" Target="../tags/tag340.xml" /><Relationship Id="rId9" Type="http://schemas.openxmlformats.org/officeDocument/2006/relationships/tags" Target="../tags/tag3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9.xml" /><Relationship Id="rId2" Type="http://schemas.openxmlformats.org/officeDocument/2006/relationships/tags" Target="../tags/tag352.xml" /><Relationship Id="rId3" Type="http://schemas.openxmlformats.org/officeDocument/2006/relationships/tags" Target="../tags/tag353.xml" /><Relationship Id="rId4" Type="http://schemas.openxmlformats.org/officeDocument/2006/relationships/tags" Target="../tags/tag354.xml" /><Relationship Id="rId5" Type="http://schemas.openxmlformats.org/officeDocument/2006/relationships/image" Target="../media/image11.png" /><Relationship Id="rId6" Type="http://schemas.openxmlformats.org/officeDocument/2006/relationships/tags" Target="../tags/tag355.xml" /><Relationship Id="rId7" Type="http://schemas.openxmlformats.org/officeDocument/2006/relationships/tags" Target="../tags/tag356.xml" /><Relationship Id="rId8" Type="http://schemas.openxmlformats.org/officeDocument/2006/relationships/tags" Target="../tags/tag357.xml" /><Relationship Id="rId9" Type="http://schemas.openxmlformats.org/officeDocument/2006/relationships/tags" Target="../tags/tag3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68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tags" Target="../tags/tag366.xml" /><Relationship Id="rId9" Type="http://schemas.openxmlformats.org/officeDocument/2006/relationships/tags" Target="../tags/tag36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76.xml" /><Relationship Id="rId2" Type="http://schemas.openxmlformats.org/officeDocument/2006/relationships/tags" Target="../tags/tag369.xml" /><Relationship Id="rId3" Type="http://schemas.openxmlformats.org/officeDocument/2006/relationships/tags" Target="../tags/tag370.xml" /><Relationship Id="rId4" Type="http://schemas.openxmlformats.org/officeDocument/2006/relationships/tags" Target="../tags/tag371.xml" /><Relationship Id="rId5" Type="http://schemas.openxmlformats.org/officeDocument/2006/relationships/tags" Target="../tags/tag372.xml" /><Relationship Id="rId6" Type="http://schemas.openxmlformats.org/officeDocument/2006/relationships/tags" Target="../tags/tag373.xml" /><Relationship Id="rId7" Type="http://schemas.openxmlformats.org/officeDocument/2006/relationships/tags" Target="../tags/tag374.xml" /><Relationship Id="rId8" Type="http://schemas.openxmlformats.org/officeDocument/2006/relationships/image" Target="../media/image12.wmf" /><Relationship Id="rId9" Type="http://schemas.openxmlformats.org/officeDocument/2006/relationships/tags" Target="../tags/tag37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77.xml" /><Relationship Id="rId3" Type="http://schemas.openxmlformats.org/officeDocument/2006/relationships/tags" Target="../tags/tag378.xml" /><Relationship Id="rId4" Type="http://schemas.openxmlformats.org/officeDocument/2006/relationships/tags" Target="../tags/tag379.xml" /><Relationship Id="rId5" Type="http://schemas.openxmlformats.org/officeDocument/2006/relationships/tags" Target="../tags/tag380.xml" /><Relationship Id="rId6" Type="http://schemas.openxmlformats.org/officeDocument/2006/relationships/tags" Target="../tags/tag381.xml" /><Relationship Id="rId7" Type="http://schemas.openxmlformats.org/officeDocument/2006/relationships/tags" Target="../tags/tag382.xml" /><Relationship Id="rId8" Type="http://schemas.openxmlformats.org/officeDocument/2006/relationships/tags" Target="../tags/tag383.xml" /><Relationship Id="rId9" Type="http://schemas.openxmlformats.org/officeDocument/2006/relationships/tags" Target="../tags/tag38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93.xml" /><Relationship Id="rId2" Type="http://schemas.openxmlformats.org/officeDocument/2006/relationships/tags" Target="../tags/tag385.xml" /><Relationship Id="rId3" Type="http://schemas.openxmlformats.org/officeDocument/2006/relationships/tags" Target="../tags/tag386.xml" /><Relationship Id="rId4" Type="http://schemas.openxmlformats.org/officeDocument/2006/relationships/tags" Target="../tags/tag387.xml" /><Relationship Id="rId5" Type="http://schemas.openxmlformats.org/officeDocument/2006/relationships/tags" Target="../tags/tag388.xml" /><Relationship Id="rId6" Type="http://schemas.openxmlformats.org/officeDocument/2006/relationships/tags" Target="../tags/tag389.xml" /><Relationship Id="rId7" Type="http://schemas.openxmlformats.org/officeDocument/2006/relationships/tags" Target="../tags/tag390.xml" /><Relationship Id="rId8" Type="http://schemas.openxmlformats.org/officeDocument/2006/relationships/tags" Target="../tags/tag391.xml" /><Relationship Id="rId9" Type="http://schemas.openxmlformats.org/officeDocument/2006/relationships/tags" Target="../tags/tag39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400.xml" /><Relationship Id="rId11" Type="http://schemas.openxmlformats.org/officeDocument/2006/relationships/tags" Target="../tags/tag401.xml" /><Relationship Id="rId12" Type="http://schemas.openxmlformats.org/officeDocument/2006/relationships/tags" Target="../tags/tag402.xml" /><Relationship Id="rId13" Type="http://schemas.openxmlformats.org/officeDocument/2006/relationships/tags" Target="../tags/tag403.xml" /><Relationship Id="rId14" Type="http://schemas.openxmlformats.org/officeDocument/2006/relationships/tags" Target="../tags/tag404.xml" /><Relationship Id="rId15" Type="http://schemas.openxmlformats.org/officeDocument/2006/relationships/tags" Target="../tags/tag405.xml" /><Relationship Id="rId16" Type="http://schemas.openxmlformats.org/officeDocument/2006/relationships/image" Target="../media/image15.png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4.xml" /><Relationship Id="rId3" Type="http://schemas.openxmlformats.org/officeDocument/2006/relationships/tags" Target="../tags/tag395.xml" /><Relationship Id="rId4" Type="http://schemas.openxmlformats.org/officeDocument/2006/relationships/tags" Target="../tags/tag396.xml" /><Relationship Id="rId5" Type="http://schemas.openxmlformats.org/officeDocument/2006/relationships/tags" Target="../tags/tag397.xml" /><Relationship Id="rId6" Type="http://schemas.openxmlformats.org/officeDocument/2006/relationships/tags" Target="../tags/tag398.xml" /><Relationship Id="rId7" Type="http://schemas.openxmlformats.org/officeDocument/2006/relationships/image" Target="../media/image13.jpeg" /><Relationship Id="rId8" Type="http://schemas.openxmlformats.org/officeDocument/2006/relationships/tags" Target="../tags/tag399.xml" /><Relationship Id="rId9" Type="http://schemas.openxmlformats.org/officeDocument/2006/relationships/image" Target="../media/image1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408.xml" /><Relationship Id="rId3" Type="http://schemas.openxmlformats.org/officeDocument/2006/relationships/tags" Target="../tags/tag409.xml" /><Relationship Id="rId4" Type="http://schemas.openxmlformats.org/officeDocument/2006/relationships/hyperlink" Target="https://d.book118.com/84714010002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6" name="表格 5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77076" y="3302339"/>
          <a:ext cx="12038965" cy="3245895"/>
        </p:xfrm>
        <a:graphic>
          <a:graphicData uri="http://schemas.openxmlformats.org/drawingml/2006/table">
            <a:tbl>
              <a:tblPr/>
              <a:tblGrid>
                <a:gridCol w="5779770"/>
                <a:gridCol w="6259195"/>
              </a:tblGrid>
              <a:tr h="49911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312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/>
                          <a:cs typeface="黑体" panose="02010609060101010101" charset="-122"/>
                        </a:rPr>
                        <a:t>明重点</a:t>
                      </a:r>
                      <a:endParaRPr lang="zh-CN" sz="312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/>
                        <a:cs typeface="黑体" panose="02010609060101010101" charset="-122"/>
                      </a:endParaRPr>
                    </a:p>
                  </a:txBody>
                  <a:tcPr marL="66882" marR="66882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206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312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 备热词</a:t>
                      </a:r>
                      <a:endParaRPr lang="zh-CN" sz="312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66882" marR="66882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2060"/>
                    </a:solidFill>
                  </a:tcPr>
                </a:tc>
              </a:tr>
              <a:tr h="2472690"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10000"/>
                        </a:lnSpc>
                        <a:buNone/>
                      </a:pPr>
                      <a:r>
                        <a:rPr sz="2345" b="1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1.国民党统治在全国的确立及其性质</a:t>
                      </a:r>
                      <a:r>
                        <a:rPr lang="zh-CN" sz="2345" b="1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。</a:t>
                      </a:r>
                      <a:endParaRPr sz="2345" b="1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  <a:sym typeface="+mn-ea"/>
                      </a:endParaRPr>
                    </a:p>
                    <a:p>
                      <a:pPr indent="0">
                        <a:lnSpc>
                          <a:spcPct val="110000"/>
                        </a:lnSpc>
                        <a:buNone/>
                      </a:pPr>
                      <a:r>
                        <a:rPr sz="2345" b="1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2.农村包围城市，武装夺取政权道路的确立及其意义。</a:t>
                      </a:r>
                      <a:endParaRPr sz="2345" b="1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  <a:sym typeface="+mn-ea"/>
                      </a:endParaRPr>
                    </a:p>
                    <a:p>
                      <a:pPr indent="0">
                        <a:lnSpc>
                          <a:spcPct val="110000"/>
                        </a:lnSpc>
                        <a:buNone/>
                      </a:pPr>
                      <a:r>
                        <a:rPr sz="2345" b="1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3.红军长征的历程和意义</a:t>
                      </a:r>
                      <a:r>
                        <a:rPr lang="zh-CN" sz="2345" b="1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。</a:t>
                      </a:r>
                      <a:endParaRPr sz="2345" b="1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  <a:sym typeface="+mn-ea"/>
                      </a:endParaRPr>
                    </a:p>
                    <a:p>
                      <a:pPr indent="0">
                        <a:lnSpc>
                          <a:spcPct val="110000"/>
                        </a:lnSpc>
                        <a:buNone/>
                      </a:pPr>
                      <a:r>
                        <a:rPr sz="2345" b="1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4.南京国民政府时期的货币金融、关税自主与个人所得税及经济。</a:t>
                      </a:r>
                      <a:endParaRPr sz="2345" b="1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  <a:sym typeface="+mn-ea"/>
                      </a:endParaRPr>
                    </a:p>
                    <a:p>
                      <a:pPr indent="0">
                        <a:lnSpc>
                          <a:spcPct val="110000"/>
                        </a:lnSpc>
                        <a:buNone/>
                      </a:pPr>
                      <a:r>
                        <a:rPr sz="2345" b="1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5.南京国民政府时期的文化事业</a:t>
                      </a:r>
                      <a:r>
                        <a:rPr lang="zh-CN" sz="2345" b="1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。</a:t>
                      </a:r>
                      <a:endParaRPr lang="zh-CN" sz="2345" b="1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  <a:sym typeface="+mn-ea"/>
                      </a:endParaRPr>
                    </a:p>
                  </a:txBody>
                  <a:tcPr marL="66882" marR="66882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10000"/>
                        </a:lnSpc>
                        <a:buNone/>
                      </a:pPr>
                      <a:r>
                        <a:rPr lang="zh-CN" sz="2345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宁汉合流、东北易帜、公务员制度建立、法币、关税自主、个人所得税、南昌起义、右倾机会主义、八七会议、秋收起义、土地革命、工农武装割据开辟革命新道路、井冈山革命根据地、古田会议、“左”倾错误、长征、遵义会议、长征精神、道路探索、制度建设</a:t>
                      </a:r>
                      <a:endParaRPr lang="zh-CN" sz="2345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  <a:sym typeface="+mn-ea"/>
                      </a:endParaRPr>
                    </a:p>
                  </a:txBody>
                  <a:tcPr marL="66882" marR="66882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161667" y="1122351"/>
            <a:ext cx="11603236" cy="2180590"/>
          </a:xfrm>
          <a:prstGeom prst="rect">
            <a:avLst/>
          </a:prstGeom>
          <a:noFill/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10000"/>
              </a:lnSpc>
              <a:buFont typeface="Wingdings" panose="05000000000000000000" charset="0"/>
              <a:buNone/>
            </a:pPr>
            <a:r>
              <a:rPr lang="zh-CN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课</a:t>
            </a:r>
            <a:r>
              <a:rPr lang="zh-CN"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标要求：</a:t>
            </a:r>
            <a:endParaRPr lang="zh-CN" sz="2800" b="1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indent="0" fontAlgn="auto">
              <a:lnSpc>
                <a:spcPct val="125000"/>
              </a:lnSpc>
            </a:pPr>
            <a:r>
              <a:rPr lang="zh-CN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（1）了解南京国民政府的成立；</a:t>
            </a:r>
            <a:endParaRPr lang="zh-CN" sz="28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indent="0" fontAlgn="auto">
              <a:lnSpc>
                <a:spcPct val="125000"/>
              </a:lnSpc>
            </a:pPr>
            <a:r>
              <a:rPr lang="zh-CN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（2）认识中国共产党开辟革命新道路的意义；</a:t>
            </a:r>
            <a:endParaRPr lang="zh-CN" sz="28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indent="0" fontAlgn="auto">
              <a:lnSpc>
                <a:spcPct val="125000"/>
              </a:lnSpc>
            </a:pPr>
            <a:r>
              <a:rPr lang="zh-CN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（2）认识红军长征的意义。</a:t>
            </a:r>
            <a:endParaRPr lang="zh-CN" sz="2800" b="1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5"/>
            </p:custDataLst>
          </p:nvPr>
        </p:nvSpPr>
        <p:spPr>
          <a:xfrm>
            <a:off x="76835" y="0"/>
            <a:ext cx="12201525" cy="1201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tx2">
                    <a:lumMod val="20000"/>
                    <a:lumOff val="80000"/>
                    <a:alpha val="92000"/>
                  </a:schemeClr>
                </a:solidFill>
              </a14:hiddenFill>
            </a:ext>
          </a:extLst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069975"/>
            <a:r>
              <a:rPr lang="en-US" altLang="zh-CN" sz="36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2025</a:t>
            </a:r>
            <a:r>
              <a:rPr sz="36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届新高考</a:t>
            </a:r>
            <a:r>
              <a:rPr lang="zh-CN" sz="36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历史精品</a:t>
            </a:r>
            <a:r>
              <a:rPr sz="36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热点复习</a:t>
            </a:r>
            <a:br>
              <a:rPr sz="36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</a:br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南京国民政府的统治和</a:t>
            </a:r>
            <a:r>
              <a:rPr 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中国共产党开辟革命新道路</a:t>
            </a:r>
            <a:endParaRPr lang="en-US" sz="36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algn="ctr" defTabSz="1069975"/>
            <a:r>
              <a:rPr 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（1927-1937）</a:t>
            </a:r>
            <a:endParaRPr lang="en-US" sz="36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 defTabSz="1069975"/>
            <a:endParaRPr kumimoji="0" lang="en-US" altLang="en-US" sz="3600" b="1" i="0" kern="1200" cap="none" spc="0" normalizeH="0" baseline="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5" name="表格 4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92710" y="84455"/>
          <a:ext cx="12031980" cy="6636385"/>
        </p:xfrm>
        <a:graphic>
          <a:graphicData uri="http://schemas.openxmlformats.org/drawingml/2006/table">
            <a:tbl>
              <a:tblPr/>
              <a:tblGrid>
                <a:gridCol w="877570"/>
                <a:gridCol w="5513705"/>
                <a:gridCol w="5640705"/>
              </a:tblGrid>
              <a:tr h="616585">
                <a:tc>
                  <a:txBody>
                    <a:bodyPr vert="horz" wrap="square"/>
                    <a:lstStyle/>
                    <a:p>
                      <a:pPr marL="0" lvl="0" algn="ctr" defTabSz="914400" rtl="0" eaLnBrk="1" latinLnBrk="0" hangingPunct="1">
                        <a:lnSpc>
                          <a:spcPct val="10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en-US" sz="2000" i="0" u="none" kern="1200" baseline="0">
                          <a:solidFill>
                            <a:srgbClr val="C00000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时间</a:t>
                      </a:r>
                      <a:endParaRPr lang="en-US" sz="2000" i="0" u="none" kern="1200" baseline="0">
                        <a:solidFill>
                          <a:srgbClr val="C00000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89177" marR="89177" marT="44587" marB="44587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defTabSz="914400" eaLnBrk="1" hangingPunct="1">
                        <a:buClrTx/>
                        <a:buSzTx/>
                        <a:buFontTx/>
                        <a:buNone/>
                      </a:pPr>
                      <a:r>
                        <a:rPr lang="en-US" sz="2000" b="0">
                          <a:solidFill>
                            <a:srgbClr val="C00000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全国卷</a:t>
                      </a:r>
                      <a:endParaRPr lang="en-US" sz="2000" b="0">
                        <a:solidFill>
                          <a:srgbClr val="C00000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  <a:sym typeface="+mn-ea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defTabSz="914400" eaLnBrk="1" hangingPunct="1">
                        <a:buClrTx/>
                        <a:buSzTx/>
                        <a:buFontTx/>
                        <a:buNone/>
                      </a:pPr>
                      <a:r>
                        <a:rPr lang="en-US" sz="2000" b="0">
                          <a:solidFill>
                            <a:srgbClr val="C00000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地方卷</a:t>
                      </a:r>
                      <a:endParaRPr lang="en-US" sz="2000" b="0">
                        <a:solidFill>
                          <a:srgbClr val="C00000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467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1D41D5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2022</a:t>
                      </a:r>
                      <a:endParaRPr lang="en-US" sz="2400" b="0">
                        <a:solidFill>
                          <a:srgbClr val="1D41D5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6882" marR="66882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algn="l" defTabSz="892175" rtl="0" eaLnBrk="1" fontAlgn="auto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lang="zh-CN" altLang="en-US" sz="180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  <a:sym typeface="+mn-ea"/>
                      </a:endParaRPr>
                    </a:p>
                  </a:txBody>
                  <a:tcPr marL="66882" marR="66882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None/>
                      </a:pPr>
                      <a:r>
                        <a:rPr lang="zh-CN" altLang="en-US" sz="180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辽宁·9</a:t>
                      </a:r>
                      <a:r>
                        <a:rPr lang="en-US" altLang="zh-CN" sz="180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·</a:t>
                      </a:r>
                      <a:r>
                        <a:rPr lang="zh-CN" altLang="en-US" sz="180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土地革命时期，宣传工作的重要性 </a:t>
                      </a:r>
                      <a:endParaRPr lang="zh-CN" altLang="en-US" sz="180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  <a:sym typeface="+mn-ea"/>
                      </a:endParaRPr>
                    </a:p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None/>
                      </a:pPr>
                      <a:r>
                        <a:rPr lang="zh-CN" altLang="en-US" sz="180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浙江（</a:t>
                      </a:r>
                      <a:r>
                        <a:rPr lang="en-US" altLang="zh-CN" sz="180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1</a:t>
                      </a:r>
                      <a:r>
                        <a:rPr lang="zh-CN" altLang="en-US" sz="180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）·12</a:t>
                      </a:r>
                      <a:r>
                        <a:rPr lang="en-US" altLang="zh-CN" sz="180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·中国工农红军</a:t>
                      </a:r>
                      <a:endParaRPr lang="en-US" altLang="zh-CN" sz="180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  <a:sym typeface="+mn-ea"/>
                      </a:endParaRPr>
                    </a:p>
                  </a:txBody>
                  <a:tcPr marL="66882" marR="66882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8673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sz="2400" b="0">
                        <a:solidFill>
                          <a:srgbClr val="1D41D5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1D41D5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2021</a:t>
                      </a:r>
                      <a:endParaRPr lang="en-US" sz="2400" b="0">
                        <a:solidFill>
                          <a:srgbClr val="1D41D5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6882" marR="66882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algn="l" defTabSz="892175" rtl="0" eaLnBrk="1" fontAlgn="auto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【甲】30</a:t>
                      </a: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·</a:t>
                      </a:r>
                      <a:r>
                        <a:rPr lang="zh-CN" altLang="en-US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1931-1934年民族工业发展情况：中国工业基础薄弱落后</a:t>
                      </a:r>
                      <a:endParaRPr lang="zh-CN" altLang="en-US" sz="1800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  <a:sym typeface="+mn-ea"/>
                      </a:endParaRPr>
                    </a:p>
                    <a:p>
                      <a:pPr marL="0" marR="0" lvl="0" algn="l" defTabSz="892175" rtl="0" eaLnBrk="1" fontAlgn="auto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【乙】29</a:t>
                      </a: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·</a:t>
                      </a:r>
                      <a:r>
                        <a:rPr lang="zh-CN" altLang="en-US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Arial"/>
                        </a:rPr>
                        <a:t>土地革命时期的毛泽东思想</a:t>
                      </a:r>
                      <a:endParaRPr lang="zh-CN" altLang="en-US" sz="1800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  <a:sym typeface="Arial"/>
                      </a:endParaRPr>
                    </a:p>
                    <a:p>
                      <a:pPr marL="0" marR="0" lvl="0" algn="l" defTabSz="892175" rtl="0" eaLnBrk="1" fontAlgn="auto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180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【乙】42</a:t>
                      </a:r>
                      <a:r>
                        <a:rPr lang="en-US" altLang="zh-CN" sz="180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·</a:t>
                      </a:r>
                      <a:r>
                        <a:rPr lang="zh-CN" altLang="en-US" sz="180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中国共产党的重大会议</a:t>
                      </a:r>
                      <a:endParaRPr lang="zh-CN" altLang="en-US" sz="1800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  <a:p>
                      <a:pPr marL="0" marR="0" lvl="0" algn="l" defTabSz="892175" rtl="0" eaLnBrk="1" fontAlgn="auto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lang="zh-CN" altLang="en-US" sz="1800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altLang="zh-CN" sz="180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海南</a:t>
                      </a:r>
                      <a:r>
                        <a:rPr lang="zh-CN" altLang="en-US" sz="180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（</a:t>
                      </a:r>
                      <a:r>
                        <a:rPr lang="en-US" altLang="zh-CN" sz="180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1</a:t>
                      </a:r>
                      <a:r>
                        <a:rPr lang="zh-CN" altLang="en-US" sz="180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）</a:t>
                      </a:r>
                      <a:r>
                        <a:rPr lang="en-US" altLang="zh-CN" sz="1800"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·9·土地革命时期，党领导人民坚持不懈的斗争</a:t>
                      </a:r>
                      <a:endParaRPr lang="en-US" altLang="zh-CN" sz="1800"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  <a:sym typeface="+mn-ea"/>
                      </a:endParaRPr>
                    </a:p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zh-CN" altLang="en-US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辽宁·7</a:t>
                      </a: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·国共十年对峙时期，毛泽东强调经济工作目的是为军事斗争做准备</a:t>
                      </a:r>
                      <a:endParaRPr lang="en-US" altLang="zh-CN" sz="1800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河北·9·中共在根据地的制度探索</a:t>
                      </a:r>
                      <a:endParaRPr lang="en-US" altLang="zh-CN" sz="1800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福建·8·民谣激发民众革命热情</a:t>
                      </a:r>
                      <a:endParaRPr lang="en-US" altLang="zh-CN" sz="1800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浙江·12·中华苏维埃共和国临时中央政府在江西瑞金成立</a:t>
                      </a:r>
                      <a:endParaRPr lang="en-US" altLang="zh-CN" sz="1800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645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1D41D5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2020</a:t>
                      </a:r>
                      <a:endParaRPr lang="en-US" sz="2400" b="0">
                        <a:solidFill>
                          <a:srgbClr val="1D41D5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6882" marR="66882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algn="l" defTabSz="892175" rtl="0" eaLnBrk="1" fontAlgn="auto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【Ⅱ】29 南昌起义确定了武装反抗国民党的总方针</a:t>
                      </a:r>
                      <a:endParaRPr lang="zh-CN" altLang="en-US" sz="1800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zh-CN" altLang="en-US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天津·6</a:t>
                      </a: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·遵义会议地理位置</a:t>
                      </a:r>
                      <a:endParaRPr lang="en-US" altLang="zh-CN" sz="1800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江苏</a:t>
                      </a:r>
                      <a:r>
                        <a:rPr lang="zh-CN" altLang="en-US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（</a:t>
                      </a: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7</a:t>
                      </a:r>
                      <a:r>
                        <a:rPr lang="zh-CN" altLang="en-US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）</a:t>
                      </a: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·10·井冈山革命根据地</a:t>
                      </a:r>
                      <a:endParaRPr lang="en-US" altLang="zh-CN" sz="1800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39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1D41D5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2019</a:t>
                      </a:r>
                      <a:endParaRPr lang="en-US" sz="2400" b="0">
                        <a:solidFill>
                          <a:srgbClr val="1D41D5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66882" marR="66882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zh-CN" altLang="en-US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【Ⅲ】30</a:t>
                      </a: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·</a:t>
                      </a:r>
                      <a:r>
                        <a:rPr lang="zh-CN" altLang="en-US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20世纪30年代中马克思主义思想方法</a:t>
                      </a:r>
                      <a:endParaRPr lang="zh-CN" altLang="en-US" sz="1800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  <a:sym typeface="+mn-ea"/>
                      </a:endParaRPr>
                    </a:p>
                  </a:txBody>
                  <a:tcPr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endParaRPr lang="zh-CN" altLang="en-US" sz="1800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645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>
                          <a:solidFill>
                            <a:srgbClr val="1D41D5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2018</a:t>
                      </a:r>
                      <a:endParaRPr lang="en-US" altLang="en-US" sz="2400" b="0">
                        <a:solidFill>
                          <a:srgbClr val="1D41D5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  <a:sym typeface="+mn-ea"/>
                      </a:endParaRPr>
                    </a:p>
                  </a:txBody>
                  <a:tcPr marL="66882" marR="66882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zh-CN" altLang="en-US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【Ⅱ】29</a:t>
                      </a: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·</a:t>
                      </a:r>
                      <a:r>
                        <a:rPr lang="zh-CN" altLang="en-US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Arial"/>
                        </a:rPr>
                        <a:t>国民革命兴起的背景</a:t>
                      </a:r>
                      <a:endParaRPr lang="zh-CN" altLang="en-US" sz="1800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  <a:sym typeface="Arial"/>
                      </a:endParaRPr>
                    </a:p>
                  </a:txBody>
                  <a:tcPr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zh-CN" altLang="en-US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北京</a:t>
                      </a: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·</a:t>
                      </a:r>
                      <a:r>
                        <a:rPr lang="zh-CN" altLang="en-US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17</a:t>
                      </a: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·</a:t>
                      </a:r>
                      <a:r>
                        <a:rPr lang="zh-CN" altLang="en-US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中国特色革命道路</a:t>
                      </a:r>
                      <a:endParaRPr lang="zh-CN" altLang="en-US" sz="1800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zh-CN" altLang="en-US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天津</a:t>
                      </a: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·</a:t>
                      </a:r>
                      <a:r>
                        <a:rPr lang="zh-CN" altLang="en-US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9</a:t>
                      </a: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·</a:t>
                      </a:r>
                      <a:r>
                        <a:rPr lang="zh-CN" altLang="en-US" sz="18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  <a:sym typeface="+mn-ea"/>
                        </a:rPr>
                        <a:t>中华苏维埃政权</a:t>
                      </a:r>
                      <a:endParaRPr lang="zh-CN" altLang="en-US" sz="1800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  <a:sym typeface="+mn-ea"/>
                      </a:endParaRPr>
                    </a:p>
                  </a:txBody>
                  <a:tcPr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custDataLst>
      <p:tags r:id="rId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9" name="表格 8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81280" y="175895"/>
          <a:ext cx="11999595" cy="5284470"/>
        </p:xfrm>
        <a:graphic>
          <a:graphicData uri="http://schemas.openxmlformats.org/drawingml/2006/table">
            <a:tbl>
              <a:tblPr/>
              <a:tblGrid>
                <a:gridCol w="2999105"/>
                <a:gridCol w="9000490"/>
              </a:tblGrid>
              <a:tr h="60769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3600" b="1">
                          <a:solidFill>
                            <a:srgbClr val="C00000"/>
                          </a:solidFill>
                          <a:latin typeface="微软雅黑" panose="020b0503020204020204" charset="-122"/>
                          <a:ea typeface="微软雅黑"/>
                          <a:cs typeface="宋体" panose="02010600030101010101" pitchFamily="2" charset="-122"/>
                        </a:rPr>
                        <a:t>时段</a:t>
                      </a:r>
                      <a:endParaRPr lang="en-US" altLang="en-US" sz="3600" b="1">
                        <a:solidFill>
                          <a:srgbClr val="C00000"/>
                        </a:solidFill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6882" marR="66882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altLang="en-US" sz="3600" b="1">
                          <a:solidFill>
                            <a:srgbClr val="C00000"/>
                          </a:solidFill>
                          <a:latin typeface="微软雅黑" panose="020b0503020204020204" charset="-122"/>
                          <a:ea typeface="微软雅黑"/>
                          <a:cs typeface="宋体" panose="02010600030101010101" pitchFamily="2" charset="-122"/>
                        </a:rPr>
                        <a:t>特征</a:t>
                      </a:r>
                      <a:endParaRPr lang="zh-CN" altLang="en-US" sz="3600" b="1">
                        <a:solidFill>
                          <a:srgbClr val="C00000"/>
                        </a:solidFill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6882" marR="66882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76775"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10000"/>
                        </a:lnSpc>
                        <a:buNone/>
                      </a:pPr>
                      <a:endParaRPr lang="en-US" sz="3600" b="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  <a:p>
                      <a:pPr indent="0">
                        <a:lnSpc>
                          <a:spcPct val="110000"/>
                        </a:lnSpc>
                        <a:buNone/>
                      </a:pPr>
                      <a:r>
                        <a:rPr sz="36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  <a:sym typeface="+mn-ea"/>
                        </a:rPr>
                        <a:t>国共对峙与革命道路的探索——土地革命时期（1927-1937 年）</a:t>
                      </a:r>
                      <a:endParaRPr sz="3600" b="1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  <a:sym typeface="+mn-ea"/>
                      </a:endParaRPr>
                    </a:p>
                  </a:txBody>
                  <a:tcPr marL="66882" marR="66882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10000"/>
                        </a:lnSpc>
                        <a:buNone/>
                      </a:pPr>
                      <a:endParaRPr altLang="en-US" sz="3600" b="0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66882" marR="66882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3032760" y="747395"/>
            <a:ext cx="9047480" cy="2005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909D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（1）政治上，</a:t>
            </a:r>
            <a:r>
              <a:rPr altLang="en-US" sz="36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南京国民政府建立专制统治，中国共产党打响了武装反抗国民党反动派的第一枪。确定了“农村包围城市，武装夺取政权”的革命道路。长征胜利打开了中国革命的新局面</a:t>
            </a:r>
            <a:r>
              <a:rPr lang="zh-CN" sz="36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。</a:t>
            </a:r>
            <a:endParaRPr altLang="en-US" sz="3600" b="1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3600" b="1">
                <a:solidFill>
                  <a:srgbClr val="0909D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（2）经济上，</a:t>
            </a:r>
            <a:r>
              <a:rPr altLang="en-US" sz="36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国民政府推行了一系列有利于国民经济发展的政策。中国共产党在根据地开展土地革命，受到广大农民的欢迎。</a:t>
            </a:r>
            <a:endParaRPr lang="zh-CN" altLang="en-US" sz="36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cxnSp>
        <p:nvCxnSpPr>
          <p:cNvPr id="11" name="直接箭头连接符 10"/>
          <p:cNvCxnSpPr/>
          <p:nvPr>
            <p:custDataLst>
              <p:tags r:id="rId3"/>
            </p:custDataLst>
          </p:nvPr>
        </p:nvCxnSpPr>
        <p:spPr>
          <a:xfrm flipV="1">
            <a:off x="222555" y="3180418"/>
            <a:ext cx="10673715" cy="24765"/>
          </a:xfrm>
          <a:prstGeom prst="straightConnector1">
            <a:avLst/>
          </a:prstGeom>
          <a:ln w="38100">
            <a:solidFill>
              <a:srgbClr val="67564D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文本框 26"/>
          <p:cNvSpPr txBox="1"/>
          <p:nvPr>
            <p:custDataLst>
              <p:tags r:id="rId4"/>
            </p:custDataLst>
          </p:nvPr>
        </p:nvSpPr>
        <p:spPr>
          <a:xfrm>
            <a:off x="694589" y="2082899"/>
            <a:ext cx="1417416" cy="739775"/>
          </a:xfrm>
          <a:prstGeom prst="rect">
            <a:avLst/>
          </a:prstGeom>
          <a:noFill/>
          <a:ln>
            <a:solidFill>
              <a:srgbClr val="13007D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105" b="1">
                <a:latin typeface="+mn-ea"/>
              </a:rPr>
              <a:t>1927</a:t>
            </a:r>
            <a:r>
              <a:rPr lang="zh-CN" altLang="en-US" sz="2105" b="1">
                <a:latin typeface="+mn-ea"/>
              </a:rPr>
              <a:t>年</a:t>
            </a:r>
            <a:endParaRPr lang="en-US" altLang="zh-CN" sz="2105" b="1">
              <a:latin typeface="+mn-ea"/>
            </a:endParaRPr>
          </a:p>
          <a:p>
            <a:pPr algn="ctr"/>
            <a:r>
              <a:rPr lang="en-US" altLang="zh-CN" sz="2105" b="1">
                <a:latin typeface="+mn-ea"/>
              </a:rPr>
              <a:t>4·12</a:t>
            </a:r>
            <a:r>
              <a:rPr lang="zh-CN" altLang="en-US" sz="2105" b="1">
                <a:latin typeface="+mn-ea"/>
              </a:rPr>
              <a:t>政变</a:t>
            </a:r>
            <a:endParaRPr lang="zh-CN" altLang="en-US" sz="2105" b="1">
              <a:latin typeface="+mn-ea"/>
            </a:endParaRPr>
          </a:p>
        </p:txBody>
      </p:sp>
      <p:cxnSp>
        <p:nvCxnSpPr>
          <p:cNvPr id="26" name="直线连接符 313"/>
          <p:cNvCxnSpPr/>
          <p:nvPr>
            <p:custDataLst>
              <p:tags r:id="rId5"/>
            </p:custDataLst>
          </p:nvPr>
        </p:nvCxnSpPr>
        <p:spPr>
          <a:xfrm flipH="1" flipV="1">
            <a:off x="1356049" y="2800948"/>
            <a:ext cx="0" cy="379469"/>
          </a:xfrm>
          <a:prstGeom prst="line">
            <a:avLst/>
          </a:prstGeom>
          <a:ln>
            <a:solidFill>
              <a:srgbClr val="13007D"/>
            </a:solidFill>
            <a:prstDash val="sysDash"/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本框 30"/>
          <p:cNvSpPr txBox="1"/>
          <p:nvPr>
            <p:custDataLst>
              <p:tags r:id="rId6"/>
            </p:custDataLst>
          </p:nvPr>
        </p:nvSpPr>
        <p:spPr>
          <a:xfrm>
            <a:off x="2376805" y="3565525"/>
            <a:ext cx="1352550" cy="415290"/>
          </a:xfrm>
          <a:prstGeom prst="rect">
            <a:avLst/>
          </a:prstGeom>
          <a:noFill/>
          <a:ln>
            <a:solidFill>
              <a:srgbClr val="C5172B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105" b="1">
                <a:latin typeface="+mn-ea"/>
              </a:rPr>
              <a:t>1927.8.1</a:t>
            </a:r>
            <a:endParaRPr lang="zh-CN" altLang="en-US" sz="2105" b="1">
              <a:latin typeface="+mn-ea"/>
            </a:endParaRPr>
          </a:p>
        </p:txBody>
      </p:sp>
      <p:cxnSp>
        <p:nvCxnSpPr>
          <p:cNvPr id="32" name="直线连接符 313"/>
          <p:cNvCxnSpPr/>
          <p:nvPr>
            <p:custDataLst>
              <p:tags r:id="rId7"/>
            </p:custDataLst>
          </p:nvPr>
        </p:nvCxnSpPr>
        <p:spPr>
          <a:xfrm flipH="1" flipV="1">
            <a:off x="3051170" y="3180418"/>
            <a:ext cx="0" cy="379469"/>
          </a:xfrm>
          <a:prstGeom prst="line">
            <a:avLst/>
          </a:prstGeom>
          <a:ln>
            <a:solidFill>
              <a:srgbClr val="C5172B"/>
            </a:solidFill>
            <a:prstDash val="sysDash"/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文本框 38"/>
          <p:cNvSpPr txBox="1"/>
          <p:nvPr>
            <p:custDataLst>
              <p:tags r:id="rId8"/>
            </p:custDataLst>
          </p:nvPr>
        </p:nvSpPr>
        <p:spPr>
          <a:xfrm>
            <a:off x="4429760" y="4658360"/>
            <a:ext cx="1460500" cy="415290"/>
          </a:xfrm>
          <a:prstGeom prst="rect">
            <a:avLst/>
          </a:prstGeom>
          <a:noFill/>
          <a:ln>
            <a:solidFill>
              <a:srgbClr val="C5172B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105" b="1">
                <a:latin typeface="+mn-ea"/>
              </a:rPr>
              <a:t>1927.10</a:t>
            </a:r>
            <a:endParaRPr lang="zh-CN" altLang="en-US" sz="2105" b="1">
              <a:latin typeface="+mn-ea"/>
            </a:endParaRPr>
          </a:p>
        </p:txBody>
      </p:sp>
      <p:cxnSp>
        <p:nvCxnSpPr>
          <p:cNvPr id="40" name="直线连接符 313"/>
          <p:cNvCxnSpPr/>
          <p:nvPr>
            <p:custDataLst>
              <p:tags r:id="rId9"/>
            </p:custDataLst>
          </p:nvPr>
        </p:nvCxnSpPr>
        <p:spPr>
          <a:xfrm flipH="1" flipV="1">
            <a:off x="5110480" y="3180080"/>
            <a:ext cx="36195" cy="1474470"/>
          </a:xfrm>
          <a:prstGeom prst="line">
            <a:avLst/>
          </a:prstGeom>
          <a:ln>
            <a:solidFill>
              <a:srgbClr val="C5172B"/>
            </a:solidFill>
            <a:prstDash val="sysDash"/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文本框 41"/>
          <p:cNvSpPr txBox="1"/>
          <p:nvPr>
            <p:custDataLst>
              <p:tags r:id="rId10"/>
            </p:custDataLst>
          </p:nvPr>
        </p:nvSpPr>
        <p:spPr>
          <a:xfrm>
            <a:off x="6852920" y="3565525"/>
            <a:ext cx="1277620" cy="415290"/>
          </a:xfrm>
          <a:prstGeom prst="rect">
            <a:avLst/>
          </a:prstGeom>
          <a:noFill/>
          <a:ln>
            <a:solidFill>
              <a:srgbClr val="C5172B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105" b="1">
                <a:latin typeface="+mn-ea"/>
              </a:rPr>
              <a:t>1931.11</a:t>
            </a:r>
            <a:endParaRPr lang="zh-CN" altLang="en-US" sz="2105" b="1">
              <a:latin typeface="+mn-ea"/>
            </a:endParaRPr>
          </a:p>
        </p:txBody>
      </p:sp>
      <p:cxnSp>
        <p:nvCxnSpPr>
          <p:cNvPr id="43" name="直线连接符 313"/>
          <p:cNvCxnSpPr/>
          <p:nvPr>
            <p:custDataLst>
              <p:tags r:id="rId11"/>
            </p:custDataLst>
          </p:nvPr>
        </p:nvCxnSpPr>
        <p:spPr>
          <a:xfrm flipH="1" flipV="1">
            <a:off x="7389314" y="3180418"/>
            <a:ext cx="0" cy="379469"/>
          </a:xfrm>
          <a:prstGeom prst="line">
            <a:avLst/>
          </a:prstGeom>
          <a:ln>
            <a:solidFill>
              <a:srgbClr val="C5172B"/>
            </a:solidFill>
            <a:prstDash val="sysDash"/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线连接符 313"/>
          <p:cNvCxnSpPr/>
          <p:nvPr>
            <p:custDataLst>
              <p:tags r:id="rId12"/>
            </p:custDataLst>
          </p:nvPr>
        </p:nvCxnSpPr>
        <p:spPr>
          <a:xfrm flipH="1" flipV="1">
            <a:off x="8986850" y="3180418"/>
            <a:ext cx="0" cy="379469"/>
          </a:xfrm>
          <a:prstGeom prst="line">
            <a:avLst/>
          </a:prstGeom>
          <a:ln>
            <a:solidFill>
              <a:srgbClr val="C5172B"/>
            </a:solidFill>
            <a:prstDash val="sysDash"/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矩形 29"/>
          <p:cNvSpPr/>
          <p:nvPr>
            <p:custDataLst>
              <p:tags r:id="rId13"/>
            </p:custDataLst>
          </p:nvPr>
        </p:nvSpPr>
        <p:spPr>
          <a:xfrm>
            <a:off x="4758690" y="525145"/>
            <a:ext cx="5124450" cy="934720"/>
          </a:xfrm>
          <a:prstGeom prst="rect">
            <a:avLst/>
          </a:prstGeom>
          <a:ln>
            <a:solidFill>
              <a:srgbClr val="13007D"/>
            </a:solidFill>
            <a:prstDash val="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105" b="1"/>
              <a:t>1930</a:t>
            </a:r>
            <a:r>
              <a:rPr lang="zh-CN" altLang="en-US" sz="2105" b="1"/>
              <a:t>～</a:t>
            </a:r>
            <a:r>
              <a:rPr lang="en-US" altLang="zh-CN" sz="2105" b="1"/>
              <a:t>1934</a:t>
            </a:r>
            <a:r>
              <a:rPr lang="zh-CN" altLang="en-US" sz="2105" b="1"/>
              <a:t>年蒋介石在江西发动的五次大规模“围剿”中国工农红军的战争</a:t>
            </a:r>
            <a:endParaRPr lang="zh-CN" altLang="en-US" sz="2105" b="1"/>
          </a:p>
        </p:txBody>
      </p:sp>
      <p:cxnSp>
        <p:nvCxnSpPr>
          <p:cNvPr id="48" name="直线连接符 313"/>
          <p:cNvCxnSpPr/>
          <p:nvPr>
            <p:custDataLst>
              <p:tags r:id="rId14"/>
            </p:custDataLst>
          </p:nvPr>
        </p:nvCxnSpPr>
        <p:spPr>
          <a:xfrm flipH="1" flipV="1">
            <a:off x="7404735" y="1438275"/>
            <a:ext cx="10160" cy="1340485"/>
          </a:xfrm>
          <a:prstGeom prst="line">
            <a:avLst/>
          </a:prstGeom>
          <a:ln>
            <a:solidFill>
              <a:srgbClr val="13007D"/>
            </a:solidFill>
            <a:prstDash val="sysDash"/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左中括号 51"/>
          <p:cNvSpPr/>
          <p:nvPr>
            <p:custDataLst>
              <p:tags r:id="rId15"/>
            </p:custDataLst>
          </p:nvPr>
        </p:nvSpPr>
        <p:spPr>
          <a:xfrm rot="5400000">
            <a:off x="7595078" y="1794289"/>
            <a:ext cx="379468" cy="2404069"/>
          </a:xfrm>
          <a:prstGeom prst="leftBracket">
            <a:avLst/>
          </a:prstGeom>
          <a:ln w="28575">
            <a:solidFill>
              <a:srgbClr val="13007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355"/>
          </a:p>
        </p:txBody>
      </p:sp>
      <p:sp>
        <p:nvSpPr>
          <p:cNvPr id="55" name="左中括号 54"/>
          <p:cNvSpPr/>
          <p:nvPr>
            <p:custDataLst>
              <p:tags r:id="rId16"/>
            </p:custDataLst>
          </p:nvPr>
        </p:nvSpPr>
        <p:spPr>
          <a:xfrm rot="5400000">
            <a:off x="8188102" y="627027"/>
            <a:ext cx="146958" cy="4931486"/>
          </a:xfrm>
          <a:prstGeom prst="leftBracket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355"/>
          </a:p>
        </p:txBody>
      </p:sp>
      <p:cxnSp>
        <p:nvCxnSpPr>
          <p:cNvPr id="56" name="直线连接符 313"/>
          <p:cNvCxnSpPr/>
          <p:nvPr>
            <p:custDataLst>
              <p:tags r:id="rId17"/>
            </p:custDataLst>
          </p:nvPr>
        </p:nvCxnSpPr>
        <p:spPr>
          <a:xfrm flipH="1" flipV="1">
            <a:off x="10602127" y="3180418"/>
            <a:ext cx="0" cy="379469"/>
          </a:xfrm>
          <a:prstGeom prst="line">
            <a:avLst/>
          </a:prstGeom>
          <a:ln>
            <a:solidFill>
              <a:srgbClr val="C5172B"/>
            </a:solidFill>
            <a:prstDash val="sysDash"/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线连接符 313"/>
          <p:cNvCxnSpPr>
            <a:endCxn id="59" idx="2"/>
          </p:cNvCxnSpPr>
          <p:nvPr>
            <p:custDataLst>
              <p:tags r:id="rId18"/>
            </p:custDataLst>
          </p:nvPr>
        </p:nvCxnSpPr>
        <p:spPr>
          <a:xfrm flipH="1" flipV="1">
            <a:off x="9300120" y="2514900"/>
            <a:ext cx="0" cy="656157"/>
          </a:xfrm>
          <a:prstGeom prst="line">
            <a:avLst/>
          </a:prstGeom>
          <a:ln>
            <a:solidFill>
              <a:srgbClr val="00B0F0"/>
            </a:solidFill>
            <a:prstDash val="sysDash"/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文本框 58"/>
          <p:cNvSpPr txBox="1"/>
          <p:nvPr>
            <p:custDataLst>
              <p:tags r:id="rId19"/>
            </p:custDataLst>
          </p:nvPr>
        </p:nvSpPr>
        <p:spPr>
          <a:xfrm>
            <a:off x="7703820" y="1774825"/>
            <a:ext cx="3192145" cy="739775"/>
          </a:xfrm>
          <a:prstGeom prst="rect">
            <a:avLst/>
          </a:prstGeom>
          <a:noFill/>
          <a:ln>
            <a:solidFill>
              <a:srgbClr val="00B0F0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105" b="1">
                <a:latin typeface="+mn-ea"/>
              </a:rPr>
              <a:t>1927-1937</a:t>
            </a:r>
            <a:endParaRPr lang="zh-CN" altLang="en-US" sz="2105" b="1">
              <a:latin typeface="+mn-ea"/>
            </a:endParaRPr>
          </a:p>
          <a:p>
            <a:pPr algn="ctr"/>
            <a:r>
              <a:rPr lang="zh-CN" altLang="en-US" sz="2105" b="1">
                <a:latin typeface="+mn-ea"/>
              </a:rPr>
              <a:t>民族资本主义夹缝中发展</a:t>
            </a:r>
            <a:endParaRPr lang="en-US" altLang="zh-CN" sz="2105" b="1">
              <a:latin typeface="+mn-ea"/>
            </a:endParaRPr>
          </a:p>
        </p:txBody>
      </p:sp>
      <p:sp>
        <p:nvSpPr>
          <p:cNvPr id="44" name="文本框 43"/>
          <p:cNvSpPr txBox="1"/>
          <p:nvPr>
            <p:custDataLst>
              <p:tags r:id="rId20"/>
            </p:custDataLst>
          </p:nvPr>
        </p:nvSpPr>
        <p:spPr>
          <a:xfrm>
            <a:off x="8823647" y="3594201"/>
            <a:ext cx="1974875" cy="739775"/>
          </a:xfrm>
          <a:prstGeom prst="rect">
            <a:avLst/>
          </a:prstGeom>
          <a:noFill/>
          <a:ln>
            <a:solidFill>
              <a:srgbClr val="C5172B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105" b="1">
                <a:latin typeface="+mn-ea"/>
              </a:rPr>
              <a:t>1934.10-1936.10</a:t>
            </a:r>
            <a:endParaRPr lang="zh-CN" altLang="en-US" sz="2105" b="1">
              <a:latin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357505" y="3392170"/>
            <a:ext cx="876300" cy="913130"/>
          </a:xfrm>
          <a:prstGeom prst="ellipse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357505" y="854710"/>
            <a:ext cx="876300" cy="883920"/>
          </a:xfrm>
          <a:prstGeom prst="ellipse">
            <a:avLst/>
          </a:prstGeom>
        </p:spPr>
      </p:pic>
      <p:sp>
        <p:nvSpPr>
          <p:cNvPr id="12" name="文本框 11"/>
          <p:cNvSpPr txBox="1"/>
          <p:nvPr>
            <p:custDataLst>
              <p:tags r:id="rId25"/>
            </p:custDataLst>
          </p:nvPr>
        </p:nvSpPr>
        <p:spPr>
          <a:xfrm>
            <a:off x="1970405" y="3175"/>
            <a:ext cx="3945255" cy="52197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charset="-122"/>
                <a:ea typeface="楷体" panose="02010609060101010101" charset="-122"/>
              </a:rPr>
              <a:t>国共十年对峙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</a:rPr>
              <a:t>1927-1937</a:t>
            </a:r>
            <a:endParaRPr lang="en-US" altLang="zh-CN" sz="28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6"/>
            </p:custDataLst>
          </p:nvPr>
        </p:nvSpPr>
        <p:spPr>
          <a:xfrm>
            <a:off x="1233805" y="819785"/>
            <a:ext cx="3027680" cy="953135"/>
          </a:xfrm>
          <a:prstGeom prst="rect">
            <a:avLst/>
          </a:prstGeom>
          <a:solidFill>
            <a:srgbClr val="000099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bg1"/>
                </a:solidFill>
              </a:rPr>
              <a:t>政治：专制统治</a:t>
            </a:r>
            <a:endParaRPr lang="zh-CN" altLang="en-US" sz="2800" b="1">
              <a:solidFill>
                <a:schemeClr val="bg1"/>
              </a:solidFill>
            </a:endParaRPr>
          </a:p>
          <a:p>
            <a:r>
              <a:rPr lang="zh-CN" altLang="en-US" sz="2800" b="1">
                <a:solidFill>
                  <a:schemeClr val="bg1"/>
                </a:solidFill>
              </a:rPr>
              <a:t>经济：夹缝中发展</a:t>
            </a:r>
            <a:endParaRPr lang="zh-CN" altLang="en-US" sz="2800" b="1">
              <a:solidFill>
                <a:schemeClr val="bg1"/>
              </a:solidFill>
            </a:endParaRPr>
          </a:p>
        </p:txBody>
      </p:sp>
      <p:sp>
        <p:nvSpPr>
          <p:cNvPr id="14" name="文本框 13"/>
          <p:cNvSpPr txBox="1"/>
          <p:nvPr>
            <p:custDataLst>
              <p:tags r:id="rId27"/>
            </p:custDataLst>
          </p:nvPr>
        </p:nvSpPr>
        <p:spPr>
          <a:xfrm>
            <a:off x="1233805" y="5504180"/>
            <a:ext cx="10495280" cy="95313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bg1"/>
                </a:solidFill>
              </a:rPr>
              <a:t>革命道路：建立农村革命根据地，以农村包围城市，武装夺取政权</a:t>
            </a:r>
            <a:endParaRPr lang="zh-CN" altLang="en-US" sz="2800" b="1">
              <a:solidFill>
                <a:schemeClr val="bg1"/>
              </a:solidFill>
            </a:endParaRPr>
          </a:p>
          <a:p>
            <a:r>
              <a:rPr lang="zh-CN" altLang="en-US" sz="2800" b="1">
                <a:solidFill>
                  <a:schemeClr val="bg1"/>
                </a:solidFill>
              </a:rPr>
              <a:t>革命理论：</a:t>
            </a:r>
            <a:r>
              <a:rPr lang="en-US" altLang="zh-CN" sz="2800" b="1">
                <a:solidFill>
                  <a:schemeClr val="bg1"/>
                </a:solidFill>
              </a:rPr>
              <a:t>“</a:t>
            </a:r>
            <a:r>
              <a:rPr lang="zh-CN" altLang="en-US" sz="2800" b="1">
                <a:solidFill>
                  <a:schemeClr val="bg1"/>
                </a:solidFill>
              </a:rPr>
              <a:t>工农武装割据</a:t>
            </a:r>
            <a:r>
              <a:rPr lang="en-US" altLang="zh-CN" sz="2800" b="1">
                <a:solidFill>
                  <a:schemeClr val="bg1"/>
                </a:solidFill>
              </a:rPr>
              <a:t>”</a:t>
            </a:r>
            <a:r>
              <a:rPr lang="zh-CN" altLang="en-US" sz="2800" b="1">
                <a:solidFill>
                  <a:schemeClr val="bg1"/>
                </a:solidFill>
              </a:rPr>
              <a:t>思想</a:t>
            </a:r>
            <a:endParaRPr lang="zh-CN" altLang="en-US" sz="2800" b="1">
              <a:solidFill>
                <a:schemeClr val="bg1"/>
              </a:solidFill>
            </a:endParaRPr>
          </a:p>
        </p:txBody>
      </p:sp>
      <p:sp>
        <p:nvSpPr>
          <p:cNvPr id="2" name="文本框 1"/>
          <p:cNvSpPr txBox="1"/>
          <p:nvPr>
            <p:custDataLst>
              <p:tags r:id="rId28"/>
            </p:custDataLst>
          </p:nvPr>
        </p:nvSpPr>
        <p:spPr>
          <a:xfrm>
            <a:off x="10895965" y="1837055"/>
            <a:ext cx="1097280" cy="230695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1936</a:t>
            </a:r>
            <a:endParaRPr lang="en-US" altLang="zh-CN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ctr"/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国共</a:t>
            </a:r>
            <a:endParaRPr lang="zh-CN" altLang="en-US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ctr"/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合作</a:t>
            </a:r>
            <a:endParaRPr lang="en-US" altLang="zh-CN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ctr"/>
            <a:r>
              <a:rPr lang="en-US" alt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1937</a:t>
            </a:r>
            <a:endParaRPr lang="en-US" altLang="zh-CN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ctr"/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全民族</a:t>
            </a:r>
            <a:endParaRPr lang="zh-CN" altLang="en-US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ctr"/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抗日</a:t>
            </a:r>
            <a:endParaRPr lang="zh-CN" altLang="en-US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29"/>
            </p:custDataLst>
          </p:nvPr>
        </p:nvSpPr>
        <p:spPr>
          <a:xfrm>
            <a:off x="2533015" y="2340610"/>
            <a:ext cx="1530350" cy="415290"/>
          </a:xfrm>
          <a:prstGeom prst="rect">
            <a:avLst/>
          </a:prstGeom>
          <a:noFill/>
          <a:ln>
            <a:solidFill>
              <a:srgbClr val="13007D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105" b="1">
                <a:latin typeface="+mn-ea"/>
              </a:rPr>
              <a:t>192</a:t>
            </a:r>
            <a:r>
              <a:rPr lang="en-US" sz="2105" b="1">
                <a:latin typeface="+mn-ea"/>
              </a:rPr>
              <a:t>7</a:t>
            </a:r>
            <a:r>
              <a:rPr lang="zh-CN" altLang="en-US" sz="2105" b="1">
                <a:latin typeface="+mn-ea"/>
              </a:rPr>
              <a:t>年</a:t>
            </a:r>
            <a:r>
              <a:rPr lang="en-US" altLang="zh-CN" sz="2105" b="1">
                <a:latin typeface="+mn-ea"/>
              </a:rPr>
              <a:t>9</a:t>
            </a:r>
            <a:r>
              <a:rPr lang="zh-CN" altLang="en-US" sz="2105" b="1">
                <a:latin typeface="+mn-ea"/>
              </a:rPr>
              <a:t>月</a:t>
            </a:r>
            <a:endParaRPr lang="zh-CN" altLang="en-US" sz="2105" b="1">
              <a:latin typeface="+mn-ea"/>
            </a:endParaRPr>
          </a:p>
        </p:txBody>
      </p:sp>
      <p:cxnSp>
        <p:nvCxnSpPr>
          <p:cNvPr id="4" name="直线连接符 313"/>
          <p:cNvCxnSpPr/>
          <p:nvPr>
            <p:custDataLst>
              <p:tags r:id="rId30"/>
            </p:custDataLst>
          </p:nvPr>
        </p:nvCxnSpPr>
        <p:spPr>
          <a:xfrm flipH="1" flipV="1">
            <a:off x="3414588" y="2755633"/>
            <a:ext cx="3" cy="417702"/>
          </a:xfrm>
          <a:prstGeom prst="line">
            <a:avLst/>
          </a:prstGeom>
          <a:ln>
            <a:solidFill>
              <a:srgbClr val="13007D"/>
            </a:solidFill>
            <a:prstDash val="sysDash"/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框 4"/>
          <p:cNvSpPr txBox="1"/>
          <p:nvPr>
            <p:custDataLst>
              <p:tags r:id="rId31"/>
            </p:custDataLst>
          </p:nvPr>
        </p:nvSpPr>
        <p:spPr>
          <a:xfrm>
            <a:off x="2418080" y="1880235"/>
            <a:ext cx="201168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rgbClr val="000099"/>
                </a:solidFill>
                <a:latin typeface="+mn-ea"/>
                <a:sym typeface="+mn-ea"/>
              </a:rPr>
              <a:t>“</a:t>
            </a:r>
            <a:r>
              <a:rPr lang="zh-CN" altLang="en-US" sz="2400" b="1">
                <a:solidFill>
                  <a:srgbClr val="000099"/>
                </a:solidFill>
                <a:latin typeface="+mn-ea"/>
                <a:sym typeface="+mn-ea"/>
              </a:rPr>
              <a:t>宁汉合流</a:t>
            </a:r>
            <a:r>
              <a:rPr lang="en-US" altLang="zh-CN" sz="2400" b="1">
                <a:solidFill>
                  <a:srgbClr val="000099"/>
                </a:solidFill>
                <a:latin typeface="+mn-ea"/>
                <a:sym typeface="+mn-ea"/>
              </a:rPr>
              <a:t>”</a:t>
            </a:r>
            <a:endParaRPr lang="en-US" altLang="zh-CN" sz="2400" b="1">
              <a:solidFill>
                <a:srgbClr val="000099"/>
              </a:solidFill>
              <a:latin typeface="+mn-ea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32"/>
            </p:custDataLst>
          </p:nvPr>
        </p:nvSpPr>
        <p:spPr>
          <a:xfrm>
            <a:off x="4971512" y="2408425"/>
            <a:ext cx="2173367" cy="415290"/>
          </a:xfrm>
          <a:prstGeom prst="rect">
            <a:avLst/>
          </a:prstGeom>
          <a:noFill/>
          <a:ln>
            <a:solidFill>
              <a:srgbClr val="13007D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105" b="1">
                <a:latin typeface="+mn-ea"/>
              </a:rPr>
              <a:t>192</a:t>
            </a:r>
            <a:r>
              <a:rPr lang="en-US" sz="2105" b="1">
                <a:latin typeface="+mn-ea"/>
              </a:rPr>
              <a:t>8</a:t>
            </a:r>
            <a:r>
              <a:rPr lang="zh-CN" altLang="en-US" sz="2105" b="1">
                <a:latin typeface="+mn-ea"/>
              </a:rPr>
              <a:t>年底</a:t>
            </a:r>
            <a:endParaRPr lang="zh-CN" altLang="en-US" sz="2105" b="1">
              <a:latin typeface="+mn-ea"/>
            </a:endParaRPr>
          </a:p>
        </p:txBody>
      </p:sp>
      <p:cxnSp>
        <p:nvCxnSpPr>
          <p:cNvPr id="7" name="直线连接符 313"/>
          <p:cNvCxnSpPr/>
          <p:nvPr>
            <p:custDataLst>
              <p:tags r:id="rId33"/>
            </p:custDataLst>
          </p:nvPr>
        </p:nvCxnSpPr>
        <p:spPr>
          <a:xfrm flipH="1" flipV="1">
            <a:off x="6155248" y="2823578"/>
            <a:ext cx="3" cy="417702"/>
          </a:xfrm>
          <a:prstGeom prst="line">
            <a:avLst/>
          </a:prstGeom>
          <a:ln>
            <a:solidFill>
              <a:srgbClr val="13007D"/>
            </a:solidFill>
            <a:prstDash val="sysDash"/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文本框 8"/>
          <p:cNvSpPr txBox="1"/>
          <p:nvPr>
            <p:custDataLst>
              <p:tags r:id="rId34"/>
            </p:custDataLst>
          </p:nvPr>
        </p:nvSpPr>
        <p:spPr>
          <a:xfrm>
            <a:off x="4521835" y="1560830"/>
            <a:ext cx="2926080" cy="8299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2400" b="1">
                <a:solidFill>
                  <a:srgbClr val="000099"/>
                </a:solidFill>
                <a:latin typeface="+mn-ea"/>
                <a:sym typeface="+mn-ea"/>
              </a:rPr>
              <a:t>东北易帜</a:t>
            </a:r>
            <a:endParaRPr lang="zh-CN" sz="2400" b="1">
              <a:solidFill>
                <a:srgbClr val="000099"/>
              </a:solidFill>
              <a:latin typeface="+mn-ea"/>
              <a:sym typeface="+mn-ea"/>
            </a:endParaRPr>
          </a:p>
          <a:p>
            <a:pPr algn="ctr"/>
            <a:r>
              <a:rPr lang="zh-CN" sz="2400" b="1">
                <a:solidFill>
                  <a:srgbClr val="000099"/>
                </a:solidFill>
                <a:latin typeface="+mn-ea"/>
                <a:sym typeface="+mn-ea"/>
              </a:rPr>
              <a:t>形式上基本统一中国</a:t>
            </a:r>
            <a:endParaRPr lang="zh-CN" sz="2400" b="1">
              <a:solidFill>
                <a:srgbClr val="000099"/>
              </a:solidFill>
              <a:latin typeface="+mn-ea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35"/>
            </p:custDataLst>
          </p:nvPr>
        </p:nvSpPr>
        <p:spPr>
          <a:xfrm>
            <a:off x="2418080" y="3980815"/>
            <a:ext cx="1254760" cy="41529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5" b="1">
                <a:solidFill>
                  <a:srgbClr val="C00000"/>
                </a:solidFill>
                <a:latin typeface="+mn-ea"/>
                <a:sym typeface="+mn-ea"/>
              </a:rPr>
              <a:t>南昌起义</a:t>
            </a:r>
            <a:endParaRPr lang="zh-CN" altLang="en-US" sz="2105" b="1">
              <a:solidFill>
                <a:srgbClr val="C00000"/>
              </a:solidFill>
              <a:latin typeface="+mn-ea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36"/>
            </p:custDataLst>
          </p:nvPr>
        </p:nvSpPr>
        <p:spPr>
          <a:xfrm>
            <a:off x="2990850" y="4396105"/>
            <a:ext cx="1352550" cy="415290"/>
          </a:xfrm>
          <a:prstGeom prst="rect">
            <a:avLst/>
          </a:prstGeom>
          <a:noFill/>
          <a:ln>
            <a:solidFill>
              <a:srgbClr val="C5172B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105" b="1">
                <a:latin typeface="+mn-ea"/>
              </a:rPr>
              <a:t>1927.8.7</a:t>
            </a:r>
            <a:endParaRPr lang="zh-CN" altLang="en-US" sz="2105" b="1">
              <a:latin typeface="+mn-ea"/>
            </a:endParaRPr>
          </a:p>
        </p:txBody>
      </p:sp>
      <p:cxnSp>
        <p:nvCxnSpPr>
          <p:cNvPr id="17" name="直线连接符 313"/>
          <p:cNvCxnSpPr/>
          <p:nvPr>
            <p:custDataLst>
              <p:tags r:id="rId37"/>
            </p:custDataLst>
          </p:nvPr>
        </p:nvCxnSpPr>
        <p:spPr>
          <a:xfrm flipV="1">
            <a:off x="3758565" y="3187065"/>
            <a:ext cx="22225" cy="1207770"/>
          </a:xfrm>
          <a:prstGeom prst="line">
            <a:avLst/>
          </a:prstGeom>
          <a:ln>
            <a:solidFill>
              <a:srgbClr val="C5172B"/>
            </a:solidFill>
            <a:prstDash val="sysDash"/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文本框 17"/>
          <p:cNvSpPr txBox="1"/>
          <p:nvPr>
            <p:custDataLst>
              <p:tags r:id="rId38"/>
            </p:custDataLst>
          </p:nvPr>
        </p:nvSpPr>
        <p:spPr>
          <a:xfrm>
            <a:off x="3118485" y="4811395"/>
            <a:ext cx="10972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5" b="1">
                <a:solidFill>
                  <a:srgbClr val="C00000"/>
                </a:solidFill>
                <a:latin typeface="+mn-ea"/>
              </a:rPr>
              <a:t>八七会议</a:t>
            </a:r>
            <a:endParaRPr lang="zh-CN" altLang="en-US" sz="2105" b="1">
              <a:solidFill>
                <a:srgbClr val="C00000"/>
              </a:solidFill>
              <a:latin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39"/>
            </p:custDataLst>
          </p:nvPr>
        </p:nvSpPr>
        <p:spPr>
          <a:xfrm>
            <a:off x="3860165" y="3593465"/>
            <a:ext cx="1193165" cy="415290"/>
          </a:xfrm>
          <a:prstGeom prst="rect">
            <a:avLst/>
          </a:prstGeom>
          <a:noFill/>
          <a:ln>
            <a:solidFill>
              <a:srgbClr val="C5172B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105" b="1">
                <a:latin typeface="+mn-ea"/>
              </a:rPr>
              <a:t>1927</a:t>
            </a:r>
            <a:r>
              <a:rPr lang="zh-CN" altLang="en-US" sz="2105" b="1">
                <a:latin typeface="+mn-ea"/>
              </a:rPr>
              <a:t>秋</a:t>
            </a:r>
            <a:endParaRPr lang="zh-CN" altLang="en-US" sz="2105" b="1">
              <a:latin typeface="+mn-ea"/>
            </a:endParaRPr>
          </a:p>
        </p:txBody>
      </p:sp>
      <p:cxnSp>
        <p:nvCxnSpPr>
          <p:cNvPr id="20" name="直线连接符 313"/>
          <p:cNvCxnSpPr/>
          <p:nvPr>
            <p:custDataLst>
              <p:tags r:id="rId40"/>
            </p:custDataLst>
          </p:nvPr>
        </p:nvCxnSpPr>
        <p:spPr>
          <a:xfrm flipH="1" flipV="1">
            <a:off x="4525640" y="3208358"/>
            <a:ext cx="0" cy="379469"/>
          </a:xfrm>
          <a:prstGeom prst="line">
            <a:avLst/>
          </a:prstGeom>
          <a:ln>
            <a:solidFill>
              <a:srgbClr val="C5172B"/>
            </a:solidFill>
            <a:prstDash val="sysDash"/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文本框 20"/>
          <p:cNvSpPr txBox="1"/>
          <p:nvPr>
            <p:custDataLst>
              <p:tags r:id="rId41"/>
            </p:custDataLst>
          </p:nvPr>
        </p:nvSpPr>
        <p:spPr>
          <a:xfrm>
            <a:off x="3824605" y="3980815"/>
            <a:ext cx="140208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C00000"/>
                </a:solidFill>
                <a:latin typeface="+mn-ea"/>
                <a:sym typeface="+mn-ea"/>
              </a:rPr>
              <a:t>秋收起义</a:t>
            </a:r>
            <a:endParaRPr lang="zh-CN" altLang="en-US" sz="2400" b="1">
              <a:solidFill>
                <a:srgbClr val="C00000"/>
              </a:solidFill>
              <a:latin typeface="+mn-ea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42"/>
            </p:custDataLst>
          </p:nvPr>
        </p:nvSpPr>
        <p:spPr>
          <a:xfrm>
            <a:off x="4429760" y="5073650"/>
            <a:ext cx="1790700" cy="41529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5" b="1">
                <a:solidFill>
                  <a:srgbClr val="C00000"/>
                </a:solidFill>
                <a:latin typeface="+mn-ea"/>
                <a:sym typeface="+mn-ea"/>
              </a:rPr>
              <a:t>井冈山根据地</a:t>
            </a:r>
            <a:endParaRPr lang="zh-CN" altLang="en-US" sz="2105" b="1">
              <a:solidFill>
                <a:srgbClr val="C00000"/>
              </a:solidFill>
              <a:latin typeface="+mn-ea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43"/>
            </p:custDataLst>
          </p:nvPr>
        </p:nvSpPr>
        <p:spPr>
          <a:xfrm>
            <a:off x="5167630" y="3583305"/>
            <a:ext cx="1304925" cy="415290"/>
          </a:xfrm>
          <a:prstGeom prst="rect">
            <a:avLst/>
          </a:prstGeom>
          <a:noFill/>
          <a:ln>
            <a:solidFill>
              <a:srgbClr val="C5172B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105" b="1">
                <a:latin typeface="+mn-ea"/>
              </a:rPr>
              <a:t>1928</a:t>
            </a:r>
            <a:endParaRPr lang="en-US" altLang="zh-CN" sz="2105" b="1">
              <a:latin typeface="+mn-ea"/>
            </a:endParaRPr>
          </a:p>
        </p:txBody>
      </p:sp>
      <p:cxnSp>
        <p:nvCxnSpPr>
          <p:cNvPr id="24" name="直线连接符 313"/>
          <p:cNvCxnSpPr/>
          <p:nvPr>
            <p:custDataLst>
              <p:tags r:id="rId44"/>
            </p:custDataLst>
          </p:nvPr>
        </p:nvCxnSpPr>
        <p:spPr>
          <a:xfrm flipH="1" flipV="1">
            <a:off x="5833105" y="3198198"/>
            <a:ext cx="0" cy="379469"/>
          </a:xfrm>
          <a:prstGeom prst="line">
            <a:avLst/>
          </a:prstGeom>
          <a:ln>
            <a:solidFill>
              <a:srgbClr val="C5172B"/>
            </a:solidFill>
            <a:prstDash val="sysDash"/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文本框 24"/>
          <p:cNvSpPr txBox="1"/>
          <p:nvPr>
            <p:custDataLst>
              <p:tags r:id="rId45"/>
            </p:custDataLst>
          </p:nvPr>
        </p:nvSpPr>
        <p:spPr>
          <a:xfrm>
            <a:off x="5550535" y="3980815"/>
            <a:ext cx="868680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5" b="1">
                <a:solidFill>
                  <a:srgbClr val="C00000"/>
                </a:solidFill>
                <a:latin typeface="+mn-ea"/>
              </a:rPr>
              <a:t>井冈山</a:t>
            </a:r>
            <a:endParaRPr lang="zh-CN" altLang="en-US" sz="2105" b="1">
              <a:solidFill>
                <a:srgbClr val="C00000"/>
              </a:solidFill>
              <a:latin typeface="+mn-ea"/>
            </a:endParaRPr>
          </a:p>
          <a:p>
            <a:pPr algn="ctr"/>
            <a:r>
              <a:rPr lang="zh-CN" altLang="en-US" sz="2105" b="1">
                <a:solidFill>
                  <a:srgbClr val="C00000"/>
                </a:solidFill>
                <a:latin typeface="+mn-ea"/>
              </a:rPr>
              <a:t>会师</a:t>
            </a:r>
            <a:endParaRPr lang="zh-CN" altLang="en-US" sz="2105" b="1">
              <a:solidFill>
                <a:srgbClr val="C00000"/>
              </a:solidFill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46"/>
            </p:custDataLst>
          </p:nvPr>
        </p:nvSpPr>
        <p:spPr>
          <a:xfrm>
            <a:off x="6583045" y="4008755"/>
            <a:ext cx="1790700" cy="7397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5" b="1">
                <a:solidFill>
                  <a:srgbClr val="C00000"/>
                </a:solidFill>
                <a:latin typeface="+mn-ea"/>
                <a:sym typeface="+mn-ea"/>
              </a:rPr>
              <a:t>中华苏维埃</a:t>
            </a:r>
            <a:endParaRPr lang="zh-CN" altLang="en-US" sz="2105" b="1">
              <a:solidFill>
                <a:srgbClr val="C00000"/>
              </a:solidFill>
              <a:latin typeface="+mn-ea"/>
              <a:sym typeface="+mn-ea"/>
            </a:endParaRPr>
          </a:p>
          <a:p>
            <a:pPr algn="ctr"/>
            <a:r>
              <a:rPr lang="zh-CN" altLang="en-US" sz="2105" b="1">
                <a:solidFill>
                  <a:srgbClr val="C00000"/>
                </a:solidFill>
                <a:latin typeface="+mn-ea"/>
                <a:sym typeface="+mn-ea"/>
              </a:rPr>
              <a:t>中央临时政府</a:t>
            </a:r>
            <a:endParaRPr lang="zh-CN" altLang="en-US" sz="2105" b="1">
              <a:solidFill>
                <a:srgbClr val="C00000"/>
              </a:solidFill>
              <a:latin typeface="+mn-ea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47"/>
            </p:custDataLst>
          </p:nvPr>
        </p:nvSpPr>
        <p:spPr>
          <a:xfrm>
            <a:off x="9300210" y="4333875"/>
            <a:ext cx="1254760" cy="41529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5" b="1">
                <a:solidFill>
                  <a:srgbClr val="C00000"/>
                </a:solidFill>
                <a:latin typeface="+mn-ea"/>
                <a:sym typeface="+mn-ea"/>
              </a:rPr>
              <a:t>红军长征</a:t>
            </a:r>
            <a:endParaRPr lang="zh-CN" altLang="en-US" sz="2105" b="1">
              <a:solidFill>
                <a:srgbClr val="C00000"/>
              </a:solidFill>
              <a:latin typeface="+mn-ea"/>
              <a:sym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48"/>
            </p:custDataLst>
          </p:nvPr>
        </p:nvSpPr>
        <p:spPr>
          <a:xfrm>
            <a:off x="8823960" y="4787900"/>
            <a:ext cx="1277620" cy="415290"/>
          </a:xfrm>
          <a:prstGeom prst="rect">
            <a:avLst/>
          </a:prstGeom>
          <a:noFill/>
          <a:ln>
            <a:solidFill>
              <a:srgbClr val="C5172B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105" b="1">
                <a:latin typeface="+mn-ea"/>
              </a:rPr>
              <a:t>1935.1</a:t>
            </a:r>
            <a:endParaRPr lang="zh-CN" altLang="en-US" sz="2105" b="1">
              <a:latin typeface="+mn-ea"/>
            </a:endParaRPr>
          </a:p>
        </p:txBody>
      </p:sp>
      <p:sp>
        <p:nvSpPr>
          <p:cNvPr id="36" name="文本框 35"/>
          <p:cNvSpPr txBox="1"/>
          <p:nvPr>
            <p:custDataLst>
              <p:tags r:id="rId49"/>
            </p:custDataLst>
          </p:nvPr>
        </p:nvSpPr>
        <p:spPr>
          <a:xfrm>
            <a:off x="9972040" y="4764405"/>
            <a:ext cx="1254760" cy="41529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5" b="1">
                <a:solidFill>
                  <a:srgbClr val="C00000"/>
                </a:solidFill>
                <a:latin typeface="+mn-ea"/>
                <a:sym typeface="+mn-ea"/>
              </a:rPr>
              <a:t>遵义会议</a:t>
            </a:r>
            <a:endParaRPr lang="zh-CN" altLang="en-US" sz="2105" b="1">
              <a:solidFill>
                <a:srgbClr val="C00000"/>
              </a:solidFill>
              <a:latin typeface="+mn-ea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50"/>
            </p:custDataLst>
          </p:nvPr>
        </p:nvSpPr>
        <p:spPr>
          <a:xfrm>
            <a:off x="0" y="3175"/>
            <a:ext cx="1970405" cy="521970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</a:rPr>
              <a:t>时间轴整理</a:t>
            </a:r>
            <a:endParaRPr lang="zh-CN" altLang="en-US" sz="28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34" name="Picture 34"/>
          <p:cNvPicPr>
            <a:picLocks noChangeAspect="1"/>
          </p:cNvPicPr>
          <p:nvPr>
            <p:custDataLst>
              <p:tags r:id="rId52"/>
            </p:custDataLst>
          </p:nvPr>
        </p:nvPicPr>
        <p:blipFill>
          <a:blip r:embed="rId51"/>
          <a:stretch>
            <a:fillRect/>
          </a:stretch>
        </p:blipFill>
        <p:spPr>
          <a:xfrm flipH="1">
            <a:off x="11709400" y="105537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0" presetClass="entr" presetSubtype="0" dur="10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0" presetClass="entr" presetSubtype="0" dur="10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0" presetClass="entr" presetSubtype="0" dur="10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7" presetID="50" presetClass="entr" presetSubtype="0" dur="10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2" grpId="0"/>
      <p:bldP spid="5" grpId="0"/>
      <p:bldP spid="9" grpId="0"/>
      <p:bldP spid="15" grpId="0"/>
      <p:bldP spid="18" grpId="0"/>
      <p:bldP spid="21" grpId="0"/>
      <p:bldP spid="22" grpId="0"/>
      <p:bldP spid="25" grpId="0"/>
      <p:bldP spid="28" grpId="0"/>
      <p:bldP spid="29" grpId="0"/>
      <p:bldP spid="3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224790" y="0"/>
            <a:ext cx="10016490" cy="15182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3200" b="1" smtClean="0">
                <a:solidFill>
                  <a:schemeClr val="tx1"/>
                </a:solidFill>
                <a:sym typeface="+mn-ea"/>
              </a:rPr>
              <a:t>知识点一</a:t>
            </a:r>
            <a:r>
              <a:rPr lang="zh-CN" altLang="en-US" sz="3200" b="1">
                <a:solidFill>
                  <a:schemeClr val="tx1"/>
                </a:solidFill>
                <a:sym typeface="+mn-ea"/>
              </a:rPr>
              <a:t>、</a:t>
            </a:r>
            <a:r>
              <a:rPr lang="en-US" altLang="zh-CN" sz="2800" b="1" err="1">
                <a:solidFill>
                  <a:schemeClr val="tx1"/>
                </a:solidFill>
                <a:sym typeface="+mn-ea"/>
              </a:rPr>
              <a:t>南京国民政府的统治</a:t>
            </a:r>
            <a:endParaRPr lang="en-US" altLang="zh-CN" sz="2800" b="1">
              <a:solidFill>
                <a:schemeClr val="tx1"/>
              </a:solidFill>
              <a:sym typeface="+mn-ea"/>
            </a:endParaRPr>
          </a:p>
          <a:p>
            <a:pPr>
              <a:lnSpc>
                <a:spcPct val="120000"/>
              </a:lnSpc>
            </a:pPr>
            <a:r>
              <a:rPr lang="en-US" altLang="zh-CN" sz="2400" b="1">
                <a:solidFill>
                  <a:schemeClr val="accent2"/>
                </a:solidFill>
                <a:sym typeface="+mn-ea"/>
              </a:rPr>
              <a:t>1．</a:t>
            </a:r>
            <a:r>
              <a:rPr lang="zh-CN" altLang="en-US" sz="2400" b="1" smtClean="0">
                <a:solidFill>
                  <a:schemeClr val="accent2"/>
                </a:solidFill>
                <a:sym typeface="+mn-ea"/>
              </a:rPr>
              <a:t>政治统治</a:t>
            </a:r>
            <a:r>
              <a:rPr lang="en-US" altLang="zh-CN" sz="2400" b="1" smtClean="0">
                <a:solidFill>
                  <a:schemeClr val="accent2"/>
                </a:solidFill>
                <a:sym typeface="+mn-ea"/>
              </a:rPr>
              <a:t>：</a:t>
            </a:r>
            <a:endParaRPr lang="en-US" altLang="zh-CN" sz="2400" b="1">
              <a:solidFill>
                <a:schemeClr val="accent2"/>
              </a:solidFill>
              <a:sym typeface="+mn-ea"/>
            </a:endParaRPr>
          </a:p>
          <a:p>
            <a:pPr>
              <a:lnSpc>
                <a:spcPct val="120000"/>
              </a:lnSpc>
            </a:pPr>
            <a:r>
              <a:rPr lang="zh-CN" altLang="en-US" sz="2400" b="1">
                <a:sym typeface="+mn-ea"/>
              </a:rPr>
              <a:t>（1）南京国民政府形式上统一中国</a:t>
            </a:r>
            <a:endParaRPr lang="zh-CN" altLang="en-US" sz="2400" b="1"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450215" y="1612265"/>
            <a:ext cx="1104900" cy="4603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1927.</a:t>
            </a:r>
            <a:r>
              <a:rPr 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9</a:t>
            </a:r>
            <a:endParaRPr 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1555115" y="1612265"/>
            <a:ext cx="3230880" cy="460375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6">
                    <a:lumMod val="75000"/>
                  </a:schemeClr>
                </a:solidFill>
                <a:latin typeface="微软雅黑" panose="020b0503020204020204" charset="-122"/>
                <a:ea typeface="微软雅黑"/>
                <a:cs typeface="楷体" panose="02010609060101010101" charset="-122"/>
              </a:rPr>
              <a:t>①宁汉合流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楷体" panose="02010609060101010101" charset="-122"/>
              </a:rPr>
              <a:t>，迁都</a:t>
            </a:r>
            <a:r>
              <a:rPr lang="zh-CN" altLang="en-US" sz="2400" b="1">
                <a:solidFill>
                  <a:srgbClr val="000099"/>
                </a:solidFill>
                <a:latin typeface="微软雅黑" panose="020b0503020204020204" charset="-122"/>
                <a:ea typeface="微软雅黑"/>
                <a:cs typeface="楷体" panose="02010609060101010101" charset="-122"/>
              </a:rPr>
              <a:t>南京</a:t>
            </a:r>
            <a:endParaRPr lang="zh-CN" altLang="en-US" sz="2400" b="1">
              <a:solidFill>
                <a:srgbClr val="000099"/>
              </a:solidFill>
              <a:latin typeface="微软雅黑" panose="020b0503020204020204" charset="-122"/>
              <a:ea typeface="微软雅黑"/>
              <a:cs typeface="楷体" panose="02010609060101010101" charset="-122"/>
            </a:endParaRPr>
          </a:p>
        </p:txBody>
      </p:sp>
      <p:pic>
        <p:nvPicPr>
          <p:cNvPr id="47" name="图片 46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552180" y="762000"/>
            <a:ext cx="3599180" cy="6096000"/>
          </a:xfrm>
          <a:prstGeom prst="rect">
            <a:avLst/>
          </a:prstGeom>
        </p:spPr>
      </p:pic>
      <p:grpSp>
        <p:nvGrpSpPr>
          <p:cNvPr id="46" name="组合 45"/>
          <p:cNvGrpSpPr/>
          <p:nvPr>
            <p:custDataLst>
              <p:tags r:id="rId8"/>
            </p:custDataLst>
          </p:nvPr>
        </p:nvGrpSpPr>
        <p:grpSpPr>
          <a:xfrm>
            <a:off x="8836660" y="762000"/>
            <a:ext cx="2251075" cy="1475740"/>
            <a:chOff x="12830" y="448"/>
            <a:chExt cx="3545" cy="2324"/>
          </a:xfrm>
        </p:grpSpPr>
        <p:pic>
          <p:nvPicPr>
            <p:cNvPr id="44" name="图片 43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9"/>
            <a:stretch>
              <a:fillRect/>
            </a:stretch>
          </p:blipFill>
          <p:spPr>
            <a:xfrm>
              <a:off x="14785" y="448"/>
              <a:ext cx="1590" cy="2325"/>
            </a:xfrm>
            <a:prstGeom prst="rect">
              <a:avLst/>
            </a:prstGeom>
          </p:spPr>
        </p:pic>
        <p:sp>
          <p:nvSpPr>
            <p:cNvPr id="45" name="文本框 44"/>
            <p:cNvSpPr txBox="1"/>
            <p:nvPr>
              <p:custDataLst>
                <p:tags r:id="rId11"/>
              </p:custDataLst>
            </p:nvPr>
          </p:nvSpPr>
          <p:spPr>
            <a:xfrm>
              <a:off x="12830" y="578"/>
              <a:ext cx="1977" cy="1501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东北</a:t>
              </a:r>
              <a:endPara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endParaRPr>
            </a:p>
            <a:p>
              <a:pPr algn="ctr"/>
              <a:r>
                <a:rPr lang="zh-CN" altLang="en-US" sz="2800" b="1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张作霖</a:t>
              </a:r>
              <a:endPara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endParaRPr>
            </a:p>
          </p:txBody>
        </p:sp>
      </p:grpSp>
      <p:sp>
        <p:nvSpPr>
          <p:cNvPr id="48" name="文本框 47"/>
          <p:cNvSpPr txBox="1"/>
          <p:nvPr>
            <p:custDataLst>
              <p:tags r:id="rId12"/>
            </p:custDataLst>
          </p:nvPr>
        </p:nvSpPr>
        <p:spPr>
          <a:xfrm>
            <a:off x="8123555" y="4464050"/>
            <a:ext cx="876300" cy="3683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1927.1</a:t>
            </a:r>
            <a:endParaRPr lang="en-US" altLang="zh-CN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49" name="文本框 48"/>
          <p:cNvSpPr txBox="1"/>
          <p:nvPr>
            <p:custDataLst>
              <p:tags r:id="rId13"/>
            </p:custDataLst>
          </p:nvPr>
        </p:nvSpPr>
        <p:spPr>
          <a:xfrm>
            <a:off x="10676255" y="4030345"/>
            <a:ext cx="876300" cy="3683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1927.</a:t>
            </a:r>
            <a:r>
              <a:rPr lang="en-US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4</a:t>
            </a:r>
            <a:endParaRPr lang="en-US" altLang="zh-CN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50" name="圆角矩形 49"/>
          <p:cNvSpPr/>
          <p:nvPr>
            <p:custDataLst>
              <p:tags r:id="rId14"/>
            </p:custDataLst>
          </p:nvPr>
        </p:nvSpPr>
        <p:spPr>
          <a:xfrm>
            <a:off x="9638665" y="4030345"/>
            <a:ext cx="1120775" cy="454025"/>
          </a:xfrm>
          <a:prstGeom prst="roundRect">
            <a:avLst/>
          </a:prstGeom>
          <a:noFill/>
          <a:ln w="666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文本框 50"/>
          <p:cNvSpPr txBox="1"/>
          <p:nvPr>
            <p:custDataLst>
              <p:tags r:id="rId15"/>
            </p:custDataLst>
          </p:nvPr>
        </p:nvSpPr>
        <p:spPr>
          <a:xfrm>
            <a:off x="8552180" y="1897380"/>
            <a:ext cx="849630" cy="82994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三足鼎立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52" name="文本框 51"/>
          <p:cNvSpPr txBox="1"/>
          <p:nvPr>
            <p:custDataLst>
              <p:tags r:id="rId16"/>
            </p:custDataLst>
          </p:nvPr>
        </p:nvSpPr>
        <p:spPr>
          <a:xfrm>
            <a:off x="1438910" y="2166620"/>
            <a:ext cx="4920615" cy="460375"/>
          </a:xfrm>
          <a:prstGeom prst="rect">
            <a:avLst/>
          </a:prstGeom>
          <a:solidFill>
            <a:schemeClr val="tx1"/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sym typeface="+mn-ea"/>
              </a:rPr>
              <a:t>标志着</a:t>
            </a:r>
            <a:r>
              <a:rPr lang="zh-CN" altLang="en-US" sz="2400">
                <a:solidFill>
                  <a:schemeClr val="bg1"/>
                </a:solidFill>
              </a:rPr>
              <a:t>国民党一党专制统治的确立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53" name="文本框 52"/>
          <p:cNvSpPr txBox="1"/>
          <p:nvPr>
            <p:custDataLst>
              <p:tags r:id="rId17"/>
            </p:custDataLst>
          </p:nvPr>
        </p:nvSpPr>
        <p:spPr>
          <a:xfrm>
            <a:off x="109855" y="2778125"/>
            <a:ext cx="8425815" cy="3046095"/>
          </a:xfrm>
          <a:prstGeom prst="rect">
            <a:avLst/>
          </a:prstGeom>
          <a:noFill/>
          <a:ln>
            <a:solidFill>
              <a:srgbClr val="C00000"/>
            </a:solidFill>
            <a:prstDash val="sysDash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龙太江在《西方民主政治的妥协精神》中写道:“在西方，妥协不仅是民主政治中的常见现象，而目也获得了文化上的认同，在众多国家成为公众和社会珍视的价值和传统。之所以如此，是因为妥协被认为与西方社会的两个核心理念…自由，民主有密切的联系。”以下中国民主革命进程中的史实，未能体现材料中的“妥协或妥协精神”的是(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）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 b="1">
                <a:solidFill>
                  <a:srgbClr val="401B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A.南北议和                 B.宁汉合流 </a:t>
            </a:r>
            <a:endParaRPr lang="zh-CN" altLang="en-US" sz="2400" b="1">
              <a:solidFill>
                <a:srgbClr val="401BC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 b="1">
                <a:solidFill>
                  <a:srgbClr val="401B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C.和平解决西安事变         D.重庆谈判</a:t>
            </a:r>
            <a:endParaRPr lang="zh-CN" altLang="en-US" sz="2400" b="1">
              <a:solidFill>
                <a:srgbClr val="401BC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54" name="文本框 53"/>
          <p:cNvSpPr txBox="1"/>
          <p:nvPr>
            <p:custDataLst>
              <p:tags r:id="rId18"/>
            </p:custDataLst>
          </p:nvPr>
        </p:nvSpPr>
        <p:spPr>
          <a:xfrm>
            <a:off x="3507740" y="3168015"/>
            <a:ext cx="4133215" cy="521970"/>
          </a:xfrm>
          <a:prstGeom prst="rect">
            <a:avLst/>
          </a:prstGeom>
          <a:solidFill>
            <a:srgbClr val="BE5B80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二者在利益上是一致的</a:t>
            </a:r>
            <a:endParaRPr lang="zh-CN" altLang="en-US" sz="2800" b="1">
              <a:solidFill>
                <a:schemeClr val="bg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55" name="文本框 54"/>
          <p:cNvSpPr txBox="1"/>
          <p:nvPr>
            <p:custDataLst>
              <p:tags r:id="rId19"/>
            </p:custDataLst>
          </p:nvPr>
        </p:nvSpPr>
        <p:spPr>
          <a:xfrm>
            <a:off x="5839460" y="4398645"/>
            <a:ext cx="71691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C00000"/>
                </a:solidFill>
                <a:latin typeface="+mj-ea"/>
                <a:ea typeface="+mj-ea"/>
              </a:rPr>
              <a:t>B</a:t>
            </a:r>
            <a:endParaRPr lang="en-US" altLang="zh-CN" sz="5400" b="1">
              <a:solidFill>
                <a:srgbClr val="C00000"/>
              </a:solidFill>
              <a:latin typeface="+mj-ea"/>
              <a:ea typeface="+mj-ea"/>
            </a:endParaRPr>
          </a:p>
        </p:txBody>
      </p:sp>
      <p:sp>
        <p:nvSpPr>
          <p:cNvPr id="4" name="文本框 3"/>
          <p:cNvSpPr txBox="1"/>
          <p:nvPr>
            <p:custDataLst>
              <p:tags r:id="rId20"/>
            </p:custDataLst>
          </p:nvPr>
        </p:nvSpPr>
        <p:spPr>
          <a:xfrm>
            <a:off x="224790" y="5824220"/>
            <a:ext cx="8146415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FF0000"/>
                </a:solidFill>
                <a:sym typeface="+mn-ea"/>
              </a:rPr>
              <a:t>南京国民政府代表大地主大资产阶级的利益，实行一党专政和军事独裁的专制统治</a:t>
            </a:r>
            <a:endParaRPr lang="zh-CN" altLang="en-US" sz="2400" b="1">
              <a:solidFill>
                <a:srgbClr val="FF0000"/>
              </a:solidFill>
              <a:sym typeface="+mn-ea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" presetClass="exit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0" grpId="0"/>
      <p:bldP spid="51" grpId="0"/>
      <p:bldP spid="52" grpId="0"/>
      <p:bldP spid="53" grpId="0"/>
      <p:bldP spid="54" grpId="0"/>
      <p:bldP spid="55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0" y="566755"/>
            <a:ext cx="139211" cy="523279"/>
          </a:xfrm>
          <a:prstGeom prst="rect">
            <a:avLst/>
          </a:prstGeom>
          <a:solidFill>
            <a:srgbClr val="4C949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  <p:sp>
        <p:nvSpPr>
          <p:cNvPr id="7" name="任意多边形: 形状 22"/>
          <p:cNvSpPr/>
          <p:nvPr>
            <p:custDataLst>
              <p:tags r:id="rId4"/>
            </p:custDataLst>
          </p:nvPr>
        </p:nvSpPr>
        <p:spPr>
          <a:xfrm>
            <a:off x="192357" y="570765"/>
            <a:ext cx="261543" cy="540000"/>
          </a:xfrm>
          <a:custGeom>
            <a:gdLst>
              <a:gd name="connsiteX0" fmla="*/ 0 w 261543"/>
              <a:gd name="connsiteY0" fmla="*/ 0 h 575883"/>
              <a:gd name="connsiteX1" fmla="*/ 261543 w 261543"/>
              <a:gd name="connsiteY1" fmla="*/ 0 h 575883"/>
              <a:gd name="connsiteX2" fmla="*/ 164016 w 261543"/>
              <a:gd name="connsiteY2" fmla="*/ 575883 h 575883"/>
              <a:gd name="connsiteX3" fmla="*/ 0 w 261543"/>
              <a:gd name="connsiteY3" fmla="*/ 575883 h 575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1543" h="575883">
                <a:moveTo>
                  <a:pt x="0" y="0"/>
                </a:moveTo>
                <a:lnTo>
                  <a:pt x="261543" y="0"/>
                </a:lnTo>
                <a:lnTo>
                  <a:pt x="164016" y="575883"/>
                </a:lnTo>
                <a:lnTo>
                  <a:pt x="0" y="575883"/>
                </a:lnTo>
                <a:close/>
              </a:path>
            </a:pathLst>
          </a:custGeom>
          <a:solidFill>
            <a:srgbClr val="4C949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  <p:sp>
        <p:nvSpPr>
          <p:cNvPr id="8" name="文本框 7"/>
          <p:cNvSpPr txBox="1"/>
          <p:nvPr>
            <p:custDataLst>
              <p:tags r:id="rId5"/>
            </p:custDataLst>
          </p:nvPr>
        </p:nvSpPr>
        <p:spPr>
          <a:xfrm>
            <a:off x="478584" y="641874"/>
            <a:ext cx="8350106" cy="461665"/>
          </a:xfrm>
          <a:prstGeom prst="rect">
            <a:avLst/>
          </a:prstGeom>
          <a:solidFill>
            <a:srgbClr val="33626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1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）南京国民政府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形式上统一全国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</a:endParaRPr>
          </a:p>
        </p:txBody>
      </p:sp>
      <p:sp>
        <p:nvSpPr>
          <p:cNvPr id="9" name="文本框 8"/>
          <p:cNvSpPr txBox="1"/>
          <p:nvPr>
            <p:custDataLst>
              <p:tags r:id="rId6"/>
            </p:custDataLst>
          </p:nvPr>
        </p:nvSpPr>
        <p:spPr>
          <a:xfrm>
            <a:off x="200842" y="1407678"/>
            <a:ext cx="1237839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楷体" panose="02010609060101010101" charset="-122"/>
              </a:rPr>
              <a:t>1927.</a:t>
            </a: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楷体" panose="02010609060101010101" charset="-122"/>
              </a:rPr>
              <a:t>9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楷体" panose="02010609060101010101" charset="-122"/>
            </a:endParaRP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2039802" y="1353068"/>
            <a:ext cx="2926080" cy="460375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E05269">
                    <a:lumMod val="75000"/>
                  </a:srgbClr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楷体" panose="02010609060101010101" charset="-122"/>
              </a:rPr>
              <a:t>宁汉合流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楷体" panose="02010609060101010101" charset="-122"/>
              </a:rPr>
              <a:t>，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楷体" panose="02010609060101010101" charset="-122"/>
              </a:rPr>
              <a:t>迁都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楷体" panose="02010609060101010101" charset="-122"/>
              </a:rPr>
              <a:t>南京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000099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楷体" panose="02010609060101010101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8"/>
            </p:custDataLst>
          </p:nvPr>
        </p:nvSpPr>
        <p:spPr>
          <a:xfrm>
            <a:off x="2061755" y="1846022"/>
            <a:ext cx="4757420" cy="460375"/>
          </a:xfrm>
          <a:prstGeom prst="rect">
            <a:avLst/>
          </a:prstGeom>
          <a:solidFill>
            <a:schemeClr val="tx1"/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  <a:sym typeface="+mn-ea"/>
              </a:rPr>
              <a:t>标志着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国民党一党专制统治的确立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8124190" y="1396913"/>
            <a:ext cx="4027170" cy="5409651"/>
          </a:xfrm>
          <a:prstGeom prst="rect">
            <a:avLst/>
          </a:prstGeom>
        </p:spPr>
      </p:pic>
      <p:cxnSp>
        <p:nvCxnSpPr>
          <p:cNvPr id="13" name="直接连接符 12"/>
          <p:cNvCxnSpPr/>
          <p:nvPr>
            <p:custDataLst>
              <p:tags r:id="rId11"/>
            </p:custDataLst>
          </p:nvPr>
        </p:nvCxnSpPr>
        <p:spPr>
          <a:xfrm>
            <a:off x="1461317" y="1353068"/>
            <a:ext cx="22225" cy="5291455"/>
          </a:xfrm>
          <a:prstGeom prst="line">
            <a:avLst/>
          </a:prstGeom>
          <a:ln w="47625" cmpd="sng">
            <a:solidFill>
              <a:srgbClr val="00206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>
            <p:custDataLst>
              <p:tags r:id="rId12"/>
            </p:custDataLst>
          </p:nvPr>
        </p:nvCxnSpPr>
        <p:spPr>
          <a:xfrm flipV="1">
            <a:off x="1414327" y="1636913"/>
            <a:ext cx="516890" cy="2540"/>
          </a:xfrm>
          <a:prstGeom prst="line">
            <a:avLst/>
          </a:prstGeom>
          <a:ln w="44450" cmpd="sng">
            <a:solidFill>
              <a:srgbClr val="00206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330382" y="2415211"/>
            <a:ext cx="1104900" cy="4603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楷体" panose="02010609060101010101" charset="-122"/>
                <a:sym typeface="+mn-ea"/>
              </a:rPr>
              <a:t>1928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楷体" panose="02010609060101010101" charset="-122"/>
              <a:sym typeface="+mn-ea"/>
            </a:endParaRPr>
          </a:p>
        </p:txBody>
      </p:sp>
      <p:cxnSp>
        <p:nvCxnSpPr>
          <p:cNvPr id="16" name="直接连接符 15"/>
          <p:cNvCxnSpPr/>
          <p:nvPr>
            <p:custDataLst>
              <p:tags r:id="rId14"/>
            </p:custDataLst>
          </p:nvPr>
        </p:nvCxnSpPr>
        <p:spPr>
          <a:xfrm flipV="1">
            <a:off x="1483542" y="2668788"/>
            <a:ext cx="516890" cy="2540"/>
          </a:xfrm>
          <a:prstGeom prst="line">
            <a:avLst/>
          </a:prstGeom>
          <a:ln w="44450" cmpd="sng">
            <a:solidFill>
              <a:srgbClr val="00206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文本框 16"/>
          <p:cNvSpPr txBox="1"/>
          <p:nvPr>
            <p:custDataLst>
              <p:tags r:id="rId15"/>
            </p:custDataLst>
          </p:nvPr>
        </p:nvSpPr>
        <p:spPr>
          <a:xfrm>
            <a:off x="2063297" y="2444633"/>
            <a:ext cx="1407160" cy="46037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楷体" panose="02010609060101010101" charset="-122"/>
              </a:rPr>
              <a:t>继续北伐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楷体" panose="02010609060101010101" charset="-122"/>
            </a:endParaRPr>
          </a:p>
        </p:txBody>
      </p:sp>
      <p:sp>
        <p:nvSpPr>
          <p:cNvPr id="18" name="文本框 17"/>
          <p:cNvSpPr txBox="1"/>
          <p:nvPr>
            <p:custDataLst>
              <p:tags r:id="rId16"/>
            </p:custDataLst>
          </p:nvPr>
        </p:nvSpPr>
        <p:spPr>
          <a:xfrm>
            <a:off x="200841" y="2973085"/>
            <a:ext cx="1245236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楷体" panose="02010609060101010101" charset="-122"/>
                <a:sym typeface="+mn-ea"/>
              </a:rPr>
              <a:t>1928.5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楷体" panose="02010609060101010101" charset="-122"/>
              <a:sym typeface="+mn-ea"/>
            </a:endParaRPr>
          </a:p>
        </p:txBody>
      </p:sp>
      <p:cxnSp>
        <p:nvCxnSpPr>
          <p:cNvPr id="19" name="直接连接符 18"/>
          <p:cNvCxnSpPr/>
          <p:nvPr>
            <p:custDataLst>
              <p:tags r:id="rId17"/>
            </p:custDataLst>
          </p:nvPr>
        </p:nvCxnSpPr>
        <p:spPr>
          <a:xfrm flipV="1">
            <a:off x="1446077" y="3216158"/>
            <a:ext cx="516890" cy="2540"/>
          </a:xfrm>
          <a:prstGeom prst="line">
            <a:avLst/>
          </a:prstGeom>
          <a:ln w="44450" cmpd="sng">
            <a:solidFill>
              <a:srgbClr val="00206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文本框 19"/>
          <p:cNvSpPr txBox="1"/>
          <p:nvPr>
            <p:custDataLst>
              <p:tags r:id="rId18"/>
            </p:custDataLst>
          </p:nvPr>
        </p:nvSpPr>
        <p:spPr>
          <a:xfrm>
            <a:off x="2000432" y="3030103"/>
            <a:ext cx="2040943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黑体" panose="02010609060101010101" charset="-122"/>
              </a:rPr>
              <a:t>“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黑体" panose="02010609060101010101" charset="-122"/>
              </a:rPr>
              <a:t>济南惨案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黑体" panose="02010609060101010101" charset="-122"/>
              </a:rPr>
              <a:t>”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黑体" panose="02010609060101010101" charset="-122"/>
            </a:endParaRPr>
          </a:p>
        </p:txBody>
      </p:sp>
      <p:sp>
        <p:nvSpPr>
          <p:cNvPr id="21" name="文本框 20"/>
          <p:cNvSpPr txBox="1"/>
          <p:nvPr>
            <p:custDataLst>
              <p:tags r:id="rId19"/>
            </p:custDataLst>
          </p:nvPr>
        </p:nvSpPr>
        <p:spPr>
          <a:xfrm>
            <a:off x="167298" y="3591433"/>
            <a:ext cx="1282701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楷体" panose="02010609060101010101" charset="-122"/>
                <a:sym typeface="+mn-ea"/>
              </a:rPr>
              <a:t>1928.6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20"/>
            </p:custDataLst>
          </p:nvPr>
        </p:nvSpPr>
        <p:spPr>
          <a:xfrm>
            <a:off x="1962967" y="3614938"/>
            <a:ext cx="2019300" cy="46037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楷体" panose="02010609060101010101" charset="-122"/>
              </a:rPr>
              <a:t>皇姑屯事件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楷体" panose="02010609060101010101" charset="-122"/>
            </a:endParaRPr>
          </a:p>
        </p:txBody>
      </p:sp>
      <p:cxnSp>
        <p:nvCxnSpPr>
          <p:cNvPr id="23" name="直接连接符 22"/>
          <p:cNvCxnSpPr/>
          <p:nvPr>
            <p:custDataLst>
              <p:tags r:id="rId21"/>
            </p:custDataLst>
          </p:nvPr>
        </p:nvCxnSpPr>
        <p:spPr>
          <a:xfrm flipV="1">
            <a:off x="1483542" y="3763528"/>
            <a:ext cx="516890" cy="2540"/>
          </a:xfrm>
          <a:prstGeom prst="line">
            <a:avLst/>
          </a:prstGeom>
          <a:ln w="44450" cmpd="sng">
            <a:solidFill>
              <a:srgbClr val="00206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文本框 23"/>
          <p:cNvSpPr txBox="1"/>
          <p:nvPr>
            <p:custDataLst>
              <p:tags r:id="rId22"/>
            </p:custDataLst>
          </p:nvPr>
        </p:nvSpPr>
        <p:spPr>
          <a:xfrm>
            <a:off x="0" y="4518855"/>
            <a:ext cx="1439916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楷体" panose="02010609060101010101" charset="-122"/>
              </a:rPr>
              <a:t>192</a:t>
            </a: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楷体" panose="02010609060101010101" charset="-122"/>
              </a:rPr>
              <a:t>8.12</a:t>
            </a:r>
            <a:endParaRPr kumimoji="0" lang="en-US" altLang="en-US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楷体" panose="02010609060101010101" charset="-122"/>
            </a:endParaRPr>
          </a:p>
        </p:txBody>
      </p:sp>
      <p:sp>
        <p:nvSpPr>
          <p:cNvPr id="25" name="文本框 24"/>
          <p:cNvSpPr txBox="1"/>
          <p:nvPr>
            <p:custDataLst>
              <p:tags r:id="rId23"/>
            </p:custDataLst>
          </p:nvPr>
        </p:nvSpPr>
        <p:spPr>
          <a:xfrm>
            <a:off x="2000432" y="4471553"/>
            <a:ext cx="1402080" cy="460375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E05269">
                    <a:lumMod val="75000"/>
                  </a:srgbClr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楷体" panose="02010609060101010101" charset="-122"/>
              </a:rPr>
              <a:t>东北易帜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E05269">
                  <a:lumMod val="75000"/>
                </a:srgbClr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楷体" panose="02010609060101010101" charset="-122"/>
            </a:endParaRPr>
          </a:p>
        </p:txBody>
      </p:sp>
      <p:cxnSp>
        <p:nvCxnSpPr>
          <p:cNvPr id="26" name="直接连接符 25"/>
          <p:cNvCxnSpPr/>
          <p:nvPr>
            <p:custDataLst>
              <p:tags r:id="rId24"/>
            </p:custDataLst>
          </p:nvPr>
        </p:nvCxnSpPr>
        <p:spPr>
          <a:xfrm flipV="1">
            <a:off x="1540692" y="4700788"/>
            <a:ext cx="516890" cy="2540"/>
          </a:xfrm>
          <a:prstGeom prst="line">
            <a:avLst/>
          </a:prstGeom>
          <a:ln w="44450" cmpd="sng">
            <a:solidFill>
              <a:srgbClr val="00206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文本框 26"/>
          <p:cNvSpPr txBox="1"/>
          <p:nvPr>
            <p:custDataLst>
              <p:tags r:id="rId25"/>
            </p:custDataLst>
          </p:nvPr>
        </p:nvSpPr>
        <p:spPr>
          <a:xfrm>
            <a:off x="1816917" y="4990348"/>
            <a:ext cx="2956560" cy="829945"/>
          </a:xfrm>
          <a:prstGeom prst="rect">
            <a:avLst/>
          </a:prstGeom>
          <a:solidFill>
            <a:schemeClr val="tx1"/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  <a:sym typeface="+mn-ea"/>
              </a:rPr>
              <a:t>形式上基本统一全国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  <a:sym typeface="+mn-ea"/>
              </a:rPr>
              <a:t>北洋军阀统治结束 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  <a:sym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6"/>
            </p:custDataLst>
          </p:nvPr>
        </p:nvSpPr>
        <p:spPr>
          <a:xfrm>
            <a:off x="494797" y="5436728"/>
            <a:ext cx="947695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楷体" panose="02010609060101010101" charset="-122"/>
              </a:rPr>
              <a:t>1929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楷体" panose="02010609060101010101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楷体" panose="02010609060101010101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楷体" panose="02010609060101010101" charset="-122"/>
              </a:rPr>
              <a:t>1930</a:t>
            </a:r>
            <a:endParaRPr kumimoji="0" lang="en-US" altLang="en-US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楷体" panose="02010609060101010101" charset="-122"/>
            </a:endParaRPr>
          </a:p>
        </p:txBody>
      </p:sp>
      <p:sp>
        <p:nvSpPr>
          <p:cNvPr id="29" name="文本框 28"/>
          <p:cNvSpPr txBox="1"/>
          <p:nvPr>
            <p:custDataLst>
              <p:tags r:id="rId27"/>
            </p:custDataLst>
          </p:nvPr>
        </p:nvSpPr>
        <p:spPr>
          <a:xfrm>
            <a:off x="2000432" y="5980948"/>
            <a:ext cx="1706880" cy="460375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E05269">
                    <a:lumMod val="75000"/>
                  </a:srgbClr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楷体" panose="02010609060101010101" charset="-122"/>
              </a:rPr>
              <a:t>新军阀混战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E05269">
                  <a:lumMod val="75000"/>
                </a:srgbClr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楷体" panose="02010609060101010101" charset="-122"/>
            </a:endParaRPr>
          </a:p>
        </p:txBody>
      </p:sp>
      <p:cxnSp>
        <p:nvCxnSpPr>
          <p:cNvPr id="30" name="直接连接符 29"/>
          <p:cNvCxnSpPr/>
          <p:nvPr>
            <p:custDataLst>
              <p:tags r:id="rId28"/>
            </p:custDataLst>
          </p:nvPr>
        </p:nvCxnSpPr>
        <p:spPr>
          <a:xfrm flipV="1">
            <a:off x="1414327" y="6185418"/>
            <a:ext cx="516890" cy="2540"/>
          </a:xfrm>
          <a:prstGeom prst="line">
            <a:avLst/>
          </a:prstGeom>
          <a:ln w="44450" cmpd="sng">
            <a:solidFill>
              <a:srgbClr val="00206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本框 30"/>
          <p:cNvSpPr txBox="1"/>
          <p:nvPr>
            <p:custDataLst>
              <p:tags r:id="rId29"/>
            </p:custDataLst>
          </p:nvPr>
        </p:nvSpPr>
        <p:spPr>
          <a:xfrm>
            <a:off x="3723187" y="5954278"/>
            <a:ext cx="4925060" cy="460375"/>
          </a:xfrm>
          <a:prstGeom prst="rect">
            <a:avLst/>
          </a:prstGeom>
          <a:solidFill>
            <a:schemeClr val="tx1"/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  <a:sym typeface="+mn-ea"/>
              </a:rPr>
              <a:t>宁汉战争、蒋冯战争、中原大战等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30"/>
            </p:custDataLst>
          </p:nvPr>
        </p:nvSpPr>
        <p:spPr>
          <a:xfrm>
            <a:off x="1791064" y="1319718"/>
            <a:ext cx="8371840" cy="97334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微软雅黑" panose="020b0503020204020204" charset="-122"/>
              </a:rPr>
              <a:t>【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微软雅黑" panose="020b0503020204020204" charset="-122"/>
              </a:rPr>
              <a:t>思考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微软雅黑" panose="020b0503020204020204" charset="-122"/>
              </a:rPr>
              <a:t>】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微软雅黑" panose="020b0503020204020204" charset="-122"/>
              </a:rPr>
              <a:t>南京国民政府发动的“北伐”与国民革命时期的“北伐”有何不同？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微软雅黑" panose="020b0503020204020204" charset="-122"/>
            </a:endParaRPr>
          </a:p>
        </p:txBody>
      </p:sp>
      <p:graphicFrame>
        <p:nvGraphicFramePr>
          <p:cNvPr id="33" name="表格 32"/>
          <p:cNvGraphicFramePr>
            <a:graphicFrameLocks noGrp="1"/>
          </p:cNvGraphicFramePr>
          <p:nvPr>
            <p:custDataLst>
              <p:tags r:id="rId31"/>
            </p:custDataLst>
          </p:nvPr>
        </p:nvGraphicFramePr>
        <p:xfrm>
          <a:off x="1741987" y="2711848"/>
          <a:ext cx="9800590" cy="36759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8285"/>
                <a:gridCol w="4096969"/>
                <a:gridCol w="4185336"/>
              </a:tblGrid>
              <a:tr h="65789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endParaRPr lang="zh-CN" altLang="en-US" sz="2400" b="1">
                        <a:solidFill>
                          <a:srgbClr val="C00000"/>
                        </a:solidFill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>
                    <a:lnL w="19050">
                      <a:solidFill>
                        <a:schemeClr val="accent2"/>
                      </a:solidFill>
                      <a:prstDash val="solid"/>
                    </a:lnL>
                    <a:lnR w="19050">
                      <a:solidFill>
                        <a:schemeClr val="accent2"/>
                      </a:solidFill>
                      <a:prstDash val="solid"/>
                    </a:lnR>
                    <a:lnT w="19050">
                      <a:solidFill>
                        <a:schemeClr val="accent2"/>
                      </a:solidFill>
                      <a:prstDash val="solid"/>
                    </a:lnT>
                    <a:lnB w="19050">
                      <a:solidFill>
                        <a:schemeClr val="accent2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rgbClr val="C0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广州国民政府北伐</a:t>
                      </a:r>
                      <a:r>
                        <a:rPr lang="en-US" altLang="zh-CN" sz="2400" b="1">
                          <a:solidFill>
                            <a:srgbClr val="C0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 </a:t>
                      </a:r>
                      <a:r>
                        <a:rPr lang="zh-CN" altLang="en-US" sz="2400" b="1">
                          <a:solidFill>
                            <a:srgbClr val="C00000"/>
                          </a:solidFill>
                          <a:uFillTx/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（</a:t>
                      </a:r>
                      <a:r>
                        <a:rPr lang="en-US" altLang="zh-CN" sz="2400" b="1">
                          <a:solidFill>
                            <a:srgbClr val="C00000"/>
                          </a:solidFill>
                          <a:uFillTx/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1926 </a:t>
                      </a:r>
                      <a:r>
                        <a:rPr lang="zh-CN" altLang="en-US" sz="2400" b="1">
                          <a:solidFill>
                            <a:srgbClr val="C00000"/>
                          </a:solidFill>
                          <a:uFillTx/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）</a:t>
                      </a:r>
                      <a:endParaRPr lang="zh-CN" altLang="en-US" sz="2400" b="1">
                        <a:solidFill>
                          <a:srgbClr val="C00000"/>
                        </a:solidFill>
                        <a:uFillTx/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>
                    <a:lnL w="19050">
                      <a:solidFill>
                        <a:schemeClr val="accent2"/>
                      </a:solidFill>
                      <a:prstDash val="solid"/>
                    </a:lnL>
                    <a:lnR w="19050">
                      <a:solidFill>
                        <a:schemeClr val="accent2"/>
                      </a:solidFill>
                      <a:prstDash val="solid"/>
                    </a:lnR>
                    <a:lnT w="19050">
                      <a:solidFill>
                        <a:schemeClr val="accent2"/>
                      </a:solidFill>
                      <a:prstDash val="solid"/>
                    </a:lnT>
                    <a:lnB w="19050">
                      <a:solidFill>
                        <a:schemeClr val="accent2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rgbClr val="C0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南京国民政府北伐</a:t>
                      </a:r>
                      <a:r>
                        <a:rPr lang="en-US" altLang="zh-CN" sz="2400" b="1">
                          <a:solidFill>
                            <a:srgbClr val="C0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 </a:t>
                      </a:r>
                      <a:r>
                        <a:rPr lang="zh-CN" altLang="en-US" sz="2400" b="1">
                          <a:solidFill>
                            <a:srgbClr val="C0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（</a:t>
                      </a:r>
                      <a:r>
                        <a:rPr lang="en-US" altLang="zh-CN" sz="2400" b="1">
                          <a:solidFill>
                            <a:srgbClr val="C0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1928 </a:t>
                      </a:r>
                      <a:r>
                        <a:rPr lang="zh-CN" altLang="en-US" sz="2400" b="1">
                          <a:solidFill>
                            <a:srgbClr val="C0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）</a:t>
                      </a:r>
                      <a:endParaRPr lang="zh-CN" altLang="en-US" sz="2400" b="1">
                        <a:solidFill>
                          <a:srgbClr val="C00000"/>
                        </a:solidFill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>
                    <a:lnL w="19050">
                      <a:solidFill>
                        <a:schemeClr val="accent2"/>
                      </a:solidFill>
                      <a:prstDash val="solid"/>
                    </a:lnL>
                    <a:lnR w="19050">
                      <a:solidFill>
                        <a:schemeClr val="accent2"/>
                      </a:solidFill>
                      <a:prstDash val="solid"/>
                    </a:lnR>
                    <a:lnT w="19050">
                      <a:solidFill>
                        <a:schemeClr val="accent2"/>
                      </a:solidFill>
                      <a:prstDash val="solid"/>
                    </a:lnT>
                    <a:lnB w="19050">
                      <a:solidFill>
                        <a:schemeClr val="accent2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6585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rgbClr val="1F2DA8"/>
                          </a:solidFill>
                          <a:uFillTx/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宗旨目标</a:t>
                      </a:r>
                      <a:endParaRPr lang="zh-CN" altLang="en-US" sz="2400" b="1">
                        <a:solidFill>
                          <a:srgbClr val="1F2DA8"/>
                        </a:solidFill>
                        <a:uFillTx/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>
                    <a:lnL w="19050">
                      <a:solidFill>
                        <a:schemeClr val="accent2"/>
                      </a:solidFill>
                      <a:prstDash val="solid"/>
                    </a:lnL>
                    <a:lnR w="19050">
                      <a:solidFill>
                        <a:schemeClr val="accent2"/>
                      </a:solidFill>
                      <a:prstDash val="solid"/>
                    </a:lnR>
                    <a:lnT w="19050">
                      <a:solidFill>
                        <a:schemeClr val="accent2"/>
                      </a:solidFill>
                      <a:prstDash val="solid"/>
                    </a:lnT>
                    <a:lnB w="19050">
                      <a:solidFill>
                        <a:schemeClr val="accent2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反帝反封建（吴孙张）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>
                    <a:lnL w="19050">
                      <a:solidFill>
                        <a:schemeClr val="accent2"/>
                      </a:solidFill>
                      <a:prstDash val="solid"/>
                    </a:lnL>
                    <a:lnR w="19050">
                      <a:solidFill>
                        <a:schemeClr val="accent2"/>
                      </a:solidFill>
                      <a:prstDash val="solid"/>
                    </a:lnR>
                    <a:lnT w="19050">
                      <a:solidFill>
                        <a:schemeClr val="accent2"/>
                      </a:solidFill>
                      <a:prstDash val="solid"/>
                    </a:lnT>
                    <a:lnB w="19050">
                      <a:solidFill>
                        <a:schemeClr val="accent2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打到北洋旧军阀（张）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>
                    <a:lnL w="19050">
                      <a:solidFill>
                        <a:schemeClr val="accent2"/>
                      </a:solidFill>
                      <a:prstDash val="solid"/>
                    </a:lnL>
                    <a:lnR w="19050">
                      <a:solidFill>
                        <a:schemeClr val="accent2"/>
                      </a:solidFill>
                      <a:prstDash val="solid"/>
                    </a:lnR>
                    <a:lnT w="19050">
                      <a:solidFill>
                        <a:schemeClr val="accent2"/>
                      </a:solidFill>
                      <a:prstDash val="solid"/>
                    </a:lnT>
                    <a:lnB w="19050">
                      <a:solidFill>
                        <a:schemeClr val="accent2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6585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rgbClr val="1F2DA8"/>
                          </a:solidFill>
                          <a:uFillTx/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组织基础</a:t>
                      </a:r>
                      <a:endParaRPr lang="zh-CN" altLang="en-US" sz="2400" b="1">
                        <a:solidFill>
                          <a:srgbClr val="1F2DA8"/>
                        </a:solidFill>
                        <a:uFillTx/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>
                    <a:lnL w="19050">
                      <a:solidFill>
                        <a:schemeClr val="accent2"/>
                      </a:solidFill>
                      <a:prstDash val="solid"/>
                    </a:lnL>
                    <a:lnR w="19050">
                      <a:solidFill>
                        <a:schemeClr val="accent2"/>
                      </a:solidFill>
                      <a:prstDash val="solid"/>
                    </a:lnR>
                    <a:lnT w="19050">
                      <a:solidFill>
                        <a:schemeClr val="accent2"/>
                      </a:solidFill>
                      <a:prstDash val="solid"/>
                    </a:lnT>
                    <a:lnB w="19050">
                      <a:solidFill>
                        <a:schemeClr val="accent2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国共合作（革命统一战线）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>
                    <a:lnL w="19050">
                      <a:solidFill>
                        <a:schemeClr val="accent2"/>
                      </a:solidFill>
                      <a:prstDash val="solid"/>
                    </a:lnL>
                    <a:lnR w="19050">
                      <a:solidFill>
                        <a:schemeClr val="accent2"/>
                      </a:solidFill>
                      <a:prstDash val="solid"/>
                    </a:lnR>
                    <a:lnT w="19050">
                      <a:solidFill>
                        <a:schemeClr val="accent2"/>
                      </a:solidFill>
                      <a:prstDash val="solid"/>
                    </a:lnT>
                    <a:lnB w="19050">
                      <a:solidFill>
                        <a:schemeClr val="accent2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不同利益集团的军阀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>
                    <a:lnL w="19050">
                      <a:solidFill>
                        <a:schemeClr val="accent2"/>
                      </a:solidFill>
                      <a:prstDash val="solid"/>
                    </a:lnL>
                    <a:lnR w="19050">
                      <a:solidFill>
                        <a:schemeClr val="accent2"/>
                      </a:solidFill>
                      <a:prstDash val="solid"/>
                    </a:lnR>
                    <a:lnT w="19050">
                      <a:solidFill>
                        <a:schemeClr val="accent2"/>
                      </a:solidFill>
                      <a:prstDash val="solid"/>
                    </a:lnT>
                    <a:lnB w="19050">
                      <a:solidFill>
                        <a:schemeClr val="accent2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1015718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8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rgbClr val="1F2DA8"/>
                          </a:solidFill>
                          <a:uFillTx/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战争实质</a:t>
                      </a:r>
                      <a:endParaRPr lang="zh-CN" altLang="en-US" sz="2400" b="1">
                        <a:solidFill>
                          <a:srgbClr val="1F2DA8"/>
                        </a:solidFill>
                        <a:uFillTx/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>
                    <a:lnL w="19050">
                      <a:solidFill>
                        <a:schemeClr val="accent2"/>
                      </a:solidFill>
                      <a:prstDash val="solid"/>
                    </a:lnL>
                    <a:lnR w="19050">
                      <a:solidFill>
                        <a:schemeClr val="accent2"/>
                      </a:solidFill>
                      <a:prstDash val="solid"/>
                    </a:lnR>
                    <a:lnT w="19050">
                      <a:solidFill>
                        <a:schemeClr val="accent2"/>
                      </a:solidFill>
                      <a:prstDash val="solid"/>
                    </a:lnT>
                    <a:lnB w="19050">
                      <a:solidFill>
                        <a:schemeClr val="accent2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sz="24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方正清楷 简" panose="02010600030101010101" charset="-122"/>
                        </a:rPr>
                        <a:t>国内革命战争</a:t>
                      </a:r>
                      <a:endParaRPr lang="zh-CN" sz="2400" b="1">
                        <a:solidFill>
                          <a:schemeClr val="tx1"/>
                        </a:solidFill>
                        <a:latin typeface="华文中宋" panose="02010600040101010101" pitchFamily="2" charset="-122"/>
                        <a:ea typeface="华文中宋" panose="02010600040101010101" pitchFamily="2" charset="-122"/>
                        <a:cs typeface="方正清楷 简" panose="02010600030101010101" charset="-122"/>
                      </a:endParaRPr>
                    </a:p>
                  </a:txBody>
                  <a:tcPr>
                    <a:lnL w="19050">
                      <a:solidFill>
                        <a:schemeClr val="accent2"/>
                      </a:solidFill>
                      <a:prstDash val="solid"/>
                    </a:lnL>
                    <a:lnR w="19050">
                      <a:solidFill>
                        <a:schemeClr val="accent2"/>
                      </a:solidFill>
                      <a:prstDash val="solid"/>
                    </a:lnR>
                    <a:lnT w="19050">
                      <a:solidFill>
                        <a:schemeClr val="accent2"/>
                      </a:solidFill>
                      <a:prstDash val="solid"/>
                    </a:lnT>
                    <a:lnB w="19050">
                      <a:solidFill>
                        <a:schemeClr val="accent2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方正清楷 简" panose="02010600030101010101" charset="-122"/>
                        </a:rPr>
                        <a:t>国民党新军阀与北洋军阀争夺地盘和统治权力的战争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华文中宋" panose="02010600040101010101" pitchFamily="2" charset="-122"/>
                        <a:ea typeface="华文中宋" panose="02010600040101010101" pitchFamily="2" charset="-122"/>
                        <a:cs typeface="方正清楷 简" panose="02010600030101010101" charset="-122"/>
                      </a:endParaRPr>
                    </a:p>
                  </a:txBody>
                  <a:tcPr>
                    <a:lnL w="19050">
                      <a:solidFill>
                        <a:schemeClr val="accent2"/>
                      </a:solidFill>
                      <a:prstDash val="solid"/>
                    </a:lnL>
                    <a:lnR w="19050">
                      <a:solidFill>
                        <a:schemeClr val="accent2"/>
                      </a:solidFill>
                      <a:prstDash val="solid"/>
                    </a:lnR>
                    <a:lnT w="19050">
                      <a:solidFill>
                        <a:schemeClr val="accent2"/>
                      </a:solidFill>
                      <a:prstDash val="solid"/>
                    </a:lnT>
                    <a:lnB w="19050">
                      <a:solidFill>
                        <a:schemeClr val="accent2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  <a:tr h="6585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rgbClr val="1F2DA8"/>
                          </a:solidFill>
                          <a:uFillTx/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结果</a:t>
                      </a:r>
                      <a:endParaRPr lang="zh-CN" altLang="en-US" sz="2400" b="1">
                        <a:solidFill>
                          <a:srgbClr val="1F2DA8"/>
                        </a:solidFill>
                        <a:uFillTx/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>
                    <a:lnL w="19050">
                      <a:solidFill>
                        <a:schemeClr val="accent2"/>
                      </a:solidFill>
                      <a:prstDash val="solid"/>
                    </a:lnL>
                    <a:lnR w="19050">
                      <a:solidFill>
                        <a:schemeClr val="accent2"/>
                      </a:solidFill>
                      <a:prstDash val="solid"/>
                    </a:lnR>
                    <a:lnT w="19050">
                      <a:solidFill>
                        <a:schemeClr val="accent2"/>
                      </a:solidFill>
                      <a:prstDash val="solid"/>
                    </a:lnT>
                    <a:lnB w="19050">
                      <a:solidFill>
                        <a:schemeClr val="accent2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基本推翻北洋军阀统治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>
                    <a:lnL w="19050">
                      <a:solidFill>
                        <a:schemeClr val="accent2"/>
                      </a:solidFill>
                      <a:prstDash val="solid"/>
                    </a:lnL>
                    <a:lnR w="19050">
                      <a:solidFill>
                        <a:schemeClr val="accent2"/>
                      </a:solidFill>
                      <a:prstDash val="solid"/>
                    </a:lnR>
                    <a:lnT w="19050">
                      <a:solidFill>
                        <a:schemeClr val="accent2"/>
                      </a:solidFill>
                      <a:prstDash val="solid"/>
                    </a:lnT>
                    <a:lnB w="19050">
                      <a:solidFill>
                        <a:schemeClr val="accent2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形式上统一全国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>
                    <a:lnL w="19050">
                      <a:solidFill>
                        <a:schemeClr val="accent2"/>
                      </a:solidFill>
                      <a:prstDash val="solid"/>
                    </a:lnL>
                    <a:lnR w="19050">
                      <a:solidFill>
                        <a:schemeClr val="accent2"/>
                      </a:solidFill>
                      <a:prstDash val="solid"/>
                    </a:lnR>
                    <a:lnT w="19050">
                      <a:solidFill>
                        <a:schemeClr val="accent2"/>
                      </a:solidFill>
                      <a:prstDash val="solid"/>
                    </a:lnT>
                    <a:lnB w="19050">
                      <a:solidFill>
                        <a:schemeClr val="accent2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  <p:cond evt="onBegin" delay="0">
                          <p:tn val="31"/>
                        </p:cond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3" presetClass="exit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6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  <p:cond evt="onBegin" delay="0">
                          <p:tn val="63"/>
                        </p:cond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  <p:cond evt="onBegin" delay="0">
                          <p:tn val="78"/>
                        </p:cond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9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5" grpId="0"/>
      <p:bldP spid="17" grpId="0"/>
      <p:bldP spid="18" grpId="0"/>
      <p:bldP spid="20" grpId="0"/>
      <p:bldP spid="21" grpId="0"/>
      <p:bldP spid="22" grpId="0"/>
      <p:bldP spid="24" grpId="0"/>
      <p:bldP spid="25" grpId="0"/>
      <p:bldP spid="27" grpId="0"/>
      <p:bldP spid="28" grpId="0"/>
      <p:bldP spid="29" grpId="0"/>
      <p:bldP spid="31" grpId="0"/>
      <p:bldP spid="32" grpId="0"/>
      <p:bldP spid="3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641350" y="2984500"/>
            <a:ext cx="797560" cy="4603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192</a:t>
            </a:r>
            <a:r>
              <a:rPr 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8</a:t>
            </a:r>
            <a:endParaRPr 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438910" y="3002915"/>
            <a:ext cx="1407160" cy="46037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继续北伐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21" name="文本框 20"/>
          <p:cNvSpPr txBox="1"/>
          <p:nvPr>
            <p:custDataLst>
              <p:tags r:id="rId5"/>
            </p:custDataLst>
          </p:nvPr>
        </p:nvSpPr>
        <p:spPr>
          <a:xfrm>
            <a:off x="334010" y="3463290"/>
            <a:ext cx="1104900" cy="4603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192</a:t>
            </a:r>
            <a:r>
              <a:rPr 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8.5</a:t>
            </a:r>
            <a:endParaRPr lang="en-US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24" name="文本框 23"/>
          <p:cNvSpPr txBox="1"/>
          <p:nvPr>
            <p:custDataLst>
              <p:tags r:id="rId6"/>
            </p:custDataLst>
          </p:nvPr>
        </p:nvSpPr>
        <p:spPr>
          <a:xfrm>
            <a:off x="1438910" y="3463290"/>
            <a:ext cx="2019300" cy="46037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“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济南惨案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”</a:t>
            </a:r>
            <a:endParaRPr lang="en-US" altLang="zh-CN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25" name="文本框 24"/>
          <p:cNvSpPr txBox="1"/>
          <p:nvPr>
            <p:custDataLst>
              <p:tags r:id="rId7"/>
            </p:custDataLst>
          </p:nvPr>
        </p:nvSpPr>
        <p:spPr>
          <a:xfrm>
            <a:off x="334010" y="3911600"/>
            <a:ext cx="1104900" cy="4603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192</a:t>
            </a:r>
            <a:r>
              <a:rPr 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8.6</a:t>
            </a:r>
            <a:endParaRPr lang="en-US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28" name="文本框 27"/>
          <p:cNvSpPr txBox="1"/>
          <p:nvPr>
            <p:custDataLst>
              <p:tags r:id="rId8"/>
            </p:custDataLst>
          </p:nvPr>
        </p:nvSpPr>
        <p:spPr>
          <a:xfrm>
            <a:off x="1438910" y="3921760"/>
            <a:ext cx="1713230" cy="46037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皇姑屯事件</a:t>
            </a:r>
            <a:endParaRPr lang="zh-CN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215265" y="89535"/>
            <a:ext cx="10016490" cy="14509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2800" b="1" smtClean="0">
                <a:solidFill>
                  <a:schemeClr val="tx1"/>
                </a:solidFill>
                <a:sym typeface="+mn-ea"/>
              </a:rPr>
              <a:t>知识点一</a:t>
            </a:r>
            <a:r>
              <a:rPr lang="zh-CN" altLang="en-US" sz="2800" b="1">
                <a:solidFill>
                  <a:schemeClr val="tx1"/>
                </a:solidFill>
                <a:sym typeface="+mn-ea"/>
              </a:rPr>
              <a:t>、</a:t>
            </a:r>
            <a:r>
              <a:rPr lang="en-US" altLang="zh-CN" sz="2800" b="1" err="1">
                <a:solidFill>
                  <a:schemeClr val="tx1"/>
                </a:solidFill>
                <a:sym typeface="+mn-ea"/>
              </a:rPr>
              <a:t>南京国民政府的统治</a:t>
            </a:r>
            <a:endParaRPr lang="en-US" altLang="zh-CN" sz="2800" b="1">
              <a:solidFill>
                <a:schemeClr val="tx1"/>
              </a:solidFill>
              <a:sym typeface="+mn-ea"/>
            </a:endParaRPr>
          </a:p>
          <a:p>
            <a:pPr>
              <a:lnSpc>
                <a:spcPct val="120000"/>
              </a:lnSpc>
            </a:pPr>
            <a:r>
              <a:rPr lang="en-US" altLang="zh-CN" sz="2400" b="1">
                <a:solidFill>
                  <a:schemeClr val="accent2"/>
                </a:solidFill>
                <a:sym typeface="+mn-ea"/>
              </a:rPr>
              <a:t>1．</a:t>
            </a:r>
            <a:r>
              <a:rPr lang="zh-CN" altLang="en-US" sz="2400" b="1">
                <a:solidFill>
                  <a:schemeClr val="accent2"/>
                </a:solidFill>
                <a:sym typeface="+mn-ea"/>
              </a:rPr>
              <a:t>政治</a:t>
            </a:r>
            <a:r>
              <a:rPr lang="en-US" altLang="zh-CN" sz="2400" b="1">
                <a:solidFill>
                  <a:schemeClr val="accent2"/>
                </a:solidFill>
                <a:sym typeface="+mn-ea"/>
              </a:rPr>
              <a:t>：</a:t>
            </a:r>
            <a:endParaRPr lang="en-US" altLang="zh-CN" sz="2400" b="1">
              <a:solidFill>
                <a:schemeClr val="accent2"/>
              </a:solidFill>
              <a:sym typeface="+mn-ea"/>
            </a:endParaRPr>
          </a:p>
          <a:p>
            <a:pPr>
              <a:lnSpc>
                <a:spcPct val="120000"/>
              </a:lnSpc>
            </a:pPr>
            <a:r>
              <a:rPr lang="zh-CN" altLang="en-US" sz="2400" b="1">
                <a:sym typeface="+mn-ea"/>
              </a:rPr>
              <a:t>（1）南京国民政府形式上统一中国</a:t>
            </a:r>
            <a:endParaRPr lang="zh-CN" altLang="en-US" sz="2400" b="1"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0"/>
            </p:custDataLst>
          </p:nvPr>
        </p:nvSpPr>
        <p:spPr>
          <a:xfrm>
            <a:off x="334010" y="2082165"/>
            <a:ext cx="1104900" cy="4603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1927.</a:t>
            </a:r>
            <a:r>
              <a:rPr 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9</a:t>
            </a:r>
            <a:endParaRPr 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11"/>
            </p:custDataLst>
          </p:nvPr>
        </p:nvSpPr>
        <p:spPr>
          <a:xfrm>
            <a:off x="1438910" y="2082165"/>
            <a:ext cx="3230880" cy="460375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6">
                    <a:lumMod val="75000"/>
                  </a:schemeClr>
                </a:solidFill>
                <a:latin typeface="微软雅黑" panose="020b0503020204020204" charset="-122"/>
                <a:ea typeface="微软雅黑"/>
                <a:cs typeface="楷体" panose="02010609060101010101" charset="-122"/>
              </a:rPr>
              <a:t>①宁汉合流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楷体" panose="02010609060101010101" charset="-122"/>
              </a:rPr>
              <a:t>，迁都</a:t>
            </a:r>
            <a:r>
              <a:rPr lang="zh-CN" altLang="en-US" sz="2400" b="1">
                <a:solidFill>
                  <a:srgbClr val="000099"/>
                </a:solidFill>
                <a:latin typeface="微软雅黑" panose="020b0503020204020204" charset="-122"/>
                <a:ea typeface="微软雅黑"/>
                <a:cs typeface="楷体" panose="02010609060101010101" charset="-122"/>
              </a:rPr>
              <a:t>南京</a:t>
            </a:r>
            <a:endParaRPr lang="zh-CN" altLang="en-US" sz="2400" b="1">
              <a:solidFill>
                <a:srgbClr val="000099"/>
              </a:solidFill>
              <a:latin typeface="微软雅黑" panose="020b0503020204020204" charset="-122"/>
              <a:ea typeface="微软雅黑"/>
              <a:cs typeface="楷体" panose="02010609060101010101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12"/>
            </p:custDataLst>
          </p:nvPr>
        </p:nvSpPr>
        <p:spPr>
          <a:xfrm>
            <a:off x="1438910" y="2542540"/>
            <a:ext cx="4920615" cy="460375"/>
          </a:xfrm>
          <a:prstGeom prst="rect">
            <a:avLst/>
          </a:prstGeom>
          <a:solidFill>
            <a:schemeClr val="tx1"/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sym typeface="+mn-ea"/>
              </a:rPr>
              <a:t>标志着</a:t>
            </a:r>
            <a:r>
              <a:rPr lang="zh-CN" altLang="en-US" sz="2400">
                <a:solidFill>
                  <a:schemeClr val="bg1"/>
                </a:solidFill>
              </a:rPr>
              <a:t>国民党一党专制统治的确立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29" name="文本框 28"/>
          <p:cNvSpPr txBox="1"/>
          <p:nvPr>
            <p:custDataLst>
              <p:tags r:id="rId13"/>
            </p:custDataLst>
          </p:nvPr>
        </p:nvSpPr>
        <p:spPr>
          <a:xfrm>
            <a:off x="180340" y="4672330"/>
            <a:ext cx="1258570" cy="4603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192</a:t>
            </a:r>
            <a:r>
              <a:rPr 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8.12</a:t>
            </a:r>
            <a:endParaRPr lang="en-US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30" name="文本框 29"/>
          <p:cNvSpPr txBox="1"/>
          <p:nvPr>
            <p:custDataLst>
              <p:tags r:id="rId14"/>
            </p:custDataLst>
          </p:nvPr>
        </p:nvSpPr>
        <p:spPr>
          <a:xfrm>
            <a:off x="1438910" y="4672330"/>
            <a:ext cx="1706880" cy="460375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6">
                    <a:lumMod val="75000"/>
                  </a:schemeClr>
                </a:solidFill>
                <a:latin typeface="微软雅黑" panose="020b0503020204020204" charset="-122"/>
                <a:ea typeface="微软雅黑"/>
                <a:cs typeface="楷体" panose="02010609060101010101" charset="-122"/>
              </a:rPr>
              <a:t>②东北易帜</a:t>
            </a:r>
            <a:endParaRPr lang="zh-CN" altLang="en-US" sz="2400" b="1">
              <a:solidFill>
                <a:schemeClr val="accent6">
                  <a:lumMod val="75000"/>
                </a:schemeClr>
              </a:solidFill>
              <a:latin typeface="微软雅黑" panose="020b0503020204020204" charset="-122"/>
              <a:ea typeface="微软雅黑"/>
              <a:cs typeface="楷体" panose="02010609060101010101" charset="-122"/>
            </a:endParaRPr>
          </a:p>
        </p:txBody>
      </p:sp>
      <p:sp>
        <p:nvSpPr>
          <p:cNvPr id="31" name="文本框 30"/>
          <p:cNvSpPr txBox="1"/>
          <p:nvPr>
            <p:custDataLst>
              <p:tags r:id="rId15"/>
            </p:custDataLst>
          </p:nvPr>
        </p:nvSpPr>
        <p:spPr>
          <a:xfrm>
            <a:off x="1438910" y="5132705"/>
            <a:ext cx="2956560" cy="460375"/>
          </a:xfrm>
          <a:prstGeom prst="rect">
            <a:avLst/>
          </a:prstGeom>
          <a:solidFill>
            <a:schemeClr val="tx1"/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bg1"/>
                </a:solidFill>
                <a:sym typeface="+mn-ea"/>
              </a:rPr>
              <a:t>形式上基本统一全国 </a:t>
            </a:r>
            <a:endParaRPr lang="zh-CN" altLang="en-US" sz="2400">
              <a:solidFill>
                <a:schemeClr val="bg1"/>
              </a:solidFill>
              <a:sym typeface="+mn-ea"/>
            </a:endParaRPr>
          </a:p>
        </p:txBody>
      </p:sp>
      <p:sp>
        <p:nvSpPr>
          <p:cNvPr id="36" name="文本框 35"/>
          <p:cNvSpPr txBox="1"/>
          <p:nvPr>
            <p:custDataLst>
              <p:tags r:id="rId16"/>
            </p:custDataLst>
          </p:nvPr>
        </p:nvSpPr>
        <p:spPr>
          <a:xfrm>
            <a:off x="1438910" y="5178425"/>
            <a:ext cx="1044575" cy="368300"/>
          </a:xfrm>
          <a:prstGeom prst="rect">
            <a:avLst/>
          </a:prstGeom>
          <a:noFill/>
          <a:ln w="53975"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文本框 1"/>
          <p:cNvSpPr txBox="1"/>
          <p:nvPr>
            <p:custDataLst>
              <p:tags r:id="rId17"/>
            </p:custDataLst>
          </p:nvPr>
        </p:nvSpPr>
        <p:spPr>
          <a:xfrm>
            <a:off x="257175" y="5741035"/>
            <a:ext cx="1565910" cy="4603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192</a:t>
            </a:r>
            <a:r>
              <a:rPr 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9-1930</a:t>
            </a:r>
            <a:endParaRPr lang="en-US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18"/>
            </p:custDataLst>
          </p:nvPr>
        </p:nvSpPr>
        <p:spPr>
          <a:xfrm>
            <a:off x="1823085" y="5761355"/>
            <a:ext cx="2631440" cy="46037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国民党新军阀混战</a:t>
            </a:r>
            <a:endParaRPr lang="zh-CN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6348730" y="818515"/>
            <a:ext cx="5843270" cy="587883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334010" y="1638935"/>
            <a:ext cx="5826125" cy="349377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215265" y="0"/>
            <a:ext cx="10016490" cy="24542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 smtClean="0">
                <a:sym typeface="+mn-ea"/>
              </a:rPr>
              <a:t>知识点一</a:t>
            </a:r>
            <a:r>
              <a:rPr lang="zh-CN" altLang="en-US" sz="3200" b="1">
                <a:sym typeface="+mn-ea"/>
              </a:rPr>
              <a:t>、</a:t>
            </a:r>
            <a:r>
              <a:rPr lang="en-US" altLang="zh-CN" sz="3200" b="1" err="1">
                <a:sym typeface="+mn-ea"/>
              </a:rPr>
              <a:t>南京国民政府的统治</a:t>
            </a:r>
            <a:endParaRPr lang="en-US" altLang="zh-CN" sz="3200" b="1">
              <a:solidFill>
                <a:schemeClr val="tx1"/>
              </a:solidFill>
              <a:sym typeface="+mn-ea"/>
            </a:endParaRPr>
          </a:p>
          <a:p>
            <a:pPr>
              <a:lnSpc>
                <a:spcPct val="120000"/>
              </a:lnSpc>
            </a:pPr>
            <a:r>
              <a:rPr lang="en-US" altLang="zh-CN" sz="2400" b="1">
                <a:solidFill>
                  <a:schemeClr val="accent2"/>
                </a:solidFill>
                <a:sym typeface="+mn-ea"/>
              </a:rPr>
              <a:t>1．</a:t>
            </a:r>
            <a:r>
              <a:rPr lang="zh-CN" altLang="en-US" sz="2400" b="1" smtClean="0">
                <a:solidFill>
                  <a:schemeClr val="accent2"/>
                </a:solidFill>
                <a:sym typeface="+mn-ea"/>
              </a:rPr>
              <a:t>政治统治</a:t>
            </a:r>
            <a:r>
              <a:rPr lang="en-US" altLang="zh-CN" sz="2400" b="1" smtClean="0">
                <a:solidFill>
                  <a:schemeClr val="accent2"/>
                </a:solidFill>
                <a:sym typeface="+mn-ea"/>
              </a:rPr>
              <a:t>：</a:t>
            </a:r>
            <a:endParaRPr lang="en-US" altLang="zh-CN" sz="2400" b="1">
              <a:solidFill>
                <a:schemeClr val="accent2"/>
              </a:solidFill>
              <a:sym typeface="+mn-ea"/>
            </a:endParaRPr>
          </a:p>
          <a:p>
            <a:pPr algn="l">
              <a:lnSpc>
                <a:spcPct val="120000"/>
              </a:lnSpc>
            </a:pPr>
            <a:r>
              <a:rPr lang="zh-CN" altLang="en-US" sz="2400" b="1">
                <a:sym typeface="+mn-ea"/>
              </a:rPr>
              <a:t>（1）南京国民政府形式上统一中国</a:t>
            </a:r>
            <a:endParaRPr lang="zh-CN" altLang="en-US" sz="2400" b="1">
              <a:sym typeface="+mn-ea"/>
            </a:endParaRPr>
          </a:p>
          <a:p>
            <a:pPr>
              <a:lnSpc>
                <a:spcPct val="120000"/>
              </a:lnSpc>
            </a:pPr>
            <a:r>
              <a:rPr lang="zh-CN" altLang="en-US" sz="2400" b="1">
                <a:sym typeface="+mn-ea"/>
              </a:rPr>
              <a:t>（2）建立国民党一党专政的权威政治</a:t>
            </a:r>
            <a:endParaRPr lang="zh-CN" altLang="en-US" sz="2400" b="1">
              <a:sym typeface="+mn-ea"/>
            </a:endParaRPr>
          </a:p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chemeClr val="accent6">
                    <a:lumMod val="75000"/>
                  </a:schemeClr>
                </a:solidFill>
                <a:sym typeface="+mn-ea"/>
              </a:rPr>
              <a:t>①清党和反共</a:t>
            </a:r>
            <a:endParaRPr lang="zh-CN" altLang="en-US" sz="2400" b="1">
              <a:solidFill>
                <a:schemeClr val="accent6">
                  <a:lumMod val="75000"/>
                </a:schemeClr>
              </a:solidFill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215265" y="2383790"/>
            <a:ext cx="89281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6">
                    <a:lumMod val="75000"/>
                  </a:schemeClr>
                </a:solidFill>
              </a:rPr>
              <a:t>②1928年国民党颁布《训政纲领》</a:t>
            </a:r>
            <a:r>
              <a:rPr lang="zh-CN" altLang="en-US" sz="2400"/>
              <a:t>（结合选必1第3课P15）</a:t>
            </a:r>
            <a:endParaRPr lang="zh-CN" altLang="en-US" sz="2400"/>
          </a:p>
        </p:txBody>
      </p:sp>
      <p:graphicFrame>
        <p:nvGraphicFramePr>
          <p:cNvPr id="6" name="表格 5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307022" y="2985135"/>
          <a:ext cx="4937760" cy="34112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26770"/>
                <a:gridCol w="4110990"/>
              </a:tblGrid>
              <a:tr h="139890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1">
                          <a:latin typeface="微软雅黑" panose="020b0503020204020204" charset="-122"/>
                          <a:ea typeface="微软雅黑"/>
                          <a:cs typeface="宋体" panose="02010600030101010101" pitchFamily="2" charset="-122"/>
                        </a:rPr>
                        <a:t>理论背景</a:t>
                      </a:r>
                      <a:endParaRPr lang="en-US" altLang="en-US" sz="2400" b="1"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341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1">
                          <a:latin typeface="微软雅黑" panose="020b0503020204020204" charset="-122"/>
                          <a:ea typeface="微软雅黑"/>
                          <a:cs typeface="宋体" panose="02010600030101010101" pitchFamily="2" charset="-122"/>
                        </a:rPr>
                        <a:t>内容</a:t>
                      </a:r>
                      <a:endParaRPr lang="en-US" altLang="en-US" sz="2400" b="1"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0"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39890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1">
                          <a:latin typeface="微软雅黑" panose="020b0503020204020204" charset="-122"/>
                          <a:ea typeface="微软雅黑"/>
                          <a:cs typeface="宋体" panose="02010600030101010101" pitchFamily="2" charset="-122"/>
                        </a:rPr>
                        <a:t>实质</a:t>
                      </a:r>
                      <a:endParaRPr lang="en-US" altLang="en-US" sz="2400" b="1"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" name="图片 6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5244465" y="2985135"/>
            <a:ext cx="6851015" cy="3860165"/>
          </a:xfrm>
          <a:prstGeom prst="rect">
            <a:avLst/>
          </a:prstGeom>
        </p:spPr>
      </p:pic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1165225" y="3058160"/>
            <a:ext cx="4251960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4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孙中山设计的“革命程序论”，中国的民主革命要经过</a:t>
            </a:r>
            <a:r>
              <a:rPr lang="en-US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军政、训政、宪政”</a:t>
            </a:r>
            <a:r>
              <a:rPr lang="en-US" sz="24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三阶段</a:t>
            </a:r>
            <a:endParaRPr lang="zh-CN" altLang="en-US"/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1473200" y="4471035"/>
            <a:ext cx="323088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>
                <a:latin typeface="微软雅黑" panose="020b0503020204020204" charset="-122"/>
                <a:ea typeface="微软雅黑"/>
                <a:cs typeface="宋体" panose="02010600030101010101" pitchFamily="2" charset="-122"/>
                <a:sym typeface="+mn-ea"/>
              </a:rPr>
              <a:t>五权分立；</a:t>
            </a:r>
            <a:r>
              <a:rPr lang="en-US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  <a:sym typeface="+mn-ea"/>
              </a:rPr>
              <a:t>党</a:t>
            </a:r>
            <a:r>
              <a:rPr lang="en-US" sz="2400">
                <a:latin typeface="微软雅黑" panose="020b0503020204020204" charset="-122"/>
                <a:ea typeface="微软雅黑"/>
                <a:cs typeface="宋体" panose="02010600030101010101" pitchFamily="2" charset="-122"/>
                <a:sym typeface="+mn-ea"/>
              </a:rPr>
              <a:t>掌握实权</a:t>
            </a:r>
            <a:endParaRPr lang="zh-CN" altLang="en-US"/>
          </a:p>
        </p:txBody>
      </p:sp>
      <p:sp>
        <p:nvSpPr>
          <p:cNvPr id="11" name="文本框 10"/>
          <p:cNvSpPr txBox="1"/>
          <p:nvPr>
            <p:custDataLst>
              <p:tags r:id="rId10"/>
            </p:custDataLst>
          </p:nvPr>
        </p:nvSpPr>
        <p:spPr>
          <a:xfrm>
            <a:off x="1323340" y="5030470"/>
            <a:ext cx="372427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4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违背了孙中山“主权在民”的初衷；实质上</a:t>
            </a:r>
            <a:r>
              <a:rPr lang="zh-CN" altLang="en-US" sz="24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是</a:t>
            </a:r>
            <a:r>
              <a:rPr lang="en-US" sz="24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剥夺人民权利的</a:t>
            </a:r>
            <a:r>
              <a:rPr lang="en-US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一党专政</a:t>
            </a:r>
            <a:r>
              <a:rPr lang="en-US" sz="24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。</a:t>
            </a:r>
            <a:endParaRPr lang="zh-CN" alt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109855" y="1276350"/>
          <a:ext cx="6104255" cy="545020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1025"/>
                <a:gridCol w="1003935"/>
                <a:gridCol w="4519295"/>
              </a:tblGrid>
              <a:tr h="916305">
                <a:tc>
                  <a:txBody>
                    <a:bodyPr vert="horz" wrap="square"/>
                    <a:lstStyle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>
                          <a:latin typeface="微软雅黑" panose="020b0503020204020204" charset="-122"/>
                          <a:ea typeface="微软雅黑"/>
                        </a:rPr>
                        <a:t>背景</a:t>
                      </a:r>
                      <a:endParaRPr lang="zh-CN" altLang="en-US" sz="2400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>
                          <a:latin typeface="微软雅黑" panose="020b0503020204020204" charset="-122"/>
                          <a:ea typeface="微软雅黑"/>
                        </a:rPr>
                        <a:t> </a:t>
                      </a:r>
                      <a:endParaRPr lang="zh-CN" altLang="en-US" sz="2400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905">
                <a:tc rowSpan="3">
                  <a:txBody>
                    <a:bodyPr vert="horz" wrap="square"/>
                    <a:lstStyle/>
                    <a:p>
                      <a:pPr algn="l">
                        <a:buClrTx/>
                        <a:buSzTx/>
                        <a:buFontTx/>
                        <a:buNone/>
                      </a:pPr>
                      <a:endParaRPr lang="zh-CN" altLang="en-US" sz="2400" b="1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  <a:p>
                      <a:pPr algn="l">
                        <a:buClrTx/>
                        <a:buSzTx/>
                        <a:buFontTx/>
                        <a:buNone/>
                      </a:pPr>
                      <a:endParaRPr lang="zh-CN" altLang="en-US" sz="2400" b="1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内容</a:t>
                      </a:r>
                      <a:endParaRPr lang="zh-CN" altLang="en-US" sz="2400" b="1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  <a:p>
                      <a:pPr algn="l">
                        <a:buClrTx/>
                        <a:buSzTx/>
                        <a:buFontTx/>
                        <a:buNone/>
                      </a:pPr>
                      <a:endParaRPr lang="zh-CN" altLang="en-US" sz="2400" b="1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  <a:p>
                      <a:pPr algn="l">
                        <a:buClrTx/>
                        <a:buSzTx/>
                        <a:buFontTx/>
                        <a:buNone/>
                      </a:pPr>
                      <a:endParaRPr lang="zh-CN" altLang="en-US" sz="2400" b="1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 </a:t>
                      </a:r>
                      <a:endParaRPr lang="zh-CN" altLang="en-US" sz="2400" b="1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>
                          <a:latin typeface="微软雅黑" panose="020b0503020204020204" charset="-122"/>
                          <a:ea typeface="微软雅黑"/>
                        </a:rPr>
                        <a:t> </a:t>
                      </a:r>
                      <a:endParaRPr lang="zh-CN" altLang="en-US" sz="2400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ClrTx/>
                        <a:buSzTx/>
                        <a:buFontTx/>
                        <a:buNone/>
                      </a:pPr>
                      <a:endParaRPr lang="zh-CN" altLang="en-US" sz="2400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6177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>
                          <a:latin typeface="微软雅黑" panose="020b0503020204020204" charset="-122"/>
                          <a:ea typeface="微软雅黑"/>
                        </a:rPr>
                        <a:t> </a:t>
                      </a:r>
                      <a:endParaRPr lang="zh-CN" altLang="en-US" sz="2400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ClrTx/>
                        <a:buSzTx/>
                        <a:buFontTx/>
                        <a:buNone/>
                      </a:pPr>
                      <a:endParaRPr lang="zh-CN" altLang="en-US" sz="2400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8122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>
                          <a:latin typeface="微软雅黑" panose="020b0503020204020204" charset="-122"/>
                          <a:ea typeface="微软雅黑"/>
                        </a:rPr>
                        <a:t> </a:t>
                      </a:r>
                      <a:endParaRPr lang="zh-CN" altLang="en-US" sz="2400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ClrTx/>
                        <a:buSzTx/>
                        <a:buFontTx/>
                        <a:buNone/>
                      </a:pPr>
                      <a:endParaRPr lang="zh-CN" altLang="en-US" sz="2400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0400" y="2220595"/>
            <a:ext cx="792480" cy="8299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buFont typeface="Wingdings" panose="05000000000000000000" pitchFamily="2" charset="2"/>
              <a:buNone/>
            </a:pPr>
            <a:r>
              <a:rPr lang="en-US" altLang="zh-CN" sz="2400" b="1" smtClean="0">
                <a:solidFill>
                  <a:srgbClr val="0000FF"/>
                </a:solidFill>
                <a:latin typeface="微软雅黑" panose="020b0503020204020204" charset="-122"/>
                <a:ea typeface="微软雅黑"/>
              </a:rPr>
              <a:t>人事</a:t>
            </a:r>
            <a:endParaRPr lang="en-US" altLang="zh-CN" sz="2400" b="1" smtClean="0">
              <a:solidFill>
                <a:srgbClr val="0000FF"/>
              </a:solidFill>
              <a:latin typeface="微软雅黑" panose="020b0503020204020204" charset="-122"/>
              <a:ea typeface="微软雅黑"/>
            </a:endParaRPr>
          </a:p>
          <a:p>
            <a:pPr indent="0">
              <a:buFont typeface="Wingdings" panose="05000000000000000000" pitchFamily="2" charset="2"/>
              <a:buNone/>
            </a:pPr>
            <a:r>
              <a:rPr lang="en-US" altLang="zh-CN" sz="2400" b="1" smtClean="0">
                <a:solidFill>
                  <a:srgbClr val="0000FF"/>
                </a:solidFill>
                <a:latin typeface="微软雅黑" panose="020b0503020204020204" charset="-122"/>
                <a:ea typeface="微软雅黑"/>
                <a:sym typeface="+mn-ea"/>
              </a:rPr>
              <a:t>制度</a:t>
            </a:r>
            <a:endParaRPr lang="en-US" altLang="zh-CN" sz="2400" b="1" smtClean="0">
              <a:solidFill>
                <a:srgbClr val="0000FF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660400" y="3282950"/>
            <a:ext cx="922655" cy="1108075"/>
          </a:xfrm>
          <a:prstGeom prst="rect">
            <a:avLst/>
          </a:prstGeom>
          <a:noFill/>
        </p:spPr>
        <p:txBody>
          <a:bodyPr wrap="non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 typeface="Wingdings" panose="05000000000000000000" pitchFamily="2" charset="2"/>
            </a:pPr>
            <a:r>
              <a:rPr lang="en-US" altLang="zh-CN" sz="2400" b="1" smtClean="0">
                <a:solidFill>
                  <a:srgbClr val="0000FF"/>
                </a:solidFill>
                <a:latin typeface="微软雅黑" panose="020b0503020204020204" charset="-122"/>
                <a:ea typeface="微软雅黑"/>
                <a:sym typeface="+mn-ea"/>
              </a:rPr>
              <a:t>公务员</a:t>
            </a:r>
            <a:endParaRPr lang="en-US" altLang="zh-CN" sz="2400" b="1" smtClean="0">
              <a:solidFill>
                <a:srgbClr val="0000FF"/>
              </a:solidFill>
              <a:latin typeface="微软雅黑" panose="020b0503020204020204" charset="-122"/>
              <a:ea typeface="微软雅黑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</a:pPr>
            <a:r>
              <a:rPr lang="en-US" altLang="zh-CN" sz="2400" b="1" smtClean="0">
                <a:solidFill>
                  <a:srgbClr val="0000FF"/>
                </a:solidFill>
                <a:latin typeface="微软雅黑" panose="020b0503020204020204" charset="-122"/>
                <a:ea typeface="微软雅黑"/>
                <a:sym typeface="+mn-ea"/>
              </a:rPr>
              <a:t>制度</a:t>
            </a:r>
            <a:endParaRPr lang="en-US" altLang="zh-CN" sz="2400" b="1" smtClean="0">
              <a:solidFill>
                <a:srgbClr val="0000FF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790575" y="5412105"/>
            <a:ext cx="792480" cy="8299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 typeface="Wingdings" panose="05000000000000000000" pitchFamily="2" charset="2"/>
            </a:pPr>
            <a:r>
              <a:rPr lang="zh-CN" altLang="en-US" sz="2400" b="1" smtClean="0">
                <a:solidFill>
                  <a:srgbClr val="0000FF"/>
                </a:solidFill>
                <a:latin typeface="微软雅黑" panose="020b0503020204020204" charset="-122"/>
                <a:ea typeface="微软雅黑"/>
                <a:sym typeface="+mn-ea"/>
              </a:rPr>
              <a:t>考试</a:t>
            </a:r>
            <a:endParaRPr lang="zh-CN" altLang="en-US" sz="2400" b="1" smtClean="0">
              <a:solidFill>
                <a:srgbClr val="0000FF"/>
              </a:solidFill>
              <a:latin typeface="微软雅黑" panose="020b0503020204020204" charset="-122"/>
              <a:ea typeface="微软雅黑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</a:pPr>
            <a:r>
              <a:rPr lang="zh-CN" altLang="en-US" sz="2400" b="1" smtClean="0">
                <a:solidFill>
                  <a:srgbClr val="0000FF"/>
                </a:solidFill>
                <a:latin typeface="微软雅黑" panose="020b0503020204020204" charset="-122"/>
                <a:ea typeface="微软雅黑"/>
                <a:sym typeface="+mn-ea"/>
              </a:rPr>
              <a:t>法规</a:t>
            </a:r>
            <a:endParaRPr lang="zh-CN" altLang="en-US" sz="2400" b="1" smtClean="0">
              <a:solidFill>
                <a:srgbClr val="0000FF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8"/>
            </p:custDataLst>
          </p:nvPr>
        </p:nvSpPr>
        <p:spPr>
          <a:xfrm>
            <a:off x="1750695" y="2189480"/>
            <a:ext cx="3906520" cy="78041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重新设计颁布，"官吏"称谓逐渐被"</a:t>
            </a:r>
            <a:r>
              <a:rPr lang="zh-CN" altLang="en-US" sz="2400" b="1">
                <a:solidFill>
                  <a:srgbClr val="0945A5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公务员</a:t>
            </a:r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"代替。</a:t>
            </a:r>
            <a:endParaRPr lang="zh-CN" altLang="en-US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1711325" y="3088640"/>
            <a:ext cx="4384040" cy="136017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400" b="1">
                <a:solidFill>
                  <a:srgbClr val="0945A5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1929年</a:t>
            </a:r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国民政府制定《公务员任用条例》，</a:t>
            </a:r>
            <a:r>
              <a:rPr lang="zh-CN" altLang="en-US" sz="2400" b="1">
                <a:solidFill>
                  <a:srgbClr val="0945A5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1933年颁布的《公务员任用法》标志着公务员制度建立。</a:t>
            </a:r>
            <a:endParaRPr lang="zh-CN" altLang="en-US" sz="2400" b="1">
              <a:solidFill>
                <a:srgbClr val="0945A5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10"/>
            </p:custDataLst>
          </p:nvPr>
        </p:nvSpPr>
        <p:spPr>
          <a:xfrm>
            <a:off x="1750695" y="4558030"/>
            <a:ext cx="3561080" cy="216852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None/>
            </a:pPr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公务员选任由最高考试机关考试院负责。</a:t>
            </a:r>
            <a:r>
              <a:rPr lang="en-US" alt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1929</a:t>
            </a:r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年颁布第一部</a:t>
            </a:r>
            <a:r>
              <a:rPr lang="en-US" altLang="zh-CN" sz="2400" b="1">
                <a:solidFill>
                  <a:srgbClr val="0945A5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《</a:t>
            </a:r>
            <a:r>
              <a:rPr lang="zh-CN" altLang="en-US" sz="2400" b="1">
                <a:solidFill>
                  <a:srgbClr val="0945A5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考试法</a:t>
            </a:r>
            <a:r>
              <a:rPr lang="en-US" altLang="zh-CN" sz="2400" b="1">
                <a:solidFill>
                  <a:srgbClr val="0945A5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》</a:t>
            </a:r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，允许</a:t>
            </a:r>
            <a:r>
              <a:rPr lang="zh-CN" altLang="en-US" sz="2400" b="1">
                <a:solidFill>
                  <a:srgbClr val="0945A5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女子</a:t>
            </a:r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参加考试，具有更强的</a:t>
            </a:r>
            <a:r>
              <a:rPr lang="zh-CN" altLang="en-US" sz="2400" b="1">
                <a:solidFill>
                  <a:srgbClr val="0945A5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开放性和平等性</a:t>
            </a:r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lang="zh-CN" altLang="en-US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2" name="矩形 11"/>
          <p:cNvSpPr/>
          <p:nvPr>
            <p:custDataLst>
              <p:tags r:id="rId11"/>
            </p:custDataLst>
          </p:nvPr>
        </p:nvSpPr>
        <p:spPr>
          <a:xfrm>
            <a:off x="1191895" y="1376045"/>
            <a:ext cx="4903470" cy="69469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buFont typeface="Wingdings" panose="05000000000000000000" charset="0"/>
              <a:buNone/>
            </a:pPr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①</a:t>
            </a:r>
            <a:r>
              <a:rPr lang="en-US" alt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1927</a:t>
            </a:r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年形式上统一全国；</a:t>
            </a:r>
            <a:endParaRPr lang="zh-CN" altLang="en-US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>
              <a:buFont typeface="Wingdings" panose="05000000000000000000" charset="0"/>
              <a:buNone/>
            </a:pPr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②选拔人才，巩固统治；</a:t>
            </a:r>
            <a:endParaRPr lang="zh-CN" altLang="en-US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12"/>
            </p:custDataLst>
          </p:nvPr>
        </p:nvSpPr>
        <p:spPr>
          <a:xfrm>
            <a:off x="109855" y="292735"/>
            <a:ext cx="898969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zh-CN" sz="2800" b="1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【知识链接】官员选拔</a:t>
            </a:r>
            <a:r>
              <a:rPr lang="zh-CN" altLang="en-US" sz="2800" b="1">
                <a:solidFill>
                  <a:srgbClr val="0909D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【链接·选择性必修1·P41】</a:t>
            </a:r>
            <a:endParaRPr lang="zh-CN" altLang="en-US" sz="2800" b="1">
              <a:solidFill>
                <a:srgbClr val="0909DF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1" name="文本框 100"/>
          <p:cNvSpPr txBox="1"/>
          <p:nvPr>
            <p:custDataLst>
              <p:tags r:id="rId13"/>
            </p:custDataLst>
          </p:nvPr>
        </p:nvSpPr>
        <p:spPr>
          <a:xfrm>
            <a:off x="6632575" y="1276350"/>
            <a:ext cx="5313680" cy="5240020"/>
          </a:xfrm>
          <a:prstGeom prst="rect">
            <a:avLst/>
          </a:prstGeom>
          <a:noFill/>
          <a:ln w="9525">
            <a:solidFill>
              <a:schemeClr val="accent1"/>
            </a:solidFill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</a:t>
            </a:r>
            <a:r>
              <a:rPr lang="en-US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2023</a:t>
            </a:r>
            <a:r>
              <a:rPr 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春</a:t>
            </a:r>
            <a:r>
              <a:rPr lang="en-US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·</a:t>
            </a:r>
            <a:r>
              <a:rPr 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湖北</a:t>
            </a:r>
            <a:r>
              <a:rPr lang="en-US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·</a:t>
            </a:r>
            <a:r>
              <a:rPr 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高三校联考</a:t>
            </a:r>
            <a:r>
              <a:rPr 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</a:t>
            </a:r>
            <a:r>
              <a:rPr 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1929</a:t>
            </a:r>
            <a:r>
              <a:rPr 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年，国民政府公布的《考试法》规定：</a:t>
            </a:r>
            <a:r>
              <a:rPr 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"</a:t>
            </a:r>
            <a:r>
              <a:rPr 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甄拔政府任用之公务员</a:t>
            </a:r>
            <a:r>
              <a:rPr 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"</a:t>
            </a:r>
            <a:r>
              <a:rPr 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的任命人员考试，适用于除政务官以外的中央机关至乡镇保甲的行政人员。高等考试，甄拔各项任职公务员，在京城举行，每年或隔年举行一次，主考官由中央特派。对这一规定理解最准确的</a:t>
            </a:r>
            <a:r>
              <a:rPr lang="zh-CN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是</a:t>
            </a:r>
            <a:endParaRPr lang="en-US" altLang="zh-CN" sz="2400" b="1" smtClean="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A</a:t>
            </a:r>
            <a:r>
              <a:rPr 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．体现了中西结合的特点</a:t>
            </a:r>
            <a:r>
              <a:rPr 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	</a:t>
            </a:r>
            <a:endParaRPr lang="en-US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B</a:t>
            </a:r>
            <a:r>
              <a:rPr 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．具有较强党派性和</a:t>
            </a:r>
            <a:r>
              <a:rPr lang="zh-CN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政治性</a:t>
            </a:r>
            <a:endParaRPr lang="en-US" altLang="zh-CN" sz="2400" b="1" smtClean="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C</a:t>
            </a:r>
            <a:r>
              <a:rPr 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．确立了文官考试的原则</a:t>
            </a:r>
            <a:r>
              <a:rPr 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	</a:t>
            </a:r>
            <a:endParaRPr lang="en-US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D</a:t>
            </a:r>
            <a:r>
              <a:rPr 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．有助于激发官民的责任感</a:t>
            </a:r>
            <a:endParaRPr lang="zh-CN" altLang="en-US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1" grpId="0"/>
      <p:bldP spid="9" grpId="1"/>
      <p:bldP spid="10" grpId="5"/>
      <p:bldP spid="12" grpId="4"/>
      <p:bldP spid="10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215265" y="156210"/>
            <a:ext cx="10016490" cy="23685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mtClean="0">
                <a:solidFill>
                  <a:schemeClr val="tx1"/>
                </a:solidFill>
                <a:sym typeface="+mn-ea"/>
              </a:rPr>
              <a:t>知识点一</a:t>
            </a:r>
            <a:r>
              <a:rPr lang="zh-CN" altLang="en-US" sz="2800" b="1">
                <a:solidFill>
                  <a:schemeClr val="tx1"/>
                </a:solidFill>
                <a:sym typeface="+mn-ea"/>
              </a:rPr>
              <a:t>、</a:t>
            </a:r>
            <a:r>
              <a:rPr lang="en-US" altLang="zh-CN" sz="2800" b="1" err="1">
                <a:solidFill>
                  <a:schemeClr val="tx1"/>
                </a:solidFill>
                <a:sym typeface="+mn-ea"/>
              </a:rPr>
              <a:t>南京国民政府的统治</a:t>
            </a:r>
            <a:endParaRPr lang="en-US" altLang="zh-CN" sz="2800" b="1">
              <a:solidFill>
                <a:schemeClr val="tx1"/>
              </a:solidFill>
              <a:sym typeface="+mn-ea"/>
            </a:endParaRPr>
          </a:p>
          <a:p>
            <a:pPr>
              <a:lnSpc>
                <a:spcPct val="100000"/>
              </a:lnSpc>
            </a:pPr>
            <a:r>
              <a:rPr lang="en-US" altLang="zh-CN" sz="2400" b="1">
                <a:solidFill>
                  <a:schemeClr val="accent2"/>
                </a:solidFill>
                <a:sym typeface="+mn-ea"/>
              </a:rPr>
              <a:t>1．</a:t>
            </a:r>
            <a:r>
              <a:rPr lang="zh-CN" altLang="en-US" sz="2400" b="1" smtClean="0">
                <a:solidFill>
                  <a:schemeClr val="accent2"/>
                </a:solidFill>
                <a:sym typeface="+mn-ea"/>
              </a:rPr>
              <a:t>政治统治</a:t>
            </a:r>
            <a:r>
              <a:rPr lang="en-US" altLang="zh-CN" sz="2400" b="1" smtClean="0">
                <a:solidFill>
                  <a:schemeClr val="accent2"/>
                </a:solidFill>
                <a:sym typeface="+mn-ea"/>
              </a:rPr>
              <a:t>：</a:t>
            </a:r>
            <a:endParaRPr lang="en-US" altLang="zh-CN" sz="2400" b="1">
              <a:solidFill>
                <a:schemeClr val="accent2"/>
              </a:solidFill>
              <a:sym typeface="+mn-ea"/>
            </a:endParaRPr>
          </a:p>
          <a:p>
            <a:pPr algn="l">
              <a:lnSpc>
                <a:spcPct val="100000"/>
              </a:lnSpc>
            </a:pPr>
            <a:r>
              <a:rPr lang="zh-CN" altLang="en-US" sz="2400" b="1">
                <a:sym typeface="+mn-ea"/>
              </a:rPr>
              <a:t>（1）南京国民政府形式上统一中国</a:t>
            </a:r>
            <a:endParaRPr lang="zh-CN" altLang="en-US" sz="2400" b="1">
              <a:sym typeface="+mn-ea"/>
            </a:endParaRPr>
          </a:p>
          <a:p>
            <a:pPr algn="l">
              <a:lnSpc>
                <a:spcPct val="100000"/>
              </a:lnSpc>
            </a:pPr>
            <a:r>
              <a:rPr lang="zh-CN" altLang="en-US" sz="2400" b="1">
                <a:sym typeface="+mn-ea"/>
              </a:rPr>
              <a:t>（2）建立国民党一党专政的权威政治</a:t>
            </a:r>
            <a:endParaRPr lang="zh-CN" altLang="en-US" sz="2400" b="1">
              <a:sym typeface="+mn-ea"/>
            </a:endParaRPr>
          </a:p>
          <a:p>
            <a:pPr>
              <a:lnSpc>
                <a:spcPct val="100000"/>
              </a:lnSpc>
            </a:pPr>
            <a:r>
              <a:rPr lang="zh-CN" altLang="en-US" sz="2400" b="1">
                <a:sym typeface="+mn-ea"/>
              </a:rPr>
              <a:t>（3）南京国民政府时期的外交</a:t>
            </a:r>
            <a:endParaRPr lang="zh-CN" altLang="en-US" sz="2400" b="1">
              <a:sym typeface="+mn-ea"/>
            </a:endParaRPr>
          </a:p>
          <a:p>
            <a:pPr>
              <a:lnSpc>
                <a:spcPct val="100000"/>
              </a:lnSpc>
            </a:pPr>
            <a:r>
              <a:rPr lang="zh-CN" altLang="en-US" sz="2400" b="1">
                <a:solidFill>
                  <a:schemeClr val="accent6">
                    <a:lumMod val="75000"/>
                  </a:schemeClr>
                </a:solidFill>
                <a:sym typeface="+mn-ea"/>
              </a:rPr>
              <a:t>①对苏联：敌对</a:t>
            </a:r>
            <a:r>
              <a:rPr lang="zh-CN" altLang="en-US" sz="2400">
                <a:solidFill>
                  <a:schemeClr val="tx1"/>
                </a:solidFill>
                <a:sym typeface="+mn-ea"/>
              </a:rPr>
              <a:t>，停止对苏贸易，驱逐苏联侨民，宣布与苏断交</a:t>
            </a:r>
            <a:endParaRPr lang="zh-CN" altLang="en-US" sz="2400" b="1">
              <a:solidFill>
                <a:schemeClr val="accent6">
                  <a:lumMod val="75000"/>
                </a:schemeClr>
              </a:solidFill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4"/>
            </p:custDataLst>
          </p:nvPr>
        </p:nvSpPr>
        <p:spPr>
          <a:xfrm>
            <a:off x="215265" y="2524760"/>
            <a:ext cx="1042797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6">
                    <a:lumMod val="75000"/>
                  </a:schemeClr>
                </a:solidFill>
              </a:rPr>
              <a:t>②对英美：依附，</a:t>
            </a:r>
            <a:r>
              <a:rPr lang="zh-CN" altLang="en-US" sz="2400"/>
              <a:t>发起</a:t>
            </a:r>
            <a:r>
              <a:rPr lang="zh-CN" altLang="en-US" sz="2400" b="1">
                <a:solidFill>
                  <a:srgbClr val="FF0000"/>
                </a:solidFill>
              </a:rPr>
              <a:t>改订新约运动</a:t>
            </a:r>
            <a:r>
              <a:rPr lang="zh-CN" altLang="en-US" sz="2400"/>
              <a:t>（1927年开始），缓和国内反帝情绪</a:t>
            </a:r>
            <a:endParaRPr lang="zh-CN" altLang="en-US" sz="2400"/>
          </a:p>
          <a:p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（结合选必1第16课P94）</a:t>
            </a:r>
            <a:endPara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31" name="文本框 30"/>
          <p:cNvSpPr txBox="1"/>
          <p:nvPr>
            <p:custDataLst>
              <p:tags r:id="rId5"/>
            </p:custDataLst>
          </p:nvPr>
        </p:nvSpPr>
        <p:spPr>
          <a:xfrm>
            <a:off x="4756785" y="3199130"/>
            <a:ext cx="6096000" cy="460375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/>
              <a:t>主要围绕</a:t>
            </a:r>
            <a:r>
              <a:rPr lang="zh-CN" altLang="en-US" sz="2400" b="1">
                <a:solidFill>
                  <a:srgbClr val="FF0000"/>
                </a:solidFill>
              </a:rPr>
              <a:t>关税自主和废除领事裁判权</a:t>
            </a:r>
            <a:r>
              <a:rPr lang="zh-CN" altLang="en-US" sz="2400">
                <a:solidFill>
                  <a:srgbClr val="FF0000"/>
                </a:solidFill>
              </a:rPr>
              <a:t>问</a:t>
            </a:r>
            <a:r>
              <a:rPr lang="zh-CN" altLang="en-US" sz="2400"/>
              <a:t>题</a:t>
            </a:r>
            <a:endParaRPr lang="zh-CN" altLang="en-US" sz="2400"/>
          </a:p>
        </p:txBody>
      </p:sp>
      <p:cxnSp>
        <p:nvCxnSpPr>
          <p:cNvPr id="32" name="直接箭头连接符 31"/>
          <p:cNvCxnSpPr/>
          <p:nvPr>
            <p:custDataLst>
              <p:tags r:id="rId6"/>
            </p:custDataLst>
          </p:nvPr>
        </p:nvCxnSpPr>
        <p:spPr>
          <a:xfrm>
            <a:off x="3714115" y="2912745"/>
            <a:ext cx="983615" cy="26987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矩形 28"/>
          <p:cNvSpPr/>
          <p:nvPr>
            <p:custDataLst>
              <p:tags r:id="rId7"/>
            </p:custDataLst>
          </p:nvPr>
        </p:nvSpPr>
        <p:spPr>
          <a:xfrm>
            <a:off x="168416" y="3844685"/>
            <a:ext cx="2356623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400" b="1" spc="150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  <a:sym typeface="微软雅黑" panose="020b0503020204020204" charset="-122"/>
              </a:rPr>
              <a:t>国民革命时期：</a:t>
            </a:r>
            <a:endParaRPr lang="en-US" altLang="zh-CN" sz="2400" b="1" spc="150">
              <a:solidFill>
                <a:srgbClr val="002060"/>
              </a:solidFill>
              <a:latin typeface="华文中宋" panose="02010600040101010101" pitchFamily="2" charset="-122"/>
              <a:ea typeface="华文中宋" panose="02010600040101010101" pitchFamily="2" charset="-122"/>
              <a:sym typeface="微软雅黑" panose="020b0503020204020204" charset="-122"/>
            </a:endParaRPr>
          </a:p>
        </p:txBody>
      </p:sp>
      <p:sp>
        <p:nvSpPr>
          <p:cNvPr id="30" name="文本框 29"/>
          <p:cNvSpPr txBox="1"/>
          <p:nvPr>
            <p:custDataLst>
              <p:tags r:id="rId8"/>
            </p:custDataLst>
          </p:nvPr>
        </p:nvSpPr>
        <p:spPr>
          <a:xfrm>
            <a:off x="169686" y="4399419"/>
            <a:ext cx="235662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400" b="1" spc="150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  <a:sym typeface="微软雅黑" panose="020b0503020204020204" charset="-122"/>
              </a:rPr>
              <a:t>国民政府时期：</a:t>
            </a:r>
            <a:endParaRPr lang="en-US" altLang="zh-CN" sz="2400" b="1" spc="150">
              <a:solidFill>
                <a:srgbClr val="FF0000"/>
              </a:solidFill>
              <a:latin typeface="华文中宋" panose="02010600040101010101" pitchFamily="2" charset="-122"/>
              <a:ea typeface="华文中宋" panose="02010600040101010101" pitchFamily="2" charset="-122"/>
              <a:sym typeface="微软雅黑" panose="020b0503020204020204" charset="-122"/>
            </a:endParaRPr>
          </a:p>
        </p:txBody>
      </p:sp>
      <p:sp>
        <p:nvSpPr>
          <p:cNvPr id="34" name="文本框 33"/>
          <p:cNvSpPr txBox="1"/>
          <p:nvPr>
            <p:custDataLst>
              <p:tags r:id="rId9"/>
            </p:custDataLst>
          </p:nvPr>
        </p:nvSpPr>
        <p:spPr>
          <a:xfrm>
            <a:off x="2525792" y="3850329"/>
            <a:ext cx="927059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zh-CN" altLang="en-US" sz="2400" b="1" i="0" u="none" strike="noStrike" kern="1200" cap="none" spc="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Arial" pitchFamily="34" charset="0"/>
                <a:sym typeface="微软雅黑" panose="020b0503020204020204" charset="-122"/>
              </a:rPr>
              <a:t>中共和国民党都明确提出废除不平等条约，要求关税自主的主张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5" name="文本框 34"/>
          <p:cNvSpPr txBox="1"/>
          <p:nvPr>
            <p:custDataLst>
              <p:tags r:id="rId10"/>
            </p:custDataLst>
          </p:nvPr>
        </p:nvSpPr>
        <p:spPr>
          <a:xfrm>
            <a:off x="2616689" y="4310519"/>
            <a:ext cx="917969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150" normalizeH="0" baseline="0" noProof="0">
                <a:ln>
                  <a:noFill/>
                </a:ln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Arial" pitchFamily="34" charset="0"/>
                <a:sym typeface="微软雅黑" panose="020b0503020204020204" charset="-122"/>
              </a:rPr>
              <a:t>①</a:t>
            </a:r>
            <a:r>
              <a:rPr kumimoji="0" lang="en-US" altLang="zh-CN" sz="2400" b="1" i="0" u="none" strike="noStrike" kern="1200" cap="none" spc="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Arial" pitchFamily="34" charset="0"/>
                <a:sym typeface="微软雅黑" panose="020b0503020204020204" charset="-122"/>
              </a:rPr>
              <a:t>1927</a:t>
            </a:r>
            <a:r>
              <a:rPr kumimoji="0" lang="zh-CN" altLang="en-US" sz="2400" b="1" i="0" u="none" strike="noStrike" kern="1200" cap="none" spc="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Arial" pitchFamily="34" charset="0"/>
                <a:sym typeface="微软雅黑" panose="020b0503020204020204" charset="-122"/>
              </a:rPr>
              <a:t>年，南京国民政府成立后，宣告关税自主</a:t>
            </a:r>
            <a:r>
              <a:rPr kumimoji="0" lang="zh-CN" altLang="en-US" sz="2400" b="1" i="0" u="none" strike="noStrike" kern="1200" cap="none" spc="150" normalizeH="0" baseline="0" noProof="0">
                <a:ln>
                  <a:noFill/>
                </a:ln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Arial" pitchFamily="34" charset="0"/>
                <a:sym typeface="微软雅黑" panose="020b0503020204020204" charset="-122"/>
              </a:rPr>
              <a:t>，并公布国定</a:t>
            </a:r>
            <a:r>
              <a:rPr kumimoji="0" lang="zh-CN" altLang="en-US" sz="2400" b="1" i="1" u="none" strike="noStrike" kern="1200" cap="none" spc="150" normalizeH="0" baseline="0" noProof="0">
                <a:ln>
                  <a:noFill/>
                </a:ln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Arial" pitchFamily="34" charset="0"/>
                <a:sym typeface="微软雅黑" panose="020b0503020204020204" charset="-122"/>
              </a:rPr>
              <a:t>《进口税暂行条例》</a:t>
            </a:r>
            <a:r>
              <a:rPr kumimoji="0" lang="zh-CN" altLang="en-US" sz="2400" b="1" i="0" u="none" strike="noStrike" kern="1200" cap="none" spc="150" normalizeH="0" baseline="0" noProof="0">
                <a:ln>
                  <a:noFill/>
                </a:ln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Arial" pitchFamily="34" charset="0"/>
                <a:sym typeface="微软雅黑" panose="020b0503020204020204" charset="-122"/>
              </a:rPr>
              <a:t>。</a:t>
            </a:r>
            <a:endParaRPr kumimoji="0" lang="zh-CN" altLang="en-US" sz="2400" b="1" i="0" u="none" strike="noStrike" kern="1200" cap="none" spc="150" normalizeH="0" baseline="0" noProof="0">
              <a:ln>
                <a:noFill/>
              </a:ln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Arial" pitchFamily="34" charset="0"/>
              <a:sym typeface="微软雅黑" panose="020b0503020204020204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150" normalizeH="0" baseline="0" noProof="0">
                <a:ln>
                  <a:noFill/>
                </a:ln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Arial" pitchFamily="34" charset="0"/>
                <a:sym typeface="微软雅黑" panose="020b0503020204020204" charset="-122"/>
              </a:rPr>
              <a:t>②</a:t>
            </a:r>
            <a:r>
              <a:rPr kumimoji="0" lang="en-US" altLang="zh-CN" sz="2400" b="1" i="0" u="none" strike="noStrike" kern="1200" cap="none" spc="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Arial" pitchFamily="34" charset="0"/>
                <a:sym typeface="微软雅黑" panose="020b0503020204020204" charset="-122"/>
              </a:rPr>
              <a:t>1928</a:t>
            </a:r>
            <a:r>
              <a:rPr kumimoji="0" lang="zh-CN" altLang="en-US" sz="2400" b="1" i="0" u="none" strike="noStrike" kern="1200" cap="none" spc="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Arial" pitchFamily="34" charset="0"/>
                <a:sym typeface="微软雅黑" panose="020b0503020204020204" charset="-122"/>
              </a:rPr>
              <a:t>年，</a:t>
            </a:r>
            <a:r>
              <a:rPr kumimoji="0" lang="zh-CN" altLang="en-US" sz="2400" b="1" i="0" u="none" strike="noStrike" kern="1200" cap="none" spc="150" normalizeH="0" baseline="0" noProof="0">
                <a:ln>
                  <a:noFill/>
                </a:ln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Arial" pitchFamily="34" charset="0"/>
                <a:sym typeface="微软雅黑" panose="020b0503020204020204" charset="-122"/>
              </a:rPr>
              <a:t>国民政府发表</a:t>
            </a:r>
            <a:r>
              <a:rPr kumimoji="0" lang="en-US" altLang="zh-CN" sz="2400" b="1" i="0" u="none" strike="noStrike" kern="1200" cap="none" spc="150" normalizeH="0" baseline="0" noProof="0">
                <a:ln>
                  <a:noFill/>
                </a:ln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Arial" pitchFamily="34" charset="0"/>
                <a:sym typeface="微软雅黑" panose="020b0503020204020204" charset="-122"/>
              </a:rPr>
              <a:t>“</a:t>
            </a:r>
            <a:r>
              <a:rPr kumimoji="0" lang="zh-CN" altLang="en-US" sz="2400" b="1" i="0" u="none" strike="noStrike" kern="1200" cap="none" spc="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Arial" pitchFamily="34" charset="0"/>
                <a:sym typeface="微软雅黑" panose="020b0503020204020204" charset="-122"/>
              </a:rPr>
              <a:t>改订新约</a:t>
            </a:r>
            <a:r>
              <a:rPr kumimoji="0" lang="en-US" altLang="zh-CN" sz="2400" b="1" i="0" u="none" strike="noStrike" kern="1200" cap="none" spc="150" normalizeH="0" baseline="0" noProof="0">
                <a:ln>
                  <a:noFill/>
                </a:ln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Arial" pitchFamily="34" charset="0"/>
                <a:sym typeface="微软雅黑" panose="020b0503020204020204" charset="-122"/>
              </a:rPr>
              <a:t>”</a:t>
            </a:r>
            <a:r>
              <a:rPr kumimoji="0" lang="zh-CN" altLang="en-US" sz="2400" b="1" i="0" u="none" strike="noStrike" kern="1200" cap="none" spc="150" normalizeH="0" baseline="0" noProof="0">
                <a:ln>
                  <a:noFill/>
                </a:ln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Arial" pitchFamily="34" charset="0"/>
                <a:sym typeface="微软雅黑" panose="020b0503020204020204" charset="-122"/>
              </a:rPr>
              <a:t>的对外宣言，关税自主为其主要内容。</a:t>
            </a:r>
            <a:endParaRPr kumimoji="0" lang="en-US" altLang="zh-CN" sz="2400" b="1" i="0" u="none" strike="noStrike" kern="1200" cap="none" spc="150" normalizeH="0" baseline="0" noProof="0">
              <a:ln>
                <a:noFill/>
              </a:ln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Arial" pitchFamily="34" charset="0"/>
              <a:sym typeface="微软雅黑" panose="020b0503020204020204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150" normalizeH="0" baseline="0" noProof="0">
                <a:ln>
                  <a:noFill/>
                </a:ln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Arial" pitchFamily="34" charset="0"/>
                <a:sym typeface="微软雅黑" panose="020b0503020204020204" charset="-122"/>
              </a:rPr>
              <a:t>③</a:t>
            </a:r>
            <a:r>
              <a:rPr kumimoji="0" lang="zh-CN" altLang="en-US" sz="2400" b="1" i="0" u="none" strike="noStrike" kern="1200" cap="none" spc="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Arial" pitchFamily="34" charset="0"/>
                <a:sym typeface="微软雅黑" panose="020b0503020204020204" charset="-122"/>
              </a:rPr>
              <a:t>至</a:t>
            </a:r>
            <a:r>
              <a:rPr kumimoji="0" lang="en-US" altLang="zh-CN" sz="2400" b="1" i="0" u="none" strike="noStrike" kern="1200" cap="none" spc="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Arial" pitchFamily="34" charset="0"/>
                <a:sym typeface="微软雅黑" panose="020b0503020204020204" charset="-122"/>
              </a:rPr>
              <a:t>1930</a:t>
            </a:r>
            <a:r>
              <a:rPr kumimoji="0" lang="zh-CN" altLang="en-US" sz="2400" b="1" i="0" u="none" strike="noStrike" kern="1200" cap="none" spc="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Arial" pitchFamily="34" charset="0"/>
                <a:sym typeface="微软雅黑" panose="020b0503020204020204" charset="-122"/>
              </a:rPr>
              <a:t>年</a:t>
            </a:r>
            <a:r>
              <a:rPr kumimoji="0" lang="zh-CN" altLang="en-US" sz="2400" b="1" i="0" u="none" strike="noStrike" kern="1200" cap="none" spc="150" normalizeH="0" baseline="0" noProof="0">
                <a:ln>
                  <a:noFill/>
                </a:ln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Arial" pitchFamily="34" charset="0"/>
                <a:sym typeface="微软雅黑" panose="020b0503020204020204" charset="-122"/>
              </a:rPr>
              <a:t>，先后与美、意、英、法、西、日等国重新签订新约，</a:t>
            </a:r>
            <a:r>
              <a:rPr kumimoji="0" lang="zh-CN" altLang="en-US" sz="2400" b="1" i="0" u="none" strike="noStrike" kern="1200" cap="none" spc="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Arial" pitchFamily="34" charset="0"/>
                <a:sym typeface="微软雅黑" panose="020b0503020204020204" charset="-122"/>
              </a:rPr>
              <a:t>关税自主取得进展</a:t>
            </a:r>
            <a:r>
              <a:rPr kumimoji="0" lang="zh-CN" altLang="en-US" sz="2400" b="1" i="0" u="none" strike="noStrike" kern="1200" cap="none" spc="150" normalizeH="0" baseline="0" noProof="0">
                <a:ln>
                  <a:noFill/>
                </a:ln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Arial" pitchFamily="34" charset="0"/>
                <a:sym typeface="微软雅黑" panose="020b0503020204020204" charset="-122"/>
              </a:rPr>
              <a:t>，但仍不能完全自主地制定税率。</a:t>
            </a:r>
            <a:endParaRPr kumimoji="0" lang="en-US" altLang="zh-CN" sz="2400" b="1" i="0" u="none" strike="noStrike" kern="1200" cap="none" spc="150" normalizeH="0" baseline="0" noProof="0">
              <a:ln>
                <a:noFill/>
              </a:ln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Arial" pitchFamily="34" charset="0"/>
              <a:sym typeface="微软雅黑" panose="020b0503020204020204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flipH="1">
            <a:off x="11366500" y="119761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31" grpId="0"/>
      <p:bldP spid="29" grpId="0"/>
      <p:bldP spid="30" grpId="0"/>
      <p:bldP spid="34" grpId="0"/>
      <p:bldP spid="3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>
            <a:off x="83081" y="4109607"/>
            <a:ext cx="11897568" cy="2748280"/>
          </a:xfrm>
          <a:prstGeom prst="rect">
            <a:avLst/>
          </a:prstGeom>
          <a:ln w="3175">
            <a:solidFill>
              <a:srgbClr val="00B050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史料：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1927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年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国民政府外交部向各国发出照会，“分别就其旧约已满期者，改订新约；未满期者，修改旧约”。海关进口税则“完全以我国所定者以为准则”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,1928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年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7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月，美国首先承认中国关税自主地位。随后各欧洲主要强国相继承认中国关税自主。其后国民政府多次修订关税税则，实施出口免税或退税，提高了煤油、汽油、羊毛、毛制品、化学产品、机器等货物的进口税率。关税从极低的水平提高到相对较高的水平。关税收入也大为增加，从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1928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年的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3000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万银元上升到 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1931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年的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33800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万银元，在以后的几年中始终保持在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3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亿银元左右。</a:t>
            </a:r>
            <a:endParaRPr lang="en-US" altLang="zh-CN" sz="2400" b="1"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          ——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摘编自易继苍、张祥晶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《1927—1937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年南京国民政府的关税改革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等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7" name="TextBox 5"/>
          <p:cNvSpPr txBox="1"/>
          <p:nvPr>
            <p:custDataLst>
              <p:tags r:id="rId4"/>
            </p:custDataLst>
          </p:nvPr>
        </p:nvSpPr>
        <p:spPr>
          <a:xfrm>
            <a:off x="164429" y="14988"/>
            <a:ext cx="116829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探究：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根据材料及所学知识，分析南京国民政府发起“改订新约”运动的原因及影响。</a:t>
            </a:r>
            <a:endParaRPr lang="zh-CN" altLang="en-US" sz="24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8" name="TextBox 6"/>
          <p:cNvSpPr txBox="1"/>
          <p:nvPr>
            <p:custDataLst>
              <p:tags r:id="rId5"/>
            </p:custDataLst>
          </p:nvPr>
        </p:nvSpPr>
        <p:spPr>
          <a:xfrm>
            <a:off x="147" y="476653"/>
            <a:ext cx="5564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（</a:t>
            </a:r>
            <a:r>
              <a:rPr lang="en-US" altLang="zh-CN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1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）原因：</a:t>
            </a:r>
            <a:endParaRPr lang="en-US" altLang="zh-CN" sz="24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10" name="文本框 9"/>
          <p:cNvSpPr txBox="1"/>
          <p:nvPr>
            <p:custDataLst>
              <p:tags r:id="rId6"/>
            </p:custDataLst>
          </p:nvPr>
        </p:nvSpPr>
        <p:spPr>
          <a:xfrm>
            <a:off x="5740670" y="494920"/>
            <a:ext cx="628488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（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2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）影响：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</a:endParaRPr>
          </a:p>
        </p:txBody>
      </p:sp>
      <p:sp>
        <p:nvSpPr>
          <p:cNvPr id="12" name="文本框 11"/>
          <p:cNvSpPr txBox="1"/>
          <p:nvPr>
            <p:custDataLst>
              <p:tags r:id="rId7"/>
            </p:custDataLst>
          </p:nvPr>
        </p:nvSpPr>
        <p:spPr>
          <a:xfrm>
            <a:off x="164429" y="895197"/>
            <a:ext cx="548371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南京国民政府的建立，国家的基本统一；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</a:endParaRPr>
          </a:p>
        </p:txBody>
      </p:sp>
      <p:sp>
        <p:nvSpPr>
          <p:cNvPr id="14" name="文本框 13"/>
          <p:cNvSpPr txBox="1"/>
          <p:nvPr>
            <p:custDataLst>
              <p:tags r:id="rId8"/>
            </p:custDataLst>
          </p:nvPr>
        </p:nvSpPr>
        <p:spPr>
          <a:xfrm>
            <a:off x="123789" y="1254370"/>
            <a:ext cx="548371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民族意识觉醒，主权意识增强；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</a:endParaRPr>
          </a:p>
        </p:txBody>
      </p:sp>
      <p:sp>
        <p:nvSpPr>
          <p:cNvPr id="16" name="文本框 15"/>
          <p:cNvSpPr txBox="1"/>
          <p:nvPr>
            <p:custDataLst>
              <p:tags r:id="rId9"/>
            </p:custDataLst>
          </p:nvPr>
        </p:nvSpPr>
        <p:spPr>
          <a:xfrm>
            <a:off x="164429" y="1617988"/>
            <a:ext cx="5483711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民族工业发展的需要；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</a:endParaRPr>
          </a:p>
        </p:txBody>
      </p:sp>
      <p:sp>
        <p:nvSpPr>
          <p:cNvPr id="18" name="文本框 17"/>
          <p:cNvSpPr txBox="1"/>
          <p:nvPr>
            <p:custDataLst>
              <p:tags r:id="rId10"/>
            </p:custDataLst>
          </p:nvPr>
        </p:nvSpPr>
        <p:spPr>
          <a:xfrm>
            <a:off x="164429" y="1956206"/>
            <a:ext cx="548371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南京国民政府增加财政收入的需要；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</a:endParaRPr>
          </a:p>
        </p:txBody>
      </p:sp>
      <p:sp>
        <p:nvSpPr>
          <p:cNvPr id="20" name="文本框 19"/>
          <p:cNvSpPr txBox="1"/>
          <p:nvPr>
            <p:custDataLst>
              <p:tags r:id="rId11"/>
            </p:custDataLst>
          </p:nvPr>
        </p:nvSpPr>
        <p:spPr>
          <a:xfrm>
            <a:off x="123789" y="2339616"/>
            <a:ext cx="548371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南京国民政府提升形象巩固统治的需要。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</a:endParaRPr>
          </a:p>
        </p:txBody>
      </p:sp>
      <p:sp>
        <p:nvSpPr>
          <p:cNvPr id="22" name="文本框 21"/>
          <p:cNvSpPr txBox="1"/>
          <p:nvPr>
            <p:custDataLst>
              <p:tags r:id="rId12"/>
            </p:custDataLst>
          </p:nvPr>
        </p:nvSpPr>
        <p:spPr>
          <a:xfrm>
            <a:off x="6038215" y="884721"/>
            <a:ext cx="594262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国民政府收回了关税自主权，增加了国家关税的收入；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</a:endParaRPr>
          </a:p>
        </p:txBody>
      </p:sp>
      <p:sp>
        <p:nvSpPr>
          <p:cNvPr id="24" name="文本框 23"/>
          <p:cNvSpPr txBox="1"/>
          <p:nvPr>
            <p:custDataLst>
              <p:tags r:id="rId13"/>
            </p:custDataLst>
          </p:nvPr>
        </p:nvSpPr>
        <p:spPr>
          <a:xfrm>
            <a:off x="6083300" y="1625954"/>
            <a:ext cx="594262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有利于民族工商业的发展；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</a:endParaRPr>
          </a:p>
        </p:txBody>
      </p:sp>
      <p:sp>
        <p:nvSpPr>
          <p:cNvPr id="26" name="文本框 25"/>
          <p:cNvSpPr txBox="1"/>
          <p:nvPr>
            <p:custDataLst>
              <p:tags r:id="rId14"/>
            </p:custDataLst>
          </p:nvPr>
        </p:nvSpPr>
        <p:spPr>
          <a:xfrm>
            <a:off x="6095999" y="2062673"/>
            <a:ext cx="596640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增强了民族自尊心、自信心；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</a:endParaRPr>
          </a:p>
        </p:txBody>
      </p:sp>
      <p:sp>
        <p:nvSpPr>
          <p:cNvPr id="28" name="文本框 27"/>
          <p:cNvSpPr txBox="1"/>
          <p:nvPr>
            <p:custDataLst>
              <p:tags r:id="rId15"/>
            </p:custDataLst>
          </p:nvPr>
        </p:nvSpPr>
        <p:spPr>
          <a:xfrm>
            <a:off x="6067424" y="2424048"/>
            <a:ext cx="5958076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提高了中国的国际地位。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</a:endParaRPr>
          </a:p>
        </p:txBody>
      </p:sp>
      <p:sp>
        <p:nvSpPr>
          <p:cNvPr id="2" name="文本框 1"/>
          <p:cNvSpPr txBox="1"/>
          <p:nvPr>
            <p:custDataLst>
              <p:tags r:id="rId16"/>
            </p:custDataLst>
          </p:nvPr>
        </p:nvSpPr>
        <p:spPr>
          <a:xfrm>
            <a:off x="9606915" y="2423795"/>
            <a:ext cx="224028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ysClr val="windowText" lastClr="000000"/>
                </a:solidFill>
                <a:latin typeface="微软雅黑" panose="020b0503020204020204" charset="-122"/>
                <a:ea typeface="微软雅黑"/>
                <a:cs typeface="+mn-ea"/>
                <a:sym typeface="+mn-ea"/>
              </a:rPr>
              <a:t>为抗战做了物质准备</a:t>
            </a:r>
            <a:endParaRPr lang="zh-CN" altLang="en-US" sz="2400">
              <a:solidFill>
                <a:sysClr val="windowText" lastClr="000000"/>
              </a:solidFill>
              <a:latin typeface="微软雅黑" panose="020b0503020204020204" charset="-122"/>
              <a:ea typeface="微软雅黑"/>
              <a:cs typeface="+mn-ea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7"/>
            </p:custDataLst>
          </p:nvPr>
        </p:nvSpPr>
        <p:spPr>
          <a:xfrm>
            <a:off x="164465" y="3220085"/>
            <a:ext cx="12027535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400" b="1">
                <a:solidFill>
                  <a:sysClr val="windowText" lastClr="000000"/>
                </a:solidFill>
                <a:latin typeface="微软雅黑" panose="020b0503020204020204" charset="-122"/>
                <a:ea typeface="微软雅黑"/>
                <a:cs typeface="+mn-ea"/>
                <a:sym typeface="+mn-ea"/>
              </a:rPr>
              <a:t>消极：</a:t>
            </a:r>
            <a:r>
              <a:rPr lang="zh-CN" sz="2400">
                <a:solidFill>
                  <a:sysClr val="windowText" lastClr="000000"/>
                </a:solidFill>
                <a:latin typeface="微软雅黑" panose="020b0503020204020204" charset="-122"/>
                <a:ea typeface="微软雅黑"/>
                <a:cs typeface="+mn-ea"/>
                <a:sym typeface="+mn-ea"/>
              </a:rPr>
              <a:t>部分收回国家主权，没有改变半殖民地性质；废除领事裁判权的规定，实质是一纸空文。</a:t>
            </a:r>
            <a:endParaRPr lang="zh-CN" altLang="en-US" sz="2400">
              <a:solidFill>
                <a:sysClr val="windowText" lastClr="000000"/>
              </a:solidFill>
              <a:latin typeface="微软雅黑" panose="020b0503020204020204" charset="-122"/>
              <a:ea typeface="微软雅黑"/>
              <a:cs typeface="+mn-ea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8"/>
            </p:custDataLst>
          </p:nvPr>
        </p:nvSpPr>
        <p:spPr>
          <a:xfrm>
            <a:off x="0" y="2757805"/>
            <a:ext cx="3855308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400" err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+mn-ea"/>
                <a:sym typeface="+mn-ea"/>
              </a:rPr>
              <a:t>中美关系的发展（</a:t>
            </a:r>
            <a:r>
              <a:rPr sz="2400" err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+mn-ea"/>
                <a:sym typeface="+mn-ea"/>
              </a:rPr>
              <a:t>蜜月期）</a:t>
            </a:r>
            <a:endParaRPr lang="zh-CN" altLang="en-US" sz="2400">
              <a:solidFill>
                <a:srgbClr val="FF0000"/>
              </a:solidFill>
              <a:latin typeface="微软雅黑" panose="020b0503020204020204" charset="-122"/>
              <a:ea typeface="微软雅黑"/>
              <a:cs typeface="+mn-ea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9"/>
            </p:custDataLst>
          </p:nvPr>
        </p:nvSpPr>
        <p:spPr>
          <a:xfrm>
            <a:off x="3579679" y="2757805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大</a:t>
            </a:r>
            <a:r>
              <a:rPr sz="2400" err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危机，各国关税战</a:t>
            </a:r>
            <a:endParaRPr lang="zh-CN" altLang="en-US" sz="240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14" grpId="0"/>
      <p:bldP spid="16" grpId="0"/>
      <p:bldP spid="18" grpId="0"/>
      <p:bldP spid="20" grpId="0"/>
      <p:bldP spid="22" grpId="0"/>
      <p:bldP spid="24" grpId="0"/>
      <p:bldP spid="26" grpId="0"/>
      <p:bldP spid="28" grpId="0"/>
      <p:bldP spid="2" grpId="0"/>
      <p:bldP spid="3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461665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</a:endParaRPr>
          </a:p>
        </p:txBody>
      </p:sp>
      <p:sp>
        <p:nvSpPr>
          <p:cNvPr id="6" name="文本占位符 1"/>
          <p:cNvSpPr txBox="1"/>
          <p:nvPr>
            <p:custDataLst>
              <p:tags r:id="rId4"/>
            </p:custDataLst>
          </p:nvPr>
        </p:nvSpPr>
        <p:spPr>
          <a:xfrm>
            <a:off x="178758" y="691128"/>
            <a:ext cx="11168188" cy="2452548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2016·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上海高考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·23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）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右图反映了近代中国关税总收入的明显变化，其主要原因是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(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　　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)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 A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．改订新约运动	        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B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．南京临时政府成立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C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．民族经济发展	        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D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．北伐战争爆发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7429985" y="1220905"/>
            <a:ext cx="3916960" cy="1883417"/>
          </a:xfrm>
          <a:prstGeom prst="rect">
            <a:avLst/>
          </a:prstGeom>
        </p:spPr>
      </p:pic>
      <p:sp>
        <p:nvSpPr>
          <p:cNvPr id="9" name="矩形 8"/>
          <p:cNvSpPr/>
          <p:nvPr>
            <p:custDataLst>
              <p:tags r:id="rId7"/>
            </p:custDataLst>
          </p:nvPr>
        </p:nvSpPr>
        <p:spPr>
          <a:xfrm>
            <a:off x="178758" y="3366399"/>
            <a:ext cx="11939670" cy="3194721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ctr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0" i="0" u="none" strike="noStrike" kern="1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  <a:sym typeface="Arial" pitchFamily="34" charset="0"/>
              </a:rPr>
              <a:t>（</a:t>
            </a: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  <a:sym typeface="Arial" pitchFamily="34" charset="0"/>
              </a:rPr>
              <a:t>2023·</a:t>
            </a:r>
            <a:r>
              <a:rPr kumimoji="0" lang="zh-CN" altLang="zh-CN" sz="2400" b="0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  <a:sym typeface="Arial" pitchFamily="34" charset="0"/>
              </a:rPr>
              <a:t>全国</a:t>
            </a: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  <a:sym typeface="Arial" pitchFamily="34" charset="0"/>
              </a:rPr>
              <a:t>·</a:t>
            </a:r>
            <a:r>
              <a:rPr kumimoji="0" lang="zh-CN" altLang="zh-CN" sz="2400" b="0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  <a:sym typeface="Arial" pitchFamily="34" charset="0"/>
              </a:rPr>
              <a:t>统考高考真题）</a:t>
            </a:r>
            <a:r>
              <a:rPr kumimoji="0" lang="zh-CN" altLang="zh-CN" sz="2400" b="0" i="0" u="none" strike="noStrike" kern="1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  <a:sym typeface="Arial" pitchFamily="34" charset="0"/>
              </a:rPr>
              <a:t>如表是中国民族资本构成比重表（</a:t>
            </a: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  <a:sym typeface="Arial" pitchFamily="34" charset="0"/>
              </a:rPr>
              <a:t>%</a:t>
            </a:r>
            <a:r>
              <a:rPr kumimoji="0" lang="zh-CN" altLang="zh-CN" sz="2400" b="0" i="0" u="none" strike="noStrike" kern="1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  <a:sym typeface="Arial" pitchFamily="34" charset="0"/>
              </a:rPr>
              <a:t>），如表可以反映出（</a:t>
            </a:r>
            <a:r>
              <a:rPr kumimoji="0" lang="en-US" altLang="zh-CN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  <a:sym typeface="Arial" pitchFamily="34" charset="0"/>
              </a:rPr>
              <a:t>   </a:t>
            </a:r>
            <a:r>
              <a:rPr kumimoji="0" lang="zh-CN" altLang="zh-CN" sz="2400" b="0" i="0" u="none" strike="noStrike" kern="1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  <a:sym typeface="Arial" pitchFamily="34" charset="0"/>
              </a:rPr>
              <a:t>）</a:t>
            </a:r>
            <a:endParaRPr kumimoji="0" lang="en-US" altLang="zh-CN" sz="2400" b="0" i="0" u="none" strike="noStrike" kern="1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  <a:sym typeface="Arial" pitchFamily="34" charset="0"/>
            </a:endParaRPr>
          </a:p>
          <a:p>
            <a:pPr marL="0" marR="0" lvl="0" indent="0" algn="l" defTabSz="914400" rtl="0" eaLnBrk="1" fontAlgn="ctr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  <a:sym typeface="Arial" pitchFamily="34" charset="0"/>
              </a:rPr>
              <a:t>A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  <a:sym typeface="Arial" pitchFamily="34" charset="0"/>
              </a:rPr>
              <a:t>．民族工业呈现发展趋势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  <a:sym typeface="Arial" pitchFamily="34" charset="0"/>
              </a:rPr>
              <a:t>	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  <a:sym typeface="Arial" pitchFamily="34" charset="0"/>
            </a:endParaRPr>
          </a:p>
          <a:p>
            <a:pPr marL="0" marR="0" lvl="0" indent="0" algn="l" defTabSz="914400" rtl="0" eaLnBrk="1" fontAlgn="ctr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  <a:sym typeface="Arial" pitchFamily="34" charset="0"/>
              </a:rPr>
              <a:t>B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  <a:sym typeface="Arial" pitchFamily="34" charset="0"/>
              </a:rPr>
              <a:t>．商业贸易日益萎缩</a:t>
            </a:r>
            <a:endParaRPr kumimoji="0" lang="zh-CN" altLang="zh-CN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  <a:sym typeface="Arial" pitchFamily="34" charset="0"/>
            </a:endParaRPr>
          </a:p>
          <a:p>
            <a:pPr marL="0" marR="0" lvl="0" indent="0" algn="l" defTabSz="914400" rtl="0" eaLnBrk="1" fontAlgn="ctr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  <a:sym typeface="Arial" pitchFamily="34" charset="0"/>
              </a:rPr>
              <a:t>C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  <a:sym typeface="Arial" pitchFamily="34" charset="0"/>
              </a:rPr>
              <a:t>．近代金融体系臻于完善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  <a:sym typeface="Arial" pitchFamily="34" charset="0"/>
              </a:rPr>
              <a:t>	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  <a:sym typeface="Arial" pitchFamily="34" charset="0"/>
            </a:endParaRPr>
          </a:p>
          <a:p>
            <a:pPr marL="0" marR="0" lvl="0" indent="0" algn="l" defTabSz="914400" rtl="0" eaLnBrk="1" fontAlgn="ctr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  <a:sym typeface="Arial" pitchFamily="34" charset="0"/>
              </a:rPr>
              <a:t>D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  <a:sym typeface="Arial" pitchFamily="34" charset="0"/>
              </a:rPr>
              <a:t>．经济结构逐渐失衡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  <a:sym typeface="Arial" pitchFamily="34" charset="0"/>
            </a:endParaRPr>
          </a:p>
          <a:p>
            <a:pPr marL="0" marR="0" lvl="0" indent="0" algn="l" defTabSz="914400" rtl="0" eaLnBrk="1" fontAlgn="ctr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  <a:sym typeface="Arial" pitchFamily="34" charset="0"/>
            </a:endParaRPr>
          </a:p>
        </p:txBody>
      </p:sp>
      <p:graphicFrame>
        <p:nvGraphicFramePr>
          <p:cNvPr id="10" name="表格 9"/>
          <p:cNvGraphicFramePr>
            <a:graphicFrameLocks noGrp="1"/>
          </p:cNvGraphicFramePr>
          <p:nvPr>
            <p:custDataLst>
              <p:tags r:id="rId8"/>
            </p:custDataLst>
          </p:nvPr>
        </p:nvGraphicFramePr>
        <p:xfrm>
          <a:off x="4519448" y="3894120"/>
          <a:ext cx="7210871" cy="2667000"/>
        </p:xfrm>
        <a:graphic>
          <a:graphicData uri="http://schemas.openxmlformats.org/drawingml/2006/table">
            <a:tbl>
              <a:tblPr firstRow="1" firstCol="1" bandRow="1"/>
              <a:tblGrid>
                <a:gridCol w="1442174"/>
                <a:gridCol w="1276537"/>
                <a:gridCol w="1170736"/>
                <a:gridCol w="1560984"/>
                <a:gridCol w="1760440"/>
              </a:tblGrid>
              <a:tr h="0"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Arial" pitchFamily="34" charset="0"/>
                        </a:rPr>
                        <a:t> </a:t>
                      </a:r>
                      <a:endParaRPr lang="zh-CN" sz="2000" kern="100">
                        <a:effectLst/>
                        <a:latin typeface="华文中宋" panose="02010600040101010101" pitchFamily="2" charset="-122"/>
                        <a:ea typeface="华文中宋" panose="02010600040101010101" pitchFamily="2" charset="-122"/>
                        <a:sym typeface="Arial" pitchFamily="34" charset="0"/>
                      </a:endParaRPr>
                    </a:p>
                  </a:txBody>
                  <a:tcPr marL="76200" marR="76200" marT="47625" marB="476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Arial" pitchFamily="34" charset="0"/>
                        </a:rPr>
                        <a:t>1894</a:t>
                      </a:r>
                      <a:r>
                        <a:rPr lang="zh-CN" sz="2000" kern="1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Arial" pitchFamily="34" charset="0"/>
                        </a:rPr>
                        <a:t>年</a:t>
                      </a:r>
                      <a:endParaRPr lang="zh-CN" sz="2000" kern="100">
                        <a:effectLst/>
                        <a:latin typeface="华文中宋" panose="02010600040101010101" pitchFamily="2" charset="-122"/>
                        <a:ea typeface="华文中宋" panose="02010600040101010101" pitchFamily="2" charset="-122"/>
                        <a:sym typeface="Arial" pitchFamily="34" charset="0"/>
                      </a:endParaRPr>
                    </a:p>
                  </a:txBody>
                  <a:tcPr marL="76200" marR="76200" marT="47625" marB="476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Arial" pitchFamily="34" charset="0"/>
                        </a:rPr>
                        <a:t>1913</a:t>
                      </a:r>
                      <a:r>
                        <a:rPr lang="zh-CN" sz="2000" kern="1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Arial" pitchFamily="34" charset="0"/>
                        </a:rPr>
                        <a:t>年</a:t>
                      </a:r>
                      <a:endParaRPr lang="zh-CN" sz="2000" kern="100">
                        <a:effectLst/>
                        <a:latin typeface="华文中宋" panose="02010600040101010101" pitchFamily="2" charset="-122"/>
                        <a:ea typeface="华文中宋" panose="02010600040101010101" pitchFamily="2" charset="-122"/>
                        <a:sym typeface="Arial" pitchFamily="34" charset="0"/>
                      </a:endParaRPr>
                    </a:p>
                  </a:txBody>
                  <a:tcPr marL="76200" marR="76200" marT="47625" marB="476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Arial" pitchFamily="34" charset="0"/>
                        </a:rPr>
                        <a:t>1920</a:t>
                      </a:r>
                      <a:r>
                        <a:rPr lang="zh-CN" sz="2000" kern="1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Arial" pitchFamily="34" charset="0"/>
                        </a:rPr>
                        <a:t>年</a:t>
                      </a:r>
                      <a:endParaRPr lang="zh-CN" sz="2000" kern="100">
                        <a:effectLst/>
                        <a:latin typeface="华文中宋" panose="02010600040101010101" pitchFamily="2" charset="-122"/>
                        <a:ea typeface="华文中宋" panose="02010600040101010101" pitchFamily="2" charset="-122"/>
                        <a:sym typeface="Arial" pitchFamily="34" charset="0"/>
                      </a:endParaRPr>
                    </a:p>
                  </a:txBody>
                  <a:tcPr marL="76200" marR="76200" marT="47625" marB="476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Arial" pitchFamily="34" charset="0"/>
                        </a:rPr>
                        <a:t>1936</a:t>
                      </a:r>
                      <a:r>
                        <a:rPr lang="zh-CN" sz="2000" kern="1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Arial" pitchFamily="34" charset="0"/>
                        </a:rPr>
                        <a:t>年（不包括东北）</a:t>
                      </a:r>
                      <a:endParaRPr lang="zh-CN" sz="2000" kern="100">
                        <a:effectLst/>
                        <a:latin typeface="华文中宋" panose="02010600040101010101" pitchFamily="2" charset="-122"/>
                        <a:ea typeface="华文中宋" panose="02010600040101010101" pitchFamily="2" charset="-122"/>
                        <a:sym typeface="Arial" pitchFamily="34" charset="0"/>
                      </a:endParaRPr>
                    </a:p>
                  </a:txBody>
                  <a:tcPr marL="76200" marR="76200" marT="47625" marB="476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000" kern="1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Arial" pitchFamily="34" charset="0"/>
                        </a:rPr>
                        <a:t>产业资本</a:t>
                      </a:r>
                      <a:endParaRPr lang="zh-CN" sz="2000" kern="100">
                        <a:effectLst/>
                        <a:latin typeface="华文中宋" panose="02010600040101010101" pitchFamily="2" charset="-122"/>
                        <a:ea typeface="华文中宋" panose="02010600040101010101" pitchFamily="2" charset="-122"/>
                        <a:sym typeface="Arial" pitchFamily="34" charset="0"/>
                      </a:endParaRPr>
                    </a:p>
                  </a:txBody>
                  <a:tcPr marL="76200" marR="76200" marT="47625" marB="476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Arial" pitchFamily="34" charset="0"/>
                        </a:rPr>
                        <a:t>2.28</a:t>
                      </a:r>
                      <a:endParaRPr lang="zh-CN" sz="2000" kern="100">
                        <a:effectLst/>
                        <a:latin typeface="华文中宋" panose="02010600040101010101" pitchFamily="2" charset="-122"/>
                        <a:ea typeface="华文中宋" panose="02010600040101010101" pitchFamily="2" charset="-122"/>
                        <a:sym typeface="Arial" pitchFamily="34" charset="0"/>
                      </a:endParaRPr>
                    </a:p>
                  </a:txBody>
                  <a:tcPr marL="76200" marR="76200" marT="47625" marB="476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Arial" pitchFamily="34" charset="0"/>
                        </a:rPr>
                        <a:t>11.64</a:t>
                      </a:r>
                      <a:endParaRPr lang="zh-CN" sz="2000" kern="100">
                        <a:effectLst/>
                        <a:latin typeface="华文中宋" panose="02010600040101010101" pitchFamily="2" charset="-122"/>
                        <a:ea typeface="华文中宋" panose="02010600040101010101" pitchFamily="2" charset="-122"/>
                        <a:sym typeface="Arial" pitchFamily="34" charset="0"/>
                      </a:endParaRPr>
                    </a:p>
                  </a:txBody>
                  <a:tcPr marL="76200" marR="76200" marT="47625" marB="476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Arial" pitchFamily="34" charset="0"/>
                        </a:rPr>
                        <a:t>14.84</a:t>
                      </a:r>
                      <a:endParaRPr lang="zh-CN" sz="2000" kern="100">
                        <a:effectLst/>
                        <a:latin typeface="华文中宋" panose="02010600040101010101" pitchFamily="2" charset="-122"/>
                        <a:ea typeface="华文中宋" panose="02010600040101010101" pitchFamily="2" charset="-122"/>
                        <a:sym typeface="Arial" pitchFamily="34" charset="0"/>
                      </a:endParaRPr>
                    </a:p>
                  </a:txBody>
                  <a:tcPr marL="76200" marR="76200" marT="47625" marB="476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Arial" pitchFamily="34" charset="0"/>
                        </a:rPr>
                        <a:t>21.36</a:t>
                      </a:r>
                      <a:endParaRPr lang="zh-CN" sz="2000" kern="100">
                        <a:effectLst/>
                        <a:latin typeface="华文中宋" panose="02010600040101010101" pitchFamily="2" charset="-122"/>
                        <a:ea typeface="华文中宋" panose="02010600040101010101" pitchFamily="2" charset="-122"/>
                        <a:sym typeface="Arial" pitchFamily="34" charset="0"/>
                      </a:endParaRPr>
                    </a:p>
                  </a:txBody>
                  <a:tcPr marL="76200" marR="76200" marT="47625" marB="476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000" kern="1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Arial" pitchFamily="34" charset="0"/>
                        </a:rPr>
                        <a:t>商业资本</a:t>
                      </a:r>
                      <a:endParaRPr lang="zh-CN" sz="2000" kern="100">
                        <a:effectLst/>
                        <a:latin typeface="华文中宋" panose="02010600040101010101" pitchFamily="2" charset="-122"/>
                        <a:ea typeface="华文中宋" panose="02010600040101010101" pitchFamily="2" charset="-122"/>
                        <a:sym typeface="Arial" pitchFamily="34" charset="0"/>
                      </a:endParaRPr>
                    </a:p>
                  </a:txBody>
                  <a:tcPr marL="76200" marR="76200" marT="47625" marB="476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Arial" pitchFamily="34" charset="0"/>
                        </a:rPr>
                        <a:t>74.89</a:t>
                      </a:r>
                      <a:endParaRPr lang="zh-CN" sz="2000" kern="100">
                        <a:effectLst/>
                        <a:latin typeface="华文中宋" panose="02010600040101010101" pitchFamily="2" charset="-122"/>
                        <a:ea typeface="华文中宋" panose="02010600040101010101" pitchFamily="2" charset="-122"/>
                        <a:sym typeface="Arial" pitchFamily="34" charset="0"/>
                      </a:endParaRPr>
                    </a:p>
                  </a:txBody>
                  <a:tcPr marL="76200" marR="76200" marT="47625" marB="476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Arial" pitchFamily="34" charset="0"/>
                        </a:rPr>
                        <a:t>67.30</a:t>
                      </a:r>
                      <a:endParaRPr lang="zh-CN" sz="2000" kern="100">
                        <a:effectLst/>
                        <a:latin typeface="华文中宋" panose="02010600040101010101" pitchFamily="2" charset="-122"/>
                        <a:ea typeface="华文中宋" panose="02010600040101010101" pitchFamily="2" charset="-122"/>
                        <a:sym typeface="Arial" pitchFamily="34" charset="0"/>
                      </a:endParaRPr>
                    </a:p>
                  </a:txBody>
                  <a:tcPr marL="76200" marR="76200" marT="47625" marB="476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Arial" pitchFamily="34" charset="0"/>
                        </a:rPr>
                        <a:t>58.87</a:t>
                      </a:r>
                      <a:endParaRPr lang="zh-CN" sz="2000" kern="100">
                        <a:effectLst/>
                        <a:latin typeface="华文中宋" panose="02010600040101010101" pitchFamily="2" charset="-122"/>
                        <a:ea typeface="华文中宋" panose="02010600040101010101" pitchFamily="2" charset="-122"/>
                        <a:sym typeface="Arial" pitchFamily="34" charset="0"/>
                      </a:endParaRPr>
                    </a:p>
                  </a:txBody>
                  <a:tcPr marL="76200" marR="76200" marT="47625" marB="476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Arial" pitchFamily="34" charset="0"/>
                        </a:rPr>
                        <a:t>50.55</a:t>
                      </a:r>
                      <a:endParaRPr lang="zh-CN" sz="2000" kern="100">
                        <a:effectLst/>
                        <a:latin typeface="华文中宋" panose="02010600040101010101" pitchFamily="2" charset="-122"/>
                        <a:ea typeface="华文中宋" panose="02010600040101010101" pitchFamily="2" charset="-122"/>
                        <a:sym typeface="Arial" pitchFamily="34" charset="0"/>
                      </a:endParaRPr>
                    </a:p>
                  </a:txBody>
                  <a:tcPr marL="76200" marR="76200" marT="47625" marB="476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000" kern="1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Arial" pitchFamily="34" charset="0"/>
                        </a:rPr>
                        <a:t>金融业资本</a:t>
                      </a:r>
                      <a:endParaRPr lang="zh-CN" sz="2000" kern="100">
                        <a:effectLst/>
                        <a:latin typeface="华文中宋" panose="02010600040101010101" pitchFamily="2" charset="-122"/>
                        <a:ea typeface="华文中宋" panose="02010600040101010101" pitchFamily="2" charset="-122"/>
                        <a:sym typeface="Arial" pitchFamily="34" charset="0"/>
                      </a:endParaRPr>
                    </a:p>
                  </a:txBody>
                  <a:tcPr marL="76200" marR="76200" marT="47625" marB="476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Arial" pitchFamily="34" charset="0"/>
                        </a:rPr>
                        <a:t>22.83</a:t>
                      </a:r>
                      <a:endParaRPr lang="zh-CN" sz="2000" kern="100">
                        <a:effectLst/>
                        <a:latin typeface="华文中宋" panose="02010600040101010101" pitchFamily="2" charset="-122"/>
                        <a:ea typeface="华文中宋" panose="02010600040101010101" pitchFamily="2" charset="-122"/>
                        <a:sym typeface="Arial" pitchFamily="34" charset="0"/>
                      </a:endParaRPr>
                    </a:p>
                  </a:txBody>
                  <a:tcPr marL="76200" marR="76200" marT="47625" marB="476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Arial" pitchFamily="34" charset="0"/>
                        </a:rPr>
                        <a:t>21.06</a:t>
                      </a:r>
                      <a:endParaRPr lang="zh-CN" sz="2000" kern="100">
                        <a:effectLst/>
                        <a:latin typeface="华文中宋" panose="02010600040101010101" pitchFamily="2" charset="-122"/>
                        <a:ea typeface="华文中宋" panose="02010600040101010101" pitchFamily="2" charset="-122"/>
                        <a:sym typeface="Arial" pitchFamily="34" charset="0"/>
                      </a:endParaRPr>
                    </a:p>
                  </a:txBody>
                  <a:tcPr marL="76200" marR="76200" marT="47625" marB="476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Arial" pitchFamily="34" charset="0"/>
                        </a:rPr>
                        <a:t>26.29</a:t>
                      </a:r>
                      <a:endParaRPr lang="zh-CN" sz="2000" kern="100">
                        <a:effectLst/>
                        <a:latin typeface="华文中宋" panose="02010600040101010101" pitchFamily="2" charset="-122"/>
                        <a:ea typeface="华文中宋" panose="02010600040101010101" pitchFamily="2" charset="-122"/>
                        <a:sym typeface="Arial" pitchFamily="34" charset="0"/>
                      </a:endParaRPr>
                    </a:p>
                  </a:txBody>
                  <a:tcPr marL="76200" marR="76200" marT="47625" marB="476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000" kern="1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  <a:sym typeface="Arial" pitchFamily="34" charset="0"/>
                        </a:rPr>
                        <a:t>28.09</a:t>
                      </a:r>
                      <a:endParaRPr lang="zh-CN" sz="2000" kern="100">
                        <a:effectLst/>
                        <a:latin typeface="华文中宋" panose="02010600040101010101" pitchFamily="2" charset="-122"/>
                        <a:ea typeface="华文中宋" panose="02010600040101010101" pitchFamily="2" charset="-122"/>
                        <a:sym typeface="Arial" pitchFamily="34" charset="0"/>
                      </a:endParaRPr>
                    </a:p>
                  </a:txBody>
                  <a:tcPr marL="76200" marR="76200" marT="47625" marB="476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" name="矩形 10"/>
          <p:cNvSpPr/>
          <p:nvPr>
            <p:custDataLst>
              <p:tags r:id="rId9"/>
            </p:custDataLst>
          </p:nvPr>
        </p:nvSpPr>
        <p:spPr>
          <a:xfrm>
            <a:off x="2919097" y="1220905"/>
            <a:ext cx="655949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5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A</a:t>
            </a: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</a:endParaRPr>
          </a:p>
        </p:txBody>
      </p:sp>
      <p:sp>
        <p:nvSpPr>
          <p:cNvPr id="12" name="矩形 11"/>
          <p:cNvSpPr/>
          <p:nvPr>
            <p:custDataLst>
              <p:tags r:id="rId10"/>
            </p:custDataLst>
          </p:nvPr>
        </p:nvSpPr>
        <p:spPr>
          <a:xfrm>
            <a:off x="3803364" y="3748643"/>
            <a:ext cx="655949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5400" b="0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cs"/>
              </a:rPr>
              <a:t>A</a:t>
            </a: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215265" y="89535"/>
            <a:ext cx="10016490" cy="26269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3200" b="1">
                <a:sym typeface="+mn-ea"/>
              </a:rPr>
              <a:t>知识点</a:t>
            </a:r>
            <a:r>
              <a:rPr lang="zh-CN" altLang="en-US" sz="3200" b="1" smtClean="0">
                <a:sym typeface="+mn-ea"/>
              </a:rPr>
              <a:t>一</a:t>
            </a:r>
            <a:r>
              <a:rPr lang="zh-CN" altLang="en-US" sz="3200" b="1">
                <a:sym typeface="+mn-ea"/>
              </a:rPr>
              <a:t>、</a:t>
            </a:r>
            <a:r>
              <a:rPr lang="en-US" altLang="zh-CN" sz="3200" b="1" err="1">
                <a:sym typeface="+mn-ea"/>
              </a:rPr>
              <a:t>南京国民政府的统治</a:t>
            </a:r>
            <a:endParaRPr lang="en-US" altLang="zh-CN" sz="3200" b="1">
              <a:solidFill>
                <a:schemeClr val="tx1"/>
              </a:solidFill>
              <a:sym typeface="+mn-ea"/>
            </a:endParaRPr>
          </a:p>
          <a:p>
            <a:pPr>
              <a:lnSpc>
                <a:spcPct val="100000"/>
              </a:lnSpc>
            </a:pPr>
            <a:r>
              <a:rPr lang="en-US" altLang="zh-CN" sz="3200" b="1">
                <a:solidFill>
                  <a:schemeClr val="accent2"/>
                </a:solidFill>
                <a:sym typeface="+mn-ea"/>
              </a:rPr>
              <a:t>1．</a:t>
            </a:r>
            <a:r>
              <a:rPr lang="zh-CN" altLang="en-US" sz="3200" b="1" smtClean="0">
                <a:solidFill>
                  <a:schemeClr val="accent2"/>
                </a:solidFill>
                <a:sym typeface="+mn-ea"/>
              </a:rPr>
              <a:t>政治统治</a:t>
            </a:r>
            <a:r>
              <a:rPr lang="en-US" altLang="zh-CN" sz="3200" b="1" smtClean="0">
                <a:solidFill>
                  <a:schemeClr val="accent2"/>
                </a:solidFill>
                <a:sym typeface="+mn-ea"/>
              </a:rPr>
              <a:t>：</a:t>
            </a:r>
            <a:endParaRPr lang="en-US" altLang="zh-CN" sz="3200" b="1">
              <a:solidFill>
                <a:schemeClr val="accent2"/>
              </a:solidFill>
              <a:sym typeface="+mn-ea"/>
            </a:endParaRPr>
          </a:p>
          <a:p>
            <a:pPr algn="l">
              <a:lnSpc>
                <a:spcPct val="100000"/>
              </a:lnSpc>
            </a:pPr>
            <a:r>
              <a:rPr lang="zh-CN" altLang="en-US" sz="2400" b="1">
                <a:sym typeface="+mn-ea"/>
              </a:rPr>
              <a:t>（1）南京国民政府形式上统一中国</a:t>
            </a:r>
            <a:endParaRPr lang="zh-CN" altLang="en-US" sz="2400" b="1">
              <a:sym typeface="+mn-ea"/>
            </a:endParaRPr>
          </a:p>
          <a:p>
            <a:pPr algn="l">
              <a:lnSpc>
                <a:spcPct val="100000"/>
              </a:lnSpc>
            </a:pPr>
            <a:r>
              <a:rPr lang="zh-CN" altLang="en-US" sz="2400" b="1">
                <a:sym typeface="+mn-ea"/>
              </a:rPr>
              <a:t>（2）建立国民党一党专政的权威政治</a:t>
            </a:r>
            <a:endParaRPr lang="zh-CN" altLang="en-US" sz="2400" b="1">
              <a:sym typeface="+mn-ea"/>
            </a:endParaRPr>
          </a:p>
          <a:p>
            <a:pPr>
              <a:lnSpc>
                <a:spcPct val="100000"/>
              </a:lnSpc>
            </a:pPr>
            <a:r>
              <a:rPr lang="zh-CN" altLang="en-US" sz="2400" b="1">
                <a:sym typeface="+mn-ea"/>
              </a:rPr>
              <a:t>（3）南京国民政府时期的外交</a:t>
            </a:r>
            <a:endParaRPr lang="zh-CN" altLang="en-US" sz="2400" b="1">
              <a:sym typeface="+mn-ea"/>
            </a:endParaRPr>
          </a:p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chemeClr val="accent6">
                    <a:lumMod val="75000"/>
                  </a:schemeClr>
                </a:solidFill>
                <a:sym typeface="+mn-ea"/>
              </a:rPr>
              <a:t>①对苏联：敌对</a:t>
            </a:r>
            <a:r>
              <a:rPr lang="zh-CN" altLang="en-US" sz="2400">
                <a:solidFill>
                  <a:schemeClr val="tx1"/>
                </a:solidFill>
                <a:sym typeface="+mn-ea"/>
              </a:rPr>
              <a:t>，停止对苏贸易，驱逐苏联侨民，宣布与苏断交</a:t>
            </a:r>
            <a:endParaRPr lang="zh-CN" altLang="en-US" sz="2400" b="1">
              <a:solidFill>
                <a:schemeClr val="accent6">
                  <a:lumMod val="75000"/>
                </a:schemeClr>
              </a:solidFill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4"/>
            </p:custDataLst>
          </p:nvPr>
        </p:nvSpPr>
        <p:spPr>
          <a:xfrm>
            <a:off x="215265" y="2787650"/>
            <a:ext cx="1042797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6">
                    <a:lumMod val="75000"/>
                  </a:schemeClr>
                </a:solidFill>
              </a:rPr>
              <a:t>②对英美：依附，</a:t>
            </a:r>
            <a:r>
              <a:rPr lang="zh-CN" altLang="en-US" sz="2400"/>
              <a:t>发起</a:t>
            </a:r>
            <a:r>
              <a:rPr lang="zh-CN" altLang="en-US" sz="2400" b="1">
                <a:solidFill>
                  <a:srgbClr val="FF0000"/>
                </a:solidFill>
              </a:rPr>
              <a:t>改订新约运动</a:t>
            </a:r>
            <a:r>
              <a:rPr lang="zh-CN" altLang="en-US" sz="2400"/>
              <a:t>（1927年开始），缓和国内反帝情绪</a:t>
            </a:r>
            <a:endParaRPr lang="zh-CN" altLang="en-US" sz="2400"/>
          </a:p>
          <a:p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（结合选必1第16课P94）</a:t>
            </a:r>
            <a:endPara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31" name="文本框 30"/>
          <p:cNvSpPr txBox="1"/>
          <p:nvPr>
            <p:custDataLst>
              <p:tags r:id="rId5"/>
            </p:custDataLst>
          </p:nvPr>
        </p:nvSpPr>
        <p:spPr>
          <a:xfrm>
            <a:off x="4214495" y="3275965"/>
            <a:ext cx="6096000" cy="460375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/>
              <a:t>主要围绕关税自主和废除领事裁判权问题</a:t>
            </a:r>
            <a:endParaRPr lang="zh-CN" altLang="en-US" sz="2400"/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241935" y="3850640"/>
            <a:ext cx="248412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6">
                    <a:lumMod val="75000"/>
                  </a:schemeClr>
                </a:solidFill>
              </a:rPr>
              <a:t>③对日本：</a:t>
            </a:r>
            <a:endPara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2013585" y="3850640"/>
            <a:ext cx="821817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6">
                    <a:lumMod val="75000"/>
                  </a:schemeClr>
                </a:solidFill>
                <a:sym typeface="+mn-ea"/>
              </a:rPr>
              <a:t>变化</a:t>
            </a:r>
            <a:r>
              <a:rPr lang="en-US" altLang="zh-CN" sz="2400">
                <a:sym typeface="+mn-ea"/>
              </a:rPr>
              <a:t>: </a:t>
            </a:r>
            <a:r>
              <a:rPr lang="zh-CN" altLang="en-US" sz="2400">
                <a:sym typeface="+mn-ea"/>
              </a:rPr>
              <a:t>不抵抗政策</a:t>
            </a:r>
            <a:r>
              <a:rPr lang="en-US" altLang="zh-CN" sz="2400">
                <a:sym typeface="+mn-ea"/>
              </a:rPr>
              <a:t>→</a:t>
            </a:r>
            <a:r>
              <a:rPr lang="zh-CN" altLang="en-US" sz="2400">
                <a:sym typeface="+mn-ea"/>
              </a:rPr>
              <a:t>攘外必先安内</a:t>
            </a:r>
            <a:r>
              <a:rPr lang="en-US" altLang="zh-CN" sz="2400">
                <a:sym typeface="+mn-ea"/>
              </a:rPr>
              <a:t>→</a:t>
            </a:r>
            <a:r>
              <a:rPr lang="zh-CN" altLang="en-US" sz="2400">
                <a:sym typeface="+mn-ea"/>
              </a:rPr>
              <a:t>逐步转向抗日</a:t>
            </a:r>
            <a:endParaRPr lang="zh-CN" altLang="en-US"/>
          </a:p>
        </p:txBody>
      </p: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127635" y="4425315"/>
            <a:ext cx="10016490" cy="5340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sym typeface="+mn-ea"/>
              </a:rPr>
              <a:t>（4）南京国民政府时期的军事</a:t>
            </a:r>
            <a:endParaRPr lang="zh-CN" altLang="en-US" sz="2400" b="1">
              <a:solidFill>
                <a:schemeClr val="accent6">
                  <a:lumMod val="75000"/>
                </a:schemeClr>
              </a:solidFill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9"/>
            </p:custDataLst>
          </p:nvPr>
        </p:nvSpPr>
        <p:spPr>
          <a:xfrm>
            <a:off x="127635" y="5073650"/>
            <a:ext cx="6969125" cy="5340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zh-CN" altLang="en-US" sz="2400" b="1">
                <a:solidFill>
                  <a:schemeClr val="accent6">
                    <a:lumMod val="75000"/>
                  </a:schemeClr>
                </a:solidFill>
                <a:sym typeface="+mn-ea"/>
              </a:rPr>
              <a:t>①新军阀混战（</a:t>
            </a:r>
            <a:r>
              <a:rPr lang="zh-CN" altLang="en-US" sz="2400">
                <a:sym typeface="+mn-ea"/>
              </a:rPr>
              <a:t>蒋桂战争、蒋冯战争、中原大战</a:t>
            </a:r>
            <a:r>
              <a:rPr lang="zh-CN" altLang="en-US" sz="2400" b="1">
                <a:solidFill>
                  <a:schemeClr val="accent6">
                    <a:lumMod val="75000"/>
                  </a:schemeClr>
                </a:solidFill>
                <a:sym typeface="+mn-ea"/>
              </a:rPr>
              <a:t>）</a:t>
            </a:r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127635" y="5711190"/>
            <a:ext cx="3535680" cy="53403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zh-CN" altLang="en-US" sz="2400" b="1">
                <a:solidFill>
                  <a:schemeClr val="accent6">
                    <a:lumMod val="75000"/>
                  </a:schemeClr>
                </a:solidFill>
                <a:sym typeface="+mn-ea"/>
              </a:rPr>
              <a:t>②围剿红军和革命根据地</a:t>
            </a:r>
            <a:endParaRPr lang="zh-CN" alt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146685" y="90805"/>
            <a:ext cx="10016490" cy="228370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3200" b="1" smtClean="0">
                <a:sym typeface="+mn-ea"/>
              </a:rPr>
              <a:t>知识 点一</a:t>
            </a:r>
            <a:r>
              <a:rPr lang="zh-CN" altLang="en-US" sz="3200" b="1">
                <a:sym typeface="+mn-ea"/>
              </a:rPr>
              <a:t>、</a:t>
            </a:r>
            <a:r>
              <a:rPr lang="en-US" altLang="zh-CN" sz="3200" b="1" err="1">
                <a:sym typeface="+mn-ea"/>
              </a:rPr>
              <a:t>南京国民政府的统治</a:t>
            </a:r>
            <a:endParaRPr lang="en-US" altLang="zh-CN" sz="3200" b="1">
              <a:solidFill>
                <a:schemeClr val="tx1"/>
              </a:solidFill>
              <a:sym typeface="+mn-ea"/>
            </a:endParaRPr>
          </a:p>
          <a:p>
            <a:pPr>
              <a:lnSpc>
                <a:spcPct val="100000"/>
              </a:lnSpc>
            </a:pPr>
            <a:r>
              <a:rPr lang="en-US" altLang="zh-CN" sz="2400" b="1">
                <a:solidFill>
                  <a:schemeClr val="accent2"/>
                </a:solidFill>
                <a:sym typeface="+mn-ea"/>
              </a:rPr>
              <a:t>1．</a:t>
            </a:r>
            <a:r>
              <a:rPr lang="zh-CN" altLang="en-US" sz="2400" b="1" smtClean="0">
                <a:solidFill>
                  <a:schemeClr val="accent2"/>
                </a:solidFill>
                <a:sym typeface="+mn-ea"/>
              </a:rPr>
              <a:t>政治统治</a:t>
            </a:r>
            <a:r>
              <a:rPr lang="en-US" altLang="zh-CN" sz="2400" b="1" smtClean="0">
                <a:solidFill>
                  <a:schemeClr val="accent2"/>
                </a:solidFill>
                <a:sym typeface="+mn-ea"/>
              </a:rPr>
              <a:t>：</a:t>
            </a:r>
            <a:endParaRPr lang="en-US" altLang="zh-CN" sz="3200" b="1">
              <a:solidFill>
                <a:schemeClr val="accent2"/>
              </a:solidFill>
              <a:sym typeface="+mn-ea"/>
            </a:endParaRPr>
          </a:p>
          <a:p>
            <a:pPr>
              <a:lnSpc>
                <a:spcPct val="120000"/>
              </a:lnSpc>
            </a:pPr>
            <a:r>
              <a:rPr lang="en-US" altLang="zh-CN" sz="2400" b="1">
                <a:solidFill>
                  <a:schemeClr val="accent2"/>
                </a:solidFill>
                <a:sym typeface="+mn-ea"/>
              </a:rPr>
              <a:t>2．</a:t>
            </a:r>
            <a:r>
              <a:rPr lang="zh-CN" altLang="en-US" sz="2400" b="1" smtClean="0">
                <a:solidFill>
                  <a:schemeClr val="accent2"/>
                </a:solidFill>
                <a:sym typeface="+mn-ea"/>
              </a:rPr>
              <a:t>经济发展</a:t>
            </a:r>
            <a:r>
              <a:rPr lang="en-US" altLang="zh-CN" sz="2400" b="1" smtClean="0">
                <a:solidFill>
                  <a:schemeClr val="accent2"/>
                </a:solidFill>
                <a:sym typeface="+mn-ea"/>
              </a:rPr>
              <a:t>：</a:t>
            </a:r>
            <a:endParaRPr lang="en-US" altLang="zh-CN" sz="2400" b="1" smtClean="0">
              <a:solidFill>
                <a:schemeClr val="accent2"/>
              </a:solidFill>
              <a:sym typeface="+mn-ea"/>
            </a:endParaRPr>
          </a:p>
          <a:p>
            <a:pPr>
              <a:lnSpc>
                <a:spcPct val="120000"/>
              </a:lnSpc>
            </a:pPr>
            <a:r>
              <a:rPr lang="zh-CN" altLang="en-US" sz="2400" b="1" smtClean="0">
                <a:solidFill>
                  <a:schemeClr val="accent2"/>
                </a:solidFill>
                <a:sym typeface="+mn-ea"/>
              </a:rPr>
              <a:t> </a:t>
            </a:r>
            <a:r>
              <a:rPr 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(</a:t>
            </a:r>
            <a:r>
              <a:rPr 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1)</a:t>
            </a:r>
            <a:r>
              <a:rPr 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条件</a:t>
            </a:r>
            <a:endParaRPr lang="zh-CN" altLang="en-US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>
              <a:lnSpc>
                <a:spcPct val="120000"/>
              </a:lnSpc>
            </a:pPr>
            <a:endParaRPr lang="zh-CN" altLang="en-US" sz="2400" b="1">
              <a:solidFill>
                <a:schemeClr val="accent6">
                  <a:lumMod val="7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215265" y="2070100"/>
          <a:ext cx="5033010" cy="30645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2600"/>
                <a:gridCol w="4550410"/>
              </a:tblGrid>
              <a:tr h="549275">
                <a:tc rowSpan="4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/>
                          <a:cs typeface="黑体" panose="02010609060101010101" charset="-122"/>
                        </a:rPr>
                        <a:t>政府</a:t>
                      </a:r>
                      <a:endParaRPr lang="en-US" altLang="en-US" sz="24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①南京国民政府形式上统一中国</a:t>
                      </a:r>
                      <a:endParaRPr lang="en-US" sz="2400" b="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500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466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0"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0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4665">
                <a:tc rowSpan="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/>
                          <a:cs typeface="黑体" panose="02010609060101010101" charset="-122"/>
                        </a:rPr>
                        <a:t>民间</a:t>
                      </a:r>
                      <a:endParaRPr lang="en-US" altLang="en-US" sz="24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/>
                        <a:cs typeface="黑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0">
                        <a:latin typeface="微软雅黑" panose="020b0503020204020204" charset="-122"/>
                        <a:ea typeface="微软雅黑"/>
                        <a:cs typeface="Times New Roman" panose="020206030504050203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60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0">
                        <a:latin typeface="微软雅黑" panose="020b0503020204020204" charset="-122"/>
                        <a:ea typeface="微软雅黑"/>
                        <a:cs typeface="Times New Roman" panose="020206030504050203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720090" y="2747010"/>
            <a:ext cx="45542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②</a:t>
            </a:r>
            <a:r>
              <a:rPr lang="en-US" sz="24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1935年开展</a:t>
            </a:r>
            <a:r>
              <a:rPr lang="en-US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国民经济建设运动</a:t>
            </a:r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694690" y="3428365"/>
            <a:ext cx="4553585" cy="304609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【概念补充】国民经济建设运动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1935年12月，国民党五届一中全会通过了《确定国民经济建设实施计划大纲案》。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其内容有八条，即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提倡征工、振兴农业、鼓励垦牧、调节消费、振兴工业、开发矿产、流畅货运、调节金融。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5353685" y="1008380"/>
            <a:ext cx="6550660" cy="56311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中国的民族资本主义自产生之日起负重前行曲折发展。下表是我国某段时期民族资本在航运业的发展状况，观察数据变化，分析这段时期中国民族资本主义工业发展出现这种状况的原因是 （  ）</a:t>
            </a:r>
            <a:endParaRPr lang="zh-CN" altLang="en-US" sz="24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fontAlgn="auto"/>
            <a:endParaRPr lang="zh-CN" altLang="en-US" sz="2400" b="1">
              <a:solidFill>
                <a:srgbClr val="1D41D5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fontAlgn="auto"/>
            <a:endParaRPr lang="zh-CN" altLang="en-US" sz="2400" b="1">
              <a:solidFill>
                <a:srgbClr val="1D41D5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fontAlgn="auto"/>
            <a:endParaRPr lang="zh-CN" altLang="en-US" sz="2400" b="1">
              <a:solidFill>
                <a:srgbClr val="1D41D5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fontAlgn="auto"/>
            <a:endParaRPr lang="zh-CN" altLang="en-US" sz="2400" b="1">
              <a:solidFill>
                <a:srgbClr val="1D41D5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fontAlgn="auto"/>
            <a:endParaRPr lang="zh-CN" altLang="en-US" sz="2400" b="1">
              <a:solidFill>
                <a:srgbClr val="1D41D5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fontAlgn="auto"/>
            <a:endParaRPr lang="zh-CN" altLang="en-US" sz="2400" b="1">
              <a:solidFill>
                <a:srgbClr val="1D41D5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fontAlgn="auto"/>
            <a:r>
              <a:rPr lang="zh-CN" altLang="en-US" sz="2400" b="1">
                <a:solidFill>
                  <a:srgbClr val="1D41D5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A．辛亥革命扫除障碍                        </a:t>
            </a:r>
            <a:endParaRPr lang="zh-CN" altLang="en-US" sz="2400" b="1">
              <a:solidFill>
                <a:srgbClr val="1D41D5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fontAlgn="auto"/>
            <a:r>
              <a:rPr lang="zh-CN" altLang="en-US" sz="2400" b="1">
                <a:solidFill>
                  <a:srgbClr val="1D41D5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B．南京临时政府鼓励实业</a:t>
            </a:r>
            <a:endParaRPr lang="zh-CN" altLang="en-US" sz="2400" b="1">
              <a:solidFill>
                <a:srgbClr val="1D41D5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fontAlgn="auto"/>
            <a:r>
              <a:rPr lang="zh-CN" altLang="en-US" sz="2400" b="1">
                <a:solidFill>
                  <a:srgbClr val="1D41D5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C．国民经济建设运动                                </a:t>
            </a:r>
            <a:endParaRPr lang="zh-CN" altLang="en-US" sz="2400" b="1">
              <a:solidFill>
                <a:srgbClr val="1D41D5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fontAlgn="auto"/>
            <a:r>
              <a:rPr lang="zh-CN" altLang="en-US" sz="2400" b="1">
                <a:solidFill>
                  <a:srgbClr val="1D41D5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D．实业救国思潮开始出现</a:t>
            </a:r>
            <a:endParaRPr lang="zh-CN" altLang="en-US" sz="24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24480" r="24831" b="9174"/>
          <a:stretch>
            <a:fillRect/>
          </a:stretch>
        </p:blipFill>
        <p:spPr>
          <a:xfrm>
            <a:off x="8537575" y="2530475"/>
            <a:ext cx="3265170" cy="2556510"/>
          </a:xfrm>
          <a:prstGeom prst="rect">
            <a:avLst/>
          </a:prstGeom>
        </p:spPr>
      </p:pic>
      <p:sp>
        <p:nvSpPr>
          <p:cNvPr id="12" name="矩形 11"/>
          <p:cNvSpPr/>
          <p:nvPr>
            <p:custDataLst>
              <p:tags r:id="rId10"/>
            </p:custDataLst>
          </p:nvPr>
        </p:nvSpPr>
        <p:spPr>
          <a:xfrm>
            <a:off x="6278880" y="2378075"/>
            <a:ext cx="666750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7200" b="1">
                <a:solidFill>
                  <a:srgbClr val="C00000"/>
                </a:solidFill>
                <a:effectLst/>
              </a:rPr>
              <a:t>C</a:t>
            </a:r>
            <a:endParaRPr lang="en-US" altLang="zh-CN" sz="7200" b="1">
              <a:solidFill>
                <a:srgbClr val="C00000"/>
              </a:solidFill>
              <a:effectLst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215265" y="89535"/>
            <a:ext cx="11676380" cy="228370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3200" b="1" smtClean="0">
                <a:sym typeface="+mn-ea"/>
              </a:rPr>
              <a:t>知识点一</a:t>
            </a:r>
            <a:r>
              <a:rPr lang="zh-CN" altLang="en-US" sz="3200" b="1">
                <a:sym typeface="+mn-ea"/>
              </a:rPr>
              <a:t>、</a:t>
            </a:r>
            <a:r>
              <a:rPr lang="en-US" altLang="zh-CN" sz="3200" b="1" err="1">
                <a:sym typeface="+mn-ea"/>
              </a:rPr>
              <a:t>南京国民政府的统治</a:t>
            </a:r>
            <a:endParaRPr lang="en-US" altLang="zh-CN" sz="3200" b="1">
              <a:solidFill>
                <a:schemeClr val="tx1"/>
              </a:solidFill>
              <a:sym typeface="+mn-ea"/>
            </a:endParaRPr>
          </a:p>
          <a:p>
            <a:pPr>
              <a:lnSpc>
                <a:spcPct val="100000"/>
              </a:lnSpc>
            </a:pPr>
            <a:r>
              <a:rPr lang="en-US" altLang="zh-CN" sz="2400" b="1">
                <a:solidFill>
                  <a:schemeClr val="accent2"/>
                </a:solidFill>
                <a:sym typeface="+mn-ea"/>
              </a:rPr>
              <a:t>1．</a:t>
            </a:r>
            <a:r>
              <a:rPr lang="zh-CN" altLang="en-US" sz="2400" b="1" smtClean="0">
                <a:solidFill>
                  <a:schemeClr val="accent2"/>
                </a:solidFill>
                <a:sym typeface="+mn-ea"/>
              </a:rPr>
              <a:t>政治统治</a:t>
            </a:r>
            <a:r>
              <a:rPr lang="en-US" altLang="zh-CN" sz="2400" b="1" smtClean="0">
                <a:solidFill>
                  <a:schemeClr val="accent2"/>
                </a:solidFill>
                <a:sym typeface="+mn-ea"/>
              </a:rPr>
              <a:t>：</a:t>
            </a:r>
            <a:endParaRPr lang="en-US" altLang="zh-CN" sz="2400" b="1">
              <a:solidFill>
                <a:schemeClr val="accent2"/>
              </a:solidFill>
              <a:sym typeface="+mn-ea"/>
            </a:endParaRPr>
          </a:p>
          <a:p>
            <a:pPr>
              <a:lnSpc>
                <a:spcPct val="120000"/>
              </a:lnSpc>
            </a:pPr>
            <a:r>
              <a:rPr lang="en-US" altLang="zh-CN" sz="2400" b="1">
                <a:solidFill>
                  <a:schemeClr val="accent2"/>
                </a:solidFill>
                <a:sym typeface="+mn-ea"/>
              </a:rPr>
              <a:t>2．</a:t>
            </a:r>
            <a:r>
              <a:rPr lang="zh-CN" altLang="en-US" sz="2400" b="1" smtClean="0">
                <a:solidFill>
                  <a:schemeClr val="accent2"/>
                </a:solidFill>
                <a:sym typeface="+mn-ea"/>
              </a:rPr>
              <a:t>经济发展</a:t>
            </a:r>
            <a:r>
              <a:rPr lang="en-US" altLang="zh-CN" sz="2400" b="1" smtClean="0">
                <a:solidFill>
                  <a:schemeClr val="accent2"/>
                </a:solidFill>
                <a:sym typeface="+mn-ea"/>
              </a:rPr>
              <a:t>：</a:t>
            </a:r>
            <a:endParaRPr lang="en-US" altLang="zh-CN" sz="2400" b="1" smtClean="0">
              <a:solidFill>
                <a:schemeClr val="accent2"/>
              </a:solidFill>
              <a:sym typeface="+mn-ea"/>
            </a:endParaRPr>
          </a:p>
          <a:p>
            <a:pPr>
              <a:lnSpc>
                <a:spcPct val="120000"/>
              </a:lnSpc>
            </a:pPr>
            <a:r>
              <a:rPr lang="zh-CN" altLang="en-US" sz="2400" b="1" smtClean="0">
                <a:solidFill>
                  <a:schemeClr val="accent2"/>
                </a:solidFill>
                <a:sym typeface="+mn-ea"/>
              </a:rPr>
              <a:t> </a:t>
            </a:r>
            <a:r>
              <a:rPr lang="zh-CN" altLang="en-US" sz="2400" b="1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(</a:t>
            </a:r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2)表现</a:t>
            </a:r>
            <a:r>
              <a:rPr lang="en-US" alt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                                                          </a:t>
            </a:r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（</a:t>
            </a:r>
            <a:r>
              <a:rPr lang="en-US" alt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3</a:t>
            </a:r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）影响</a:t>
            </a:r>
            <a:endParaRPr lang="zh-CN" altLang="en-US" sz="2400" b="1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>
              <a:lnSpc>
                <a:spcPct val="120000"/>
              </a:lnSpc>
            </a:pPr>
            <a:endParaRPr lang="zh-CN" altLang="en-US" sz="240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306070" y="2015490"/>
            <a:ext cx="5500370" cy="142049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①除了原有的纺织、面粉等行业外，新兴部门如化学工业、橡胶工业、搪瓷工业等，都有了一定程度的发展。</a:t>
            </a:r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6616065" y="2065020"/>
            <a:ext cx="5339715" cy="1198880"/>
          </a:xfrm>
          <a:prstGeom prst="rect">
            <a:avLst/>
          </a:prstGeom>
          <a:noFill/>
          <a:ln w="25400">
            <a:solidFill>
              <a:schemeClr val="accent6">
                <a:lumMod val="75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①积极：</a:t>
            </a:r>
            <a:endParaRPr lang="zh-CN" altLang="en-US" sz="2400"/>
          </a:p>
          <a:p>
            <a:r>
              <a:rPr lang="zh-CN" altLang="en-US" sz="2400"/>
              <a:t>促进民族工商业一定程度的发展；为抗日战争的胜利奠定物质基础；</a:t>
            </a:r>
            <a:endParaRPr lang="zh-CN" altLang="en-US" sz="2400"/>
          </a:p>
        </p:txBody>
      </p:sp>
      <p:sp>
        <p:nvSpPr>
          <p:cNvPr id="100" name="文本框 99"/>
          <p:cNvSpPr txBox="1"/>
          <p:nvPr>
            <p:custDataLst>
              <p:tags r:id="rId6"/>
            </p:custDataLst>
          </p:nvPr>
        </p:nvSpPr>
        <p:spPr>
          <a:xfrm>
            <a:off x="241935" y="4142105"/>
            <a:ext cx="5500370" cy="142049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lang="zh-CN" altLang="en-US" sz="24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②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官僚资本</a:t>
            </a:r>
            <a:r>
              <a:rPr lang="zh-CN" altLang="en-US" sz="24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凭借国家权力，迅速聚敛起巨额财富，四大银行成为他们巧取豪夺的重要工具。</a:t>
            </a:r>
            <a:endParaRPr lang="zh-CN" altLang="en-US" sz="240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6449697" y="4142105"/>
            <a:ext cx="5441948" cy="830997"/>
          </a:xfrm>
          <a:prstGeom prst="rect">
            <a:avLst/>
          </a:prstGeom>
          <a:noFill/>
          <a:ln w="25400">
            <a:solidFill>
              <a:schemeClr val="accent6">
                <a:lumMod val="75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②消极：</a:t>
            </a:r>
            <a:endParaRPr lang="zh-CN" altLang="en-US" sz="2400"/>
          </a:p>
          <a:p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官僚资本主义</a:t>
            </a:r>
            <a:r>
              <a:rPr lang="zh-CN" altLang="en-US" sz="2400"/>
              <a:t>迅速膨胀，压制民族资本</a:t>
            </a:r>
            <a:endParaRPr lang="zh-CN" altLang="en-US" sz="2400"/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2875280" y="3446780"/>
            <a:ext cx="2931160" cy="46037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bg1"/>
                </a:solidFill>
              </a:rPr>
              <a:t>较快发展≠健康发展</a:t>
            </a:r>
            <a:endParaRPr lang="zh-CN" altLang="en-US" sz="2400" b="1">
              <a:solidFill>
                <a:schemeClr val="bg1"/>
              </a:solidFill>
            </a:endParaRPr>
          </a:p>
        </p:txBody>
      </p:sp>
      <p:sp>
        <p:nvSpPr>
          <p:cNvPr id="6" name="文本框 5"/>
          <p:cNvSpPr txBox="1"/>
          <p:nvPr>
            <p:custDataLst>
              <p:tags r:id="rId9"/>
            </p:custDataLst>
          </p:nvPr>
        </p:nvSpPr>
        <p:spPr>
          <a:xfrm>
            <a:off x="306070" y="5680710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（概念区别：民族资本、外国资本）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0" grpId="0"/>
      <p:bldP spid="4" grpId="0"/>
      <p:bldP spid="5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2226" name="文本框 52225"/>
          <p:cNvSpPr txBox="1"/>
          <p:nvPr>
            <p:custDataLst>
              <p:tags r:id="rId3"/>
            </p:custDataLst>
          </p:nvPr>
        </p:nvSpPr>
        <p:spPr>
          <a:xfrm>
            <a:off x="242521" y="1678087"/>
            <a:ext cx="11202531" cy="954107"/>
          </a:xfrm>
          <a:prstGeom prst="rect">
            <a:avLst/>
          </a:prstGeom>
          <a:noFill/>
          <a:ln w="38100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</a:pPr>
            <a:r>
              <a:rPr lang="en-US" altLang="zh-CN" sz="2800" b="1" noProof="1">
                <a:solidFill>
                  <a:srgbClr val="660033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800" b="1" noProof="1">
                <a:solidFill>
                  <a:srgbClr val="660033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）含义：</a:t>
            </a:r>
            <a:r>
              <a:rPr lang="zh-CN" altLang="en-US" sz="2800" b="1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半殖民地半封建国家中的垄断性</a:t>
            </a:r>
            <a:r>
              <a:rPr lang="zh-CN" altLang="en-US" sz="2800" b="1" noProof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资本和国家政权相结合</a:t>
            </a:r>
            <a:r>
              <a:rPr lang="zh-CN" altLang="en-US" sz="2800" b="1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，依附于外国资本主义而形成的资本形式。</a:t>
            </a:r>
            <a:endParaRPr lang="zh-CN" altLang="en-US" sz="2800" b="1" noProof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52227" name="文本框 52226"/>
          <p:cNvSpPr txBox="1"/>
          <p:nvPr>
            <p:custDataLst>
              <p:tags r:id="rId4"/>
            </p:custDataLst>
          </p:nvPr>
        </p:nvSpPr>
        <p:spPr>
          <a:xfrm>
            <a:off x="3599180" y="848995"/>
            <a:ext cx="3488691" cy="646331"/>
          </a:xfrm>
          <a:prstGeom prst="rect">
            <a:avLst/>
          </a:prstGeom>
          <a:noFill/>
          <a:ln w="38100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</a:pPr>
            <a:r>
              <a:rPr lang="zh-CN" altLang="en-US" sz="3600" b="1" noProof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官僚资本</a:t>
            </a:r>
            <a:endParaRPr lang="zh-CN" altLang="en-US" sz="3600" b="1" noProof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52228" name="文本框 52227"/>
          <p:cNvSpPr txBox="1"/>
          <p:nvPr>
            <p:custDataLst>
              <p:tags r:id="rId5"/>
            </p:custDataLst>
          </p:nvPr>
        </p:nvSpPr>
        <p:spPr>
          <a:xfrm>
            <a:off x="330788" y="2748047"/>
            <a:ext cx="9858489" cy="1815882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</a:pPr>
            <a:r>
              <a:rPr lang="en-US" altLang="zh-CN" sz="2800" b="1" noProof="1">
                <a:solidFill>
                  <a:srgbClr val="660033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en-US" sz="2800" b="1" noProof="1">
                <a:solidFill>
                  <a:srgbClr val="660033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）特点：</a:t>
            </a:r>
            <a:endParaRPr lang="zh-CN" altLang="en-US" sz="2800" b="1" noProof="1">
              <a:solidFill>
                <a:srgbClr val="660033"/>
              </a:solidFill>
              <a:effectLst>
                <a:outerShdw blurRad="38100" dist="38100" dir="2700000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buFontTx/>
            </a:pPr>
            <a:r>
              <a:rPr lang="zh-CN" altLang="en-US" sz="2800" b="1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与国家政权相结合，具有</a:t>
            </a:r>
            <a:r>
              <a:rPr lang="zh-CN" altLang="en-US" sz="2800" b="1" noProof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垄断性</a:t>
            </a:r>
            <a:endParaRPr lang="zh-CN" altLang="en-US" sz="2800" b="1" noProof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buFontTx/>
            </a:pPr>
            <a:r>
              <a:rPr lang="zh-CN" altLang="en-US" sz="2800" b="1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与外国资本主义相结合，具有</a:t>
            </a:r>
            <a:r>
              <a:rPr lang="zh-CN" altLang="en-US" sz="2800" b="1" noProof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买办性</a:t>
            </a:r>
            <a:endParaRPr lang="zh-CN" altLang="en-US" sz="2800" b="1" noProof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buFontTx/>
            </a:pPr>
            <a:r>
              <a:rPr lang="zh-CN" altLang="en-US" sz="2800" b="1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与本国封建势力相结合，具有</a:t>
            </a:r>
            <a:r>
              <a:rPr lang="zh-CN" altLang="en-US" sz="2800" b="1" noProof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封建性</a:t>
            </a:r>
            <a:endParaRPr lang="zh-CN" altLang="en-US" sz="2800" b="1" noProof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52229" name="文本框 52228"/>
          <p:cNvSpPr txBox="1"/>
          <p:nvPr>
            <p:custDataLst>
              <p:tags r:id="rId6"/>
            </p:custDataLst>
          </p:nvPr>
        </p:nvSpPr>
        <p:spPr>
          <a:xfrm>
            <a:off x="330835" y="4562977"/>
            <a:ext cx="12192000" cy="5847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</a:pPr>
            <a:r>
              <a:rPr lang="en-US" altLang="zh-CN" sz="3200" b="1" noProof="1">
                <a:solidFill>
                  <a:srgbClr val="660033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en-US" sz="2800" b="1" noProof="1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）代表：</a:t>
            </a:r>
            <a:r>
              <a:rPr lang="zh-CN" altLang="en-US" sz="2800" b="1" noProof="1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四大家族</a:t>
            </a:r>
            <a:r>
              <a:rPr lang="zh-CN" altLang="en-US" sz="2800" b="1" noProof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zh-CN" altLang="en-US" sz="2800" b="1" noProof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蒋介石、宋子文、孔祥熙、陈果夫、陈立夫</a:t>
            </a:r>
            <a:r>
              <a:rPr lang="zh-CN" altLang="en-US" sz="2800" b="1" noProof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endParaRPr lang="zh-CN" altLang="en-US" sz="2800" b="1" noProof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6" name="Rectangle 4"/>
          <p:cNvSpPr/>
          <p:nvPr>
            <p:custDataLst>
              <p:tags r:id="rId7"/>
            </p:custDataLst>
          </p:nvPr>
        </p:nvSpPr>
        <p:spPr>
          <a:xfrm>
            <a:off x="2063552" y="5805265"/>
            <a:ext cx="7560840" cy="646331"/>
          </a:xfrm>
          <a:prstGeom prst="rect">
            <a:avLst/>
          </a:prstGeom>
          <a:noFill/>
          <a:ln w="12700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defRPr/>
            </a:pPr>
            <a:r>
              <a:rPr lang="zh-CN" altLang="en-US" sz="3600" noProof="1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  <a:sym typeface="Helvetica" panose="020b0604020202020204" pitchFamily="34" charset="0"/>
              </a:rPr>
              <a:t>蒋家天下陈家党，宋氏姐妹孔家财。</a:t>
            </a:r>
            <a:endParaRPr lang="zh-CN" altLang="en-US" sz="3600" noProof="1">
              <a:solidFill>
                <a:srgbClr val="FF0000"/>
              </a:solidFill>
              <a:latin typeface="Arial" pitchFamily="34" charset="0"/>
              <a:ea typeface="黑体" panose="02010609060101010101" charset="-122"/>
              <a:cs typeface="Helvetica" panose="020b0604020202020204" pitchFamily="34" charset="0"/>
              <a:sym typeface="Helvetica" panose="020b0604020202020204" pitchFamily="34" charset="0"/>
            </a:endParaRPr>
          </a:p>
        </p:txBody>
      </p:sp>
      <p:sp>
        <p:nvSpPr>
          <p:cNvPr id="7" name="Rectangle 5"/>
          <p:cNvSpPr/>
          <p:nvPr>
            <p:custDataLst>
              <p:tags r:id="rId8"/>
            </p:custDataLst>
          </p:nvPr>
        </p:nvSpPr>
        <p:spPr>
          <a:xfrm>
            <a:off x="330835" y="5282927"/>
            <a:ext cx="12192000" cy="523220"/>
          </a:xfrm>
          <a:prstGeom prst="rect">
            <a:avLst/>
          </a:prstGeom>
          <a:noFill/>
          <a:ln w="12700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50000"/>
              </a:spcBef>
              <a:defRPr/>
            </a:pPr>
            <a:r>
              <a:rPr lang="zh-CN" altLang="en-US" sz="2800" noProof="1">
                <a:solidFill>
                  <a:srgbClr val="000099"/>
                </a:solidFill>
                <a:latin typeface="Arial" pitchFamily="34" charset="0"/>
                <a:ea typeface="黑体" panose="02010609060101010101" charset="-122"/>
                <a:sym typeface="Helvetica" panose="020b0604020202020204" pitchFamily="34" charset="0"/>
              </a:rPr>
              <a:t>以四大家族为首的官僚资本的急剧膨胀，而中国的民族资本在萎缩</a:t>
            </a:r>
            <a:endParaRPr lang="zh-CN" altLang="en-US" sz="2800" noProof="1">
              <a:solidFill>
                <a:srgbClr val="000099"/>
              </a:solidFill>
              <a:latin typeface="Arial" pitchFamily="34" charset="0"/>
              <a:ea typeface="黑体" panose="02010609060101010101" charset="-122"/>
              <a:sym typeface="Helvetica" panose="020b0604020202020204" pitchFamily="34" charset="0"/>
            </a:endParaRPr>
          </a:p>
        </p:txBody>
      </p:sp>
      <p:sp>
        <p:nvSpPr>
          <p:cNvPr id="4" name="文本框 3"/>
          <p:cNvSpPr txBox="1"/>
          <p:nvPr>
            <p:custDataLst>
              <p:tags r:id="rId9"/>
            </p:custDataLst>
          </p:nvPr>
        </p:nvSpPr>
        <p:spPr>
          <a:xfrm>
            <a:off x="111125" y="74295"/>
            <a:ext cx="2242922" cy="707886"/>
          </a:xfrm>
          <a:prstGeom prst="rect">
            <a:avLst/>
          </a:prstGeom>
          <a:noFill/>
        </p:spPr>
        <p:txBody>
          <a:bodyPr wrap="none" rtlCol="0"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名词解读</a:t>
            </a:r>
            <a:endParaRPr lang="zh-CN" altLang="en-US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6729731" y="2508251"/>
            <a:ext cx="5045075" cy="142192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 noProof="1">
                <a:latin typeface="黑体" panose="02010609060101010101" charset="-122"/>
                <a:ea typeface="黑体" panose="02010609060101010101" charset="-122"/>
                <a:cs typeface="楷体" panose="02010609060101010101" charset="-122"/>
              </a:rPr>
              <a:t>四大银行：</a:t>
            </a:r>
            <a:r>
              <a:rPr lang="zh-CN" altLang="en-US" sz="2400" b="1" noProof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指中央银行、中国银行、交通银行和中国农民银行。</a:t>
            </a:r>
            <a:r>
              <a:rPr lang="zh-CN" altLang="en-US" sz="2400" b="1" noProof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（四大家族巧取豪夺的重要工具）</a:t>
            </a:r>
            <a:endParaRPr lang="zh-CN" altLang="en-US" sz="2400" b="1" noProof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0" y="0"/>
            <a:ext cx="902081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zh-CN" sz="2800" b="1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【知识链接】法币改革</a:t>
            </a:r>
            <a:r>
              <a:rPr lang="zh-CN" altLang="en-US" sz="2800" b="1">
                <a:solidFill>
                  <a:srgbClr val="0909D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【链接·选择性必修1·P</a:t>
            </a:r>
            <a:r>
              <a:rPr lang="en-US" altLang="zh-CN" sz="2800" b="1">
                <a:solidFill>
                  <a:srgbClr val="0909D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87</a:t>
            </a:r>
            <a:r>
              <a:rPr lang="zh-CN" altLang="en-US" sz="2800" b="1">
                <a:solidFill>
                  <a:srgbClr val="0909D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】</a:t>
            </a:r>
            <a:endParaRPr lang="zh-CN" altLang="en-US" sz="2800" b="1">
              <a:solidFill>
                <a:srgbClr val="0909DF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109220" y="683895"/>
            <a:ext cx="8164830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solidFill>
                  <a:srgbClr val="0909DF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1.发行：</a:t>
            </a:r>
            <a:r>
              <a:rPr lang="zh-CN" altLang="en-US" sz="2400" b="1" smtClean="0">
                <a:latin typeface="黑体" panose="02010609060101010101" charset="-122"/>
                <a:ea typeface="黑体" panose="02010609060101010101" charset="-122"/>
                <a:sym typeface="+mn-ea"/>
              </a:rPr>
              <a:t>1935年，国民政府实行</a:t>
            </a:r>
            <a:r>
              <a:rPr lang="zh-CN" altLang="en-US" sz="24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法币改革</a:t>
            </a:r>
            <a:r>
              <a:rPr lang="zh-CN" altLang="en-US" sz="2400" b="1" smtClean="0">
                <a:latin typeface="黑体" panose="02010609060101010101" charset="-122"/>
                <a:ea typeface="黑体" panose="02010609060101010101" charset="-122"/>
                <a:sym typeface="+mn-ea"/>
              </a:rPr>
              <a:t>，规定由中央银行、中国银行、交通银行发行的</a:t>
            </a:r>
            <a:r>
              <a:rPr lang="zh-CN" altLang="en-US" sz="24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钞票</a:t>
            </a:r>
            <a:r>
              <a:rPr lang="zh-CN" altLang="en-US" sz="2400" b="1" smtClean="0">
                <a:latin typeface="黑体" panose="02010609060101010101" charset="-122"/>
                <a:ea typeface="黑体" panose="02010609060101010101" charset="-122"/>
                <a:sym typeface="+mn-ea"/>
              </a:rPr>
              <a:t>为法币，并</a:t>
            </a:r>
            <a:r>
              <a:rPr lang="zh-CN" altLang="en-US" sz="24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禁止银元</a:t>
            </a:r>
            <a:r>
              <a:rPr lang="zh-CN" altLang="en-US" sz="2400" b="1" smtClean="0">
                <a:latin typeface="黑体" panose="02010609060101010101" charset="-122"/>
                <a:ea typeface="黑体" panose="02010609060101010101" charset="-122"/>
                <a:sym typeface="+mn-ea"/>
              </a:rPr>
              <a:t>的流通，将</a:t>
            </a:r>
            <a:r>
              <a:rPr lang="zh-CN" altLang="en-US" sz="24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白银收归国有。</a:t>
            </a:r>
            <a:endParaRPr lang="zh-CN" altLang="en-US" sz="2400" b="1" smtClean="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grpSp>
        <p:nvGrpSpPr>
          <p:cNvPr id="3" name="组合 15"/>
          <p:cNvGrpSpPr/>
          <p:nvPr>
            <p:custDataLst>
              <p:tags r:id="rId5"/>
            </p:custDataLst>
          </p:nvPr>
        </p:nvGrpSpPr>
        <p:grpSpPr>
          <a:xfrm>
            <a:off x="8648032" y="766743"/>
            <a:ext cx="3428473" cy="2126063"/>
            <a:chOff x="9166077" y="3420779"/>
            <a:chExt cx="3105024" cy="2581440"/>
          </a:xfrm>
        </p:grpSpPr>
        <p:grpSp>
          <p:nvGrpSpPr>
            <p:cNvPr id="4" name="组合 36"/>
            <p:cNvGrpSpPr/>
            <p:nvPr>
              <p:custDataLst>
                <p:tags r:id="rId6"/>
              </p:custDataLst>
            </p:nvPr>
          </p:nvGrpSpPr>
          <p:grpSpPr>
            <a:xfrm>
              <a:off x="9166203" y="3420779"/>
              <a:ext cx="3104898" cy="2123601"/>
              <a:chOff x="4764" y="3349"/>
              <a:chExt cx="4733" cy="2159"/>
            </a:xfrm>
          </p:grpSpPr>
          <p:pic>
            <p:nvPicPr>
              <p:cNvPr id="28" name="图片 27" descr="u=4168697073,2884034720&amp;fm=26&amp;gp=0"/>
              <p:cNvPicPr>
                <a:picLocks noChangeAspect="1"/>
              </p:cNvPicPr>
              <p:nvPr>
                <p:custDataLst>
                  <p:tags r:id="rId8"/>
                </p:custDataLst>
              </p:nvPr>
            </p:nvPicPr>
            <p:blipFill>
              <a:blip r:embed="rId7"/>
              <a:srcRect l="3341" t="8145" r="1130" b="3521"/>
              <a:stretch>
                <a:fillRect/>
              </a:stretch>
            </p:blipFill>
            <p:spPr>
              <a:xfrm>
                <a:off x="4764" y="4070"/>
                <a:ext cx="3253" cy="1438"/>
              </a:xfrm>
              <a:prstGeom prst="rect">
                <a:avLst/>
              </a:prstGeom>
            </p:spPr>
          </p:pic>
          <p:pic>
            <p:nvPicPr>
              <p:cNvPr id="29" name="图片 28" descr="法币"/>
              <p:cNvPicPr>
                <a:picLocks noChangeAspect="1"/>
              </p:cNvPicPr>
              <p:nvPr>
                <p:custDataLst>
                  <p:tags r:id="rId10"/>
                </p:custDataLst>
              </p:nvPr>
            </p:nvPicPr>
            <p:blipFill>
              <a:blip r:embed="rId9"/>
              <a:srcRect l="3643" t="7240" r="3788" b="7838"/>
              <a:stretch>
                <a:fillRect/>
              </a:stretch>
            </p:blipFill>
            <p:spPr>
              <a:xfrm>
                <a:off x="6244" y="3349"/>
                <a:ext cx="3253" cy="1275"/>
              </a:xfrm>
              <a:prstGeom prst="rect">
                <a:avLst/>
              </a:prstGeom>
            </p:spPr>
          </p:pic>
        </p:grpSp>
        <p:sp>
          <p:nvSpPr>
            <p:cNvPr id="40" name="文本框 31"/>
            <p:cNvSpPr txBox="1"/>
            <p:nvPr>
              <p:custDataLst>
                <p:tags r:id="rId11"/>
              </p:custDataLst>
            </p:nvPr>
          </p:nvSpPr>
          <p:spPr>
            <a:xfrm>
              <a:off x="9166077" y="5518025"/>
              <a:ext cx="3024336" cy="484194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 typeface="Wingdings" panose="05000000000000000000" charset="0"/>
              </a:pPr>
              <a:r>
                <a:rPr lang="en-US" altLang="zh-CN" sz="2000"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</a:rPr>
                <a:t>1935</a:t>
              </a:r>
              <a:r>
                <a:rPr lang="zh-CN" altLang="en-US" sz="2000"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</a:rPr>
                <a:t>年国民政府：法币</a:t>
              </a:r>
              <a:endPara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endParaRPr>
            </a:p>
          </p:txBody>
        </p:sp>
      </p:grp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210820" y="1882775"/>
            <a:ext cx="140843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400" b="1" smtClean="0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2.</a:t>
            </a:r>
            <a:r>
              <a:rPr lang="zh-CN" altLang="en-US" sz="2400" b="1" smtClean="0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背景：</a:t>
            </a:r>
            <a:endParaRPr lang="zh-CN" altLang="en-US" sz="2400" b="1" smtClean="0">
              <a:solidFill>
                <a:srgbClr val="0000FF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10820" y="2343150"/>
            <a:ext cx="10060940" cy="1568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①国内货币制度混乱；</a:t>
            </a:r>
            <a:endParaRPr lang="zh-CN" sz="24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algn="l"/>
            <a:r>
              <a:rPr lang="zh-CN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②世界经济危机波及到中国</a:t>
            </a: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，美国大量收购白银，导致</a:t>
            </a:r>
            <a:r>
              <a:rPr lang="zh-CN" altLang="zh-CN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白银外流</a:t>
            </a:r>
            <a:r>
              <a:rPr lang="zh-CN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；</a:t>
            </a:r>
            <a:endParaRPr lang="zh-CN" altLang="en-US" sz="24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algn="l"/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③</a:t>
            </a:r>
            <a:r>
              <a:rPr 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1933</a:t>
            </a: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年废两改元的币制改革为改革奠定基础</a:t>
            </a:r>
            <a:endParaRPr lang="zh-CN" altLang="en-US" sz="24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algn="l"/>
            <a:r>
              <a:rPr lang="zh-CN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④巩固统治，发展经济的需要</a:t>
            </a:r>
            <a:endParaRPr lang="zh-CN" altLang="en-US" sz="24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4"/>
            </p:custDataLst>
          </p:nvPr>
        </p:nvSpPr>
        <p:spPr>
          <a:xfrm>
            <a:off x="130810" y="3980180"/>
            <a:ext cx="10873740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3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、影响：</a:t>
            </a:r>
            <a:endParaRPr lang="zh-CN" altLang="en-US" sz="24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r>
              <a:rPr lang="zh-CN" altLang="en-US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）积极：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①稳定金融；②促进经济发展；③缓解经济危机；④加强政府经济控制力；⑤与世界经济联系加强。</a:t>
            </a:r>
            <a:endParaRPr lang="zh-CN" altLang="en-US" sz="2400" b="1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5"/>
            </p:custDataLst>
          </p:nvPr>
        </p:nvSpPr>
        <p:spPr>
          <a:xfrm>
            <a:off x="109220" y="5107940"/>
            <a:ext cx="1098232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）消极：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①强化了官僚资本的垄断地位；②为战争大量发行法币，掠夺财富，造成了经济衰退和金融混乱，最终导致了国民政府的灭亡；③便利了列强控制中国经济。</a:t>
            </a:r>
            <a:endParaRPr lang="zh-CN" altLang="en-US" sz="2400" b="1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pic>
        <p:nvPicPr>
          <p:cNvPr id="5" name="Picture 5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 flipH="1">
            <a:off x="12319000" y="103378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1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7" grpId="0"/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https://d.book118.com/847140100025006036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7629"/>
</p:tagLst>
</file>

<file path=ppt/tags/tag2.xml><?xml version="1.0" encoding="utf-8"?>
<p:tagLst xmlns:p="http://schemas.openxmlformats.org/presentationml/2006/main">
  <p:tag name="AS_UNIQUEID" val="7630"/>
</p:tagLst>
</file>

<file path=ppt/tags/tag3.xml><?xml version="1.0" encoding="utf-8"?>
<p:tagLst xmlns:p="http://schemas.openxmlformats.org/presentationml/2006/main">
  <p:tag name="AS_UNIQUEID" val="7631"/>
</p:tagLst>
</file>

<file path=ppt/tags/tag4.xml><?xml version="1.0" encoding="utf-8"?>
<p:tagLst xmlns:p="http://schemas.openxmlformats.org/presentationml/2006/main">
  <p:tag name="AS_UNIQUEID" val="7632"/>
</p:tagLst>
</file>

<file path=ppt/tags/tag5.xml><?xml version="1.0" encoding="utf-8"?>
<p:tagLst xmlns:p="http://schemas.openxmlformats.org/presentationml/2006/main">
  <p:tag name="AS_UNIQUEID" val="7633"/>
</p:tagLst>
</file>

<file path=ppt/tags/tag6.xml><?xml version="1.0" encoding="utf-8"?>
<p:tagLst xmlns:p="http://schemas.openxmlformats.org/presentationml/2006/main">
  <p:tag name="AS_UNIQUEID" val="7634"/>
</p:tagLst>
</file>

<file path=ppt/tags/tag7.xml><?xml version="1.0" encoding="utf-8"?>
<p:tagLst xmlns:p="http://schemas.openxmlformats.org/presentationml/2006/main">
  <p:tag name="AS_UNIQUEID" val="7635"/>
</p:tagLst>
</file>

<file path=ppt/tags/tag8.xml><?xml version="1.0" encoding="utf-8"?>
<p:tagLst xmlns:p="http://schemas.openxmlformats.org/presentationml/2006/main">
  <p:tag name="AS_UNIQUEID" val="7636"/>
</p:tagLst>
</file>

<file path=ppt/tags/tag9.xml><?xml version="1.0" encoding="utf-8"?>
<p:tagLst xmlns:p="http://schemas.openxmlformats.org/presentationml/2006/main">
  <p:tag name="AS_UNIQUEID" val="7637"/>
</p:tagLst>
</file>

<file path=ppt/tags/tag10.xml><?xml version="1.0" encoding="utf-8"?>
<p:tagLst xmlns:p="http://schemas.openxmlformats.org/presentationml/2006/main">
  <p:tag name="AS_UNIQUEID" val="7638"/>
</p:tagLst>
</file>

<file path=ppt/tags/tag11.xml><?xml version="1.0" encoding="utf-8"?>
<p:tagLst xmlns:p="http://schemas.openxmlformats.org/presentationml/2006/main">
  <p:tag name="AS_UNIQUEID" val="7639"/>
</p:tagLst>
</file>

<file path=ppt/tags/tag12.xml><?xml version="1.0" encoding="utf-8"?>
<p:tagLst xmlns:p="http://schemas.openxmlformats.org/presentationml/2006/main">
  <p:tag name="AS_UNIQUEID" val="7640"/>
</p:tagLst>
</file>

<file path=ppt/tags/tag13.xml><?xml version="1.0" encoding="utf-8"?>
<p:tagLst xmlns:p="http://schemas.openxmlformats.org/presentationml/2006/main">
  <p:tag name="AS_UNIQUEID" val="7641"/>
</p:tagLst>
</file>

<file path=ppt/tags/tag14.xml><?xml version="1.0" encoding="utf-8"?>
<p:tagLst xmlns:p="http://schemas.openxmlformats.org/presentationml/2006/main">
  <p:tag name="AS_UNIQUEID" val="7642"/>
</p:tagLst>
</file>

<file path=ppt/tags/tag15.xml><?xml version="1.0" encoding="utf-8"?>
<p:tagLst xmlns:p="http://schemas.openxmlformats.org/presentationml/2006/main">
  <p:tag name="AS_UNIQUEID" val="7643"/>
</p:tagLst>
</file>

<file path=ppt/tags/tag16.xml><?xml version="1.0" encoding="utf-8"?>
<p:tagLst xmlns:p="http://schemas.openxmlformats.org/presentationml/2006/main">
  <p:tag name="AS_UNIQUEID" val="7644"/>
</p:tagLst>
</file>

<file path=ppt/tags/tag17.xml><?xml version="1.0" encoding="utf-8"?>
<p:tagLst xmlns:p="http://schemas.openxmlformats.org/presentationml/2006/main">
  <p:tag name="AS_UNIQUEID" val="7645"/>
</p:tagLst>
</file>

<file path=ppt/tags/tag18.xml><?xml version="1.0" encoding="utf-8"?>
<p:tagLst xmlns:p="http://schemas.openxmlformats.org/presentationml/2006/main">
  <p:tag name="AS_UNIQUEID" val="7646"/>
</p:tagLst>
</file>

<file path=ppt/tags/tag19.xml><?xml version="1.0" encoding="utf-8"?>
<p:tagLst xmlns:p="http://schemas.openxmlformats.org/presentationml/2006/main">
  <p:tag name="AS_UNIQUEID" val="7647"/>
</p:tagLst>
</file>

<file path=ppt/tags/tag20.xml><?xml version="1.0" encoding="utf-8"?>
<p:tagLst xmlns:p="http://schemas.openxmlformats.org/presentationml/2006/main">
  <p:tag name="AS_UNIQUEID" val="7648"/>
</p:tagLst>
</file>

<file path=ppt/tags/tag21.xml><?xml version="1.0" encoding="utf-8"?>
<p:tagLst xmlns:p="http://schemas.openxmlformats.org/presentationml/2006/main">
  <p:tag name="AS_UNIQUEID" val="7649"/>
</p:tagLst>
</file>

<file path=ppt/tags/tag22.xml><?xml version="1.0" encoding="utf-8"?>
<p:tagLst xmlns:p="http://schemas.openxmlformats.org/presentationml/2006/main">
  <p:tag name="AS_UNIQUEID" val="7650"/>
</p:tagLst>
</file>

<file path=ppt/tags/tag23.xml><?xml version="1.0" encoding="utf-8"?>
<p:tagLst xmlns:p="http://schemas.openxmlformats.org/presentationml/2006/main">
  <p:tag name="AS_UNIQUEID" val="7651"/>
</p:tagLst>
</file>

<file path=ppt/tags/tag24.xml><?xml version="1.0" encoding="utf-8"?>
<p:tagLst xmlns:p="http://schemas.openxmlformats.org/presentationml/2006/main">
  <p:tag name="AS_UNIQUEID" val="7652"/>
</p:tagLst>
</file>

<file path=ppt/tags/tag25.xml><?xml version="1.0" encoding="utf-8"?>
<p:tagLst xmlns:p="http://schemas.openxmlformats.org/presentationml/2006/main">
  <p:tag name="AS_UNIQUEID" val="7653"/>
</p:tagLst>
</file>

<file path=ppt/tags/tag26.xml><?xml version="1.0" encoding="utf-8"?>
<p:tagLst xmlns:p="http://schemas.openxmlformats.org/presentationml/2006/main">
  <p:tag name="AS_UNIQUEID" val="7654"/>
</p:tagLst>
</file>

<file path=ppt/tags/tag27.xml><?xml version="1.0" encoding="utf-8"?>
<p:tagLst xmlns:p="http://schemas.openxmlformats.org/presentationml/2006/main">
  <p:tag name="AS_UNIQUEID" val="7655"/>
</p:tagLst>
</file>

<file path=ppt/tags/tag28.xml><?xml version="1.0" encoding="utf-8"?>
<p:tagLst xmlns:p="http://schemas.openxmlformats.org/presentationml/2006/main">
  <p:tag name="AS_UNIQUEID" val="7656"/>
</p:tagLst>
</file>

<file path=ppt/tags/tag29.xml><?xml version="1.0" encoding="utf-8"?>
<p:tagLst xmlns:p="http://schemas.openxmlformats.org/presentationml/2006/main">
  <p:tag name="AS_UNIQUEID" val="7657"/>
</p:tagLst>
</file>

<file path=ppt/tags/tag30.xml><?xml version="1.0" encoding="utf-8"?>
<p:tagLst xmlns:p="http://schemas.openxmlformats.org/presentationml/2006/main">
  <p:tag name="AS_UNIQUEID" val="7658"/>
</p:tagLst>
</file>

<file path=ppt/tags/tag31.xml><?xml version="1.0" encoding="utf-8"?>
<p:tagLst xmlns:p="http://schemas.openxmlformats.org/presentationml/2006/main">
  <p:tag name="AS_UNIQUEID" val="7659"/>
</p:tagLst>
</file>

<file path=ppt/tags/tag32.xml><?xml version="1.0" encoding="utf-8"?>
<p:tagLst xmlns:p="http://schemas.openxmlformats.org/presentationml/2006/main">
  <p:tag name="AS_UNIQUEID" val="7660"/>
</p:tagLst>
</file>

<file path=ppt/tags/tag33.xml><?xml version="1.0" encoding="utf-8"?>
<p:tagLst xmlns:p="http://schemas.openxmlformats.org/presentationml/2006/main">
  <p:tag name="AS_UNIQUEID" val="7661"/>
</p:tagLst>
</file>

<file path=ppt/tags/tag34.xml><?xml version="1.0" encoding="utf-8"?>
<p:tagLst xmlns:p="http://schemas.openxmlformats.org/presentationml/2006/main">
  <p:tag name="AS_UNIQUEID" val="7662"/>
</p:tagLst>
</file>

<file path=ppt/tags/tag35.xml><?xml version="1.0" encoding="utf-8"?>
<p:tagLst xmlns:p="http://schemas.openxmlformats.org/presentationml/2006/main">
  <p:tag name="AS_UNIQUEID" val="7663"/>
</p:tagLst>
</file>

<file path=ppt/tags/tag36.xml><?xml version="1.0" encoding="utf-8"?>
<p:tagLst xmlns:p="http://schemas.openxmlformats.org/presentationml/2006/main">
  <p:tag name="AS_UNIQUEID" val="7664"/>
</p:tagLst>
</file>

<file path=ppt/tags/tag37.xml><?xml version="1.0" encoding="utf-8"?>
<p:tagLst xmlns:p="http://schemas.openxmlformats.org/presentationml/2006/main">
  <p:tag name="AS_UNIQUEID" val="7665"/>
</p:tagLst>
</file>

<file path=ppt/tags/tag38.xml><?xml version="1.0" encoding="utf-8"?>
<p:tagLst xmlns:p="http://schemas.openxmlformats.org/presentationml/2006/main">
  <p:tag name="AS_UNIQUEID" val="7666"/>
</p:tagLst>
</file>

<file path=ppt/tags/tag39.xml><?xml version="1.0" encoding="utf-8"?>
<p:tagLst xmlns:p="http://schemas.openxmlformats.org/presentationml/2006/main">
  <p:tag name="AS_UNIQUEID" val="7667"/>
</p:tagLst>
</file>

<file path=ppt/tags/tag40.xml><?xml version="1.0" encoding="utf-8"?>
<p:tagLst xmlns:p="http://schemas.openxmlformats.org/presentationml/2006/main">
  <p:tag name="AS_UNIQUEID" val="7668"/>
</p:tagLst>
</file>

<file path=ppt/tags/tag41.xml><?xml version="1.0" encoding="utf-8"?>
<p:tagLst xmlns:p="http://schemas.openxmlformats.org/presentationml/2006/main">
  <p:tag name="AS_UNIQUEID" val="7669"/>
</p:tagLst>
</file>

<file path=ppt/tags/tag42.xml><?xml version="1.0" encoding="utf-8"?>
<p:tagLst xmlns:p="http://schemas.openxmlformats.org/presentationml/2006/main">
  <p:tag name="AS_UNIQUEID" val="7670"/>
</p:tagLst>
</file>

<file path=ppt/tags/tag43.xml><?xml version="1.0" encoding="utf-8"?>
<p:tagLst xmlns:p="http://schemas.openxmlformats.org/presentationml/2006/main">
  <p:tag name="AS_UNIQUEID" val="7671"/>
</p:tagLst>
</file>

<file path=ppt/tags/tag44.xml><?xml version="1.0" encoding="utf-8"?>
<p:tagLst xmlns:p="http://schemas.openxmlformats.org/presentationml/2006/main">
  <p:tag name="AS_UNIQUEID" val="7672"/>
</p:tagLst>
</file>

<file path=ppt/tags/tag45.xml><?xml version="1.0" encoding="utf-8"?>
<p:tagLst xmlns:p="http://schemas.openxmlformats.org/presentationml/2006/main">
  <p:tag name="AS_UNIQUEID" val="7673"/>
</p:tagLst>
</file>

<file path=ppt/tags/tag46.xml><?xml version="1.0" encoding="utf-8"?>
<p:tagLst xmlns:p="http://schemas.openxmlformats.org/presentationml/2006/main">
  <p:tag name="AS_UNIQUEID" val="7674"/>
</p:tagLst>
</file>

<file path=ppt/tags/tag47.xml><?xml version="1.0" encoding="utf-8"?>
<p:tagLst xmlns:p="http://schemas.openxmlformats.org/presentationml/2006/main">
  <p:tag name="AS_UNIQUEID" val="7675"/>
</p:tagLst>
</file>

<file path=ppt/tags/tag48.xml><?xml version="1.0" encoding="utf-8"?>
<p:tagLst xmlns:p="http://schemas.openxmlformats.org/presentationml/2006/main">
  <p:tag name="AS_UNIQUEID" val="7676"/>
</p:tagLst>
</file>

<file path=ppt/tags/tag49.xml><?xml version="1.0" encoding="utf-8"?>
<p:tagLst xmlns:p="http://schemas.openxmlformats.org/presentationml/2006/main">
  <p:tag name="AS_UNIQUEID" val="7677"/>
</p:tagLst>
</file>

<file path=ppt/tags/tag50.xml><?xml version="1.0" encoding="utf-8"?>
<p:tagLst xmlns:p="http://schemas.openxmlformats.org/presentationml/2006/main">
  <p:tag name="AS_UNIQUEID" val="7678"/>
</p:tagLst>
</file>

<file path=ppt/tags/tag51.xml><?xml version="1.0" encoding="utf-8"?>
<p:tagLst xmlns:p="http://schemas.openxmlformats.org/presentationml/2006/main">
  <p:tag name="AS_UNIQUEID" val="7679"/>
</p:tagLst>
</file>

<file path=ppt/tags/tag52.xml><?xml version="1.0" encoding="utf-8"?>
<p:tagLst xmlns:p="http://schemas.openxmlformats.org/presentationml/2006/main">
  <p:tag name="AS_UNIQUEID" val="7680"/>
</p:tagLst>
</file>

<file path=ppt/tags/tag53.xml><?xml version="1.0" encoding="utf-8"?>
<p:tagLst xmlns:p="http://schemas.openxmlformats.org/presentationml/2006/main">
  <p:tag name="AS_UNIQUEID" val="7681"/>
</p:tagLst>
</file>

<file path=ppt/tags/tag54.xml><?xml version="1.0" encoding="utf-8"?>
<p:tagLst xmlns:p="http://schemas.openxmlformats.org/presentationml/2006/main">
  <p:tag name="AS_UNIQUEID" val="7682"/>
</p:tagLst>
</file>

<file path=ppt/tags/tag55.xml><?xml version="1.0" encoding="utf-8"?>
<p:tagLst xmlns:p="http://schemas.openxmlformats.org/presentationml/2006/main">
  <p:tag name="AS_UNIQUEID" val="7683"/>
</p:tagLst>
</file>

<file path=ppt/tags/tag56.xml><?xml version="1.0" encoding="utf-8"?>
<p:tagLst xmlns:p="http://schemas.openxmlformats.org/presentationml/2006/main">
  <p:tag name="AS_UNIQUEID" val="7684"/>
</p:tagLst>
</file>

<file path=ppt/tags/tag57.xml><?xml version="1.0" encoding="utf-8"?>
<p:tagLst xmlns:p="http://schemas.openxmlformats.org/presentationml/2006/main">
  <p:tag name="AS_UNIQUEID" val="7685"/>
</p:tagLst>
</file>

<file path=ppt/tags/tag58.xml><?xml version="1.0" encoding="utf-8"?>
<p:tagLst xmlns:p="http://schemas.openxmlformats.org/presentationml/2006/main">
  <p:tag name="AS_UNIQUEID" val="7686"/>
</p:tagLst>
</file>

<file path=ppt/tags/tag59.xml><?xml version="1.0" encoding="utf-8"?>
<p:tagLst xmlns:p="http://schemas.openxmlformats.org/presentationml/2006/main">
  <p:tag name="AS_UNIQUEID" val="7687"/>
</p:tagLst>
</file>

<file path=ppt/tags/tag60.xml><?xml version="1.0" encoding="utf-8"?>
<p:tagLst xmlns:p="http://schemas.openxmlformats.org/presentationml/2006/main">
  <p:tag name="AS_UNIQUEID" val="7688"/>
</p:tagLst>
</file>

<file path=ppt/tags/tag61.xml><?xml version="1.0" encoding="utf-8"?>
<p:tagLst xmlns:p="http://schemas.openxmlformats.org/presentationml/2006/main">
  <p:tag name="AS_UNIQUEID" val="7689"/>
</p:tagLst>
</file>

<file path=ppt/tags/tag62.xml><?xml version="1.0" encoding="utf-8"?>
<p:tagLst xmlns:p="http://schemas.openxmlformats.org/presentationml/2006/main">
  <p:tag name="AS_UNIQUEID" val="7690"/>
</p:tagLst>
</file>

<file path=ppt/tags/tag63.xml><?xml version="1.0" encoding="utf-8"?>
<p:tagLst xmlns:p="http://schemas.openxmlformats.org/presentationml/2006/main">
  <p:tag name="AS_UNIQUEID" val="7691"/>
</p:tagLst>
</file>

<file path=ppt/tags/tag64.xml><?xml version="1.0" encoding="utf-8"?>
<p:tagLst xmlns:p="http://schemas.openxmlformats.org/presentationml/2006/main">
  <p:tag name="AS_UNIQUEID" val="7692"/>
</p:tagLst>
</file>

<file path=ppt/tags/tag65.xml><?xml version="1.0" encoding="utf-8"?>
<p:tagLst xmlns:p="http://schemas.openxmlformats.org/presentationml/2006/main">
  <p:tag name="AS_UNIQUEID" val="7693"/>
</p:tagLst>
</file>

<file path=ppt/tags/tag66.xml><?xml version="1.0" encoding="utf-8"?>
<p:tagLst xmlns:p="http://schemas.openxmlformats.org/presentationml/2006/main">
  <p:tag name="AS_UNIQUEID" val="7694"/>
</p:tagLst>
</file>

<file path=ppt/tags/tag67.xml><?xml version="1.0" encoding="utf-8"?>
<p:tagLst xmlns:p="http://schemas.openxmlformats.org/presentationml/2006/main">
  <p:tag name="AS_UNIQUEID" val="7695"/>
</p:tagLst>
</file>

<file path=ppt/tags/tag68.xml><?xml version="1.0" encoding="utf-8"?>
<p:tagLst xmlns:p="http://schemas.openxmlformats.org/presentationml/2006/main">
  <p:tag name="AS_UNIQUEID" val="7696"/>
</p:tagLst>
</file>

<file path=ppt/tags/tag69.xml><?xml version="1.0" encoding="utf-8"?>
<p:tagLst xmlns:p="http://schemas.openxmlformats.org/presentationml/2006/main">
  <p:tag name="AS_UNIQUEID" val="7697"/>
</p:tagLst>
</file>

<file path=ppt/tags/tag70.xml><?xml version="1.0" encoding="utf-8"?>
<p:tagLst xmlns:p="http://schemas.openxmlformats.org/presentationml/2006/main">
  <p:tag name="AS_UNIQUEID" val="7698"/>
</p:tagLst>
</file>

<file path=ppt/tags/tag71.xml><?xml version="1.0" encoding="utf-8"?>
<p:tagLst xmlns:p="http://schemas.openxmlformats.org/presentationml/2006/main">
  <p:tag name="AS_UNIQUEID" val="7699"/>
</p:tagLst>
</file>

<file path=ppt/tags/tag72.xml><?xml version="1.0" encoding="utf-8"?>
<p:tagLst xmlns:p="http://schemas.openxmlformats.org/presentationml/2006/main">
  <p:tag name="AS_UNIQUEID" val="7700"/>
</p:tagLst>
</file>

<file path=ppt/tags/tag73.xml><?xml version="1.0" encoding="utf-8"?>
<p:tagLst xmlns:p="http://schemas.openxmlformats.org/presentationml/2006/main">
  <p:tag name="AS_UNIQUEID" val="7701"/>
</p:tagLst>
</file>

<file path=ppt/tags/tag74.xml><?xml version="1.0" encoding="utf-8"?>
<p:tagLst xmlns:p="http://schemas.openxmlformats.org/presentationml/2006/main">
  <p:tag name="AS_UNIQUEID" val="7702"/>
</p:tagLst>
</file>

<file path=ppt/tags/tag75.xml><?xml version="1.0" encoding="utf-8"?>
<p:tagLst xmlns:p="http://schemas.openxmlformats.org/presentationml/2006/main">
  <p:tag name="AS_UNIQUEID" val="7703"/>
</p:tagLst>
</file>

<file path=ppt/tags/tag76.xml><?xml version="1.0" encoding="utf-8"?>
<p:tagLst xmlns:p="http://schemas.openxmlformats.org/presentationml/2006/main">
  <p:tag name="AS_UNIQUEID" val="7592"/>
</p:tagLst>
</file>

<file path=ppt/tags/tag77.xml><?xml version="1.0" encoding="utf-8"?>
<p:tagLst xmlns:p="http://schemas.openxmlformats.org/presentationml/2006/main">
  <p:tag name="AS_UNIQUEID" val="7463"/>
</p:tagLst>
</file>

<file path=ppt/tags/tag78.xml><?xml version="1.0" encoding="utf-8"?>
<p:tagLst xmlns:p="http://schemas.openxmlformats.org/presentationml/2006/main">
  <p:tag name="AS_UNIQUEID" val="7464"/>
</p:tagLst>
</file>

<file path=ppt/tags/tag79.xml><?xml version="1.0" encoding="utf-8"?>
<p:tagLst xmlns:p="http://schemas.openxmlformats.org/presentationml/2006/main">
  <p:tag name="AS_UNIQUEID" val="7465"/>
</p:tagLst>
</file>

<file path=ppt/tags/tag80.xml><?xml version="1.0" encoding="utf-8"?>
<p:tagLst xmlns:p="http://schemas.openxmlformats.org/presentationml/2006/main">
  <p:tag name="AS_UNIQUEID" val="7466"/>
</p:tagLst>
</file>

<file path=ppt/tags/tag81.xml><?xml version="1.0" encoding="utf-8"?>
<p:tagLst xmlns:p="http://schemas.openxmlformats.org/presentationml/2006/main">
  <p:tag name="AS_UNIQUEID" val="7467"/>
</p:tagLst>
</file>

<file path=ppt/tags/tag82.xml><?xml version="1.0" encoding="utf-8"?>
<p:tagLst xmlns:p="http://schemas.openxmlformats.org/presentationml/2006/main">
  <p:tag name="AS_UNIQUEID" val="7593"/>
</p:tagLst>
</file>

<file path=ppt/tags/tag83.xml><?xml version="1.0" encoding="utf-8"?>
<p:tagLst xmlns:p="http://schemas.openxmlformats.org/presentationml/2006/main">
  <p:tag name="AS_UNIQUEID" val="7469"/>
</p:tagLst>
</file>

<file path=ppt/tags/tag84.xml><?xml version="1.0" encoding="utf-8"?>
<p:tagLst xmlns:p="http://schemas.openxmlformats.org/presentationml/2006/main">
  <p:tag name="AS_UNIQUEID" val="7470"/>
</p:tagLst>
</file>

<file path=ppt/tags/tag85.xml><?xml version="1.0" encoding="utf-8"?>
<p:tagLst xmlns:p="http://schemas.openxmlformats.org/presentationml/2006/main">
  <p:tag name="AS_UNIQUEID" val="7471"/>
</p:tagLst>
</file>

<file path=ppt/tags/tag86.xml><?xml version="1.0" encoding="utf-8"?>
<p:tagLst xmlns:p="http://schemas.openxmlformats.org/presentationml/2006/main">
  <p:tag name="AS_UNIQUEID" val="7472"/>
</p:tagLst>
</file>

<file path=ppt/tags/tag87.xml><?xml version="1.0" encoding="utf-8"?>
<p:tagLst xmlns:p="http://schemas.openxmlformats.org/presentationml/2006/main">
  <p:tag name="AS_UNIQUEID" val="7473"/>
</p:tagLst>
</file>

<file path=ppt/tags/tag88.xml><?xml version="1.0" encoding="utf-8"?>
<p:tagLst xmlns:p="http://schemas.openxmlformats.org/presentationml/2006/main">
  <p:tag name="AS_UNIQUEID" val="7594"/>
</p:tagLst>
</file>

<file path=ppt/tags/tag89.xml><?xml version="1.0" encoding="utf-8"?>
<p:tagLst xmlns:p="http://schemas.openxmlformats.org/presentationml/2006/main">
  <p:tag name="AS_UNIQUEID" val="7475"/>
</p:tagLst>
</file>

<file path=ppt/tags/tag90.xml><?xml version="1.0" encoding="utf-8"?>
<p:tagLst xmlns:p="http://schemas.openxmlformats.org/presentationml/2006/main">
  <p:tag name="AS_UNIQUEID" val="7476"/>
</p:tagLst>
</file>

<file path=ppt/tags/tag91.xml><?xml version="1.0" encoding="utf-8"?>
<p:tagLst xmlns:p="http://schemas.openxmlformats.org/presentationml/2006/main">
  <p:tag name="AS_UNIQUEID" val="7477"/>
</p:tagLst>
</file>

<file path=ppt/tags/tag92.xml><?xml version="1.0" encoding="utf-8"?>
<p:tagLst xmlns:p="http://schemas.openxmlformats.org/presentationml/2006/main">
  <p:tag name="AS_UNIQUEID" val="7478"/>
</p:tagLst>
</file>

<file path=ppt/tags/tag93.xml><?xml version="1.0" encoding="utf-8"?>
<p:tagLst xmlns:p="http://schemas.openxmlformats.org/presentationml/2006/main">
  <p:tag name="AS_UNIQUEID" val="7479"/>
</p:tagLst>
</file>

<file path=ppt/tags/tag94.xml><?xml version="1.0" encoding="utf-8"?>
<p:tagLst xmlns:p="http://schemas.openxmlformats.org/presentationml/2006/main">
  <p:tag name="AS_UNIQUEID" val="7595"/>
</p:tagLst>
</file>

<file path=ppt/tags/tag95.xml><?xml version="1.0" encoding="utf-8"?>
<p:tagLst xmlns:p="http://schemas.openxmlformats.org/presentationml/2006/main">
  <p:tag name="AS_UNIQUEID" val="7481"/>
</p:tagLst>
</file>

<file path=ppt/tags/tag96.xml><?xml version="1.0" encoding="utf-8"?>
<p:tagLst xmlns:p="http://schemas.openxmlformats.org/presentationml/2006/main">
  <p:tag name="AS_UNIQUEID" val="7482"/>
</p:tagLst>
</file>

<file path=ppt/tags/tag97.xml><?xml version="1.0" encoding="utf-8"?>
<p:tagLst xmlns:p="http://schemas.openxmlformats.org/presentationml/2006/main">
  <p:tag name="AS_UNIQUEID" val="7483"/>
</p:tagLst>
</file>

<file path=ppt/tags/tag98.xml><?xml version="1.0" encoding="utf-8"?>
<p:tagLst xmlns:p="http://schemas.openxmlformats.org/presentationml/2006/main">
  <p:tag name="AS_UNIQUEID" val="7484"/>
</p:tagLst>
</file>

<file path=ppt/tags/tag99.xml><?xml version="1.0" encoding="utf-8"?>
<p:tagLst xmlns:p="http://schemas.openxmlformats.org/presentationml/2006/main">
  <p:tag name="AS_UNIQUEID" val="7485"/>
</p:tagLst>
</file>

<file path=ppt/tags/tag100.xml><?xml version="1.0" encoding="utf-8"?>
<p:tagLst xmlns:p="http://schemas.openxmlformats.org/presentationml/2006/main">
  <p:tag name="AS_UNIQUEID" val="7486"/>
</p:tagLst>
</file>

<file path=ppt/tags/tag101.xml><?xml version="1.0" encoding="utf-8"?>
<p:tagLst xmlns:p="http://schemas.openxmlformats.org/presentationml/2006/main">
  <p:tag name="AS_UNIQUEID" val="7596"/>
</p:tagLst>
</file>

<file path=ppt/tags/tag102.xml><?xml version="1.0" encoding="utf-8"?>
<p:tagLst xmlns:p="http://schemas.openxmlformats.org/presentationml/2006/main">
  <p:tag name="AS_UNIQUEID" val="7488"/>
</p:tagLst>
</file>

<file path=ppt/tags/tag103.xml><?xml version="1.0" encoding="utf-8"?>
<p:tagLst xmlns:p="http://schemas.openxmlformats.org/presentationml/2006/main">
  <p:tag name="AS_UNIQUEID" val="7489"/>
</p:tagLst>
</file>

<file path=ppt/tags/tag104.xml><?xml version="1.0" encoding="utf-8"?>
<p:tagLst xmlns:p="http://schemas.openxmlformats.org/presentationml/2006/main">
  <p:tag name="AS_UNIQUEID" val="7490"/>
</p:tagLst>
</file>

<file path=ppt/tags/tag105.xml><?xml version="1.0" encoding="utf-8"?>
<p:tagLst xmlns:p="http://schemas.openxmlformats.org/presentationml/2006/main">
  <p:tag name="AS_UNIQUEID" val="7491"/>
</p:tagLst>
</file>

<file path=ppt/tags/tag106.xml><?xml version="1.0" encoding="utf-8"?>
<p:tagLst xmlns:p="http://schemas.openxmlformats.org/presentationml/2006/main">
  <p:tag name="AS_UNIQUEID" val="7492"/>
</p:tagLst>
</file>

<file path=ppt/tags/tag107.xml><?xml version="1.0" encoding="utf-8"?>
<p:tagLst xmlns:p="http://schemas.openxmlformats.org/presentationml/2006/main">
  <p:tag name="AS_UNIQUEID" val="7493"/>
</p:tagLst>
</file>

<file path=ppt/tags/tag108.xml><?xml version="1.0" encoding="utf-8"?>
<p:tagLst xmlns:p="http://schemas.openxmlformats.org/presentationml/2006/main">
  <p:tag name="AS_UNIQUEID" val="7494"/>
</p:tagLst>
</file>

<file path=ppt/tags/tag109.xml><?xml version="1.0" encoding="utf-8"?>
<p:tagLst xmlns:p="http://schemas.openxmlformats.org/presentationml/2006/main">
  <p:tag name="AS_UNIQUEID" val="7495"/>
</p:tagLst>
</file>

<file path=ppt/tags/tag110.xml><?xml version="1.0" encoding="utf-8"?>
<p:tagLst xmlns:p="http://schemas.openxmlformats.org/presentationml/2006/main">
  <p:tag name="AS_UNIQUEID" val="7597"/>
</p:tagLst>
</file>

<file path=ppt/tags/tag111.xml><?xml version="1.0" encoding="utf-8"?>
<p:tagLst xmlns:p="http://schemas.openxmlformats.org/presentationml/2006/main">
  <p:tag name="AS_UNIQUEID" val="7497"/>
</p:tagLst>
</file>

<file path=ppt/tags/tag112.xml><?xml version="1.0" encoding="utf-8"?>
<p:tagLst xmlns:p="http://schemas.openxmlformats.org/presentationml/2006/main">
  <p:tag name="AS_UNIQUEID" val="7498"/>
</p:tagLst>
</file>

<file path=ppt/tags/tag113.xml><?xml version="1.0" encoding="utf-8"?>
<p:tagLst xmlns:p="http://schemas.openxmlformats.org/presentationml/2006/main">
  <p:tag name="AS_UNIQUEID" val="7499"/>
</p:tagLst>
</file>

<file path=ppt/tags/tag114.xml><?xml version="1.0" encoding="utf-8"?>
<p:tagLst xmlns:p="http://schemas.openxmlformats.org/presentationml/2006/main">
  <p:tag name="AS_UNIQUEID" val="7500"/>
</p:tagLst>
</file>

<file path=ppt/tags/tag115.xml><?xml version="1.0" encoding="utf-8"?>
<p:tagLst xmlns:p="http://schemas.openxmlformats.org/presentationml/2006/main">
  <p:tag name="AS_UNIQUEID" val="7598"/>
</p:tagLst>
</file>

<file path=ppt/tags/tag116.xml><?xml version="1.0" encoding="utf-8"?>
<p:tagLst xmlns:p="http://schemas.openxmlformats.org/presentationml/2006/main">
  <p:tag name="AS_UNIQUEID" val="7502"/>
</p:tagLst>
</file>

<file path=ppt/tags/tag117.xml><?xml version="1.0" encoding="utf-8"?>
<p:tagLst xmlns:p="http://schemas.openxmlformats.org/presentationml/2006/main">
  <p:tag name="AS_UNIQUEID" val="7503"/>
</p:tagLst>
</file>

<file path=ppt/tags/tag118.xml><?xml version="1.0" encoding="utf-8"?>
<p:tagLst xmlns:p="http://schemas.openxmlformats.org/presentationml/2006/main">
  <p:tag name="AS_UNIQUEID" val="7504"/>
</p:tagLst>
</file>

<file path=ppt/tags/tag119.xml><?xml version="1.0" encoding="utf-8"?>
<p:tagLst xmlns:p="http://schemas.openxmlformats.org/presentationml/2006/main">
  <p:tag name="AS_UNIQUEID" val="7599"/>
</p:tagLst>
</file>

<file path=ppt/tags/tag120.xml><?xml version="1.0" encoding="utf-8"?>
<p:tagLst xmlns:p="http://schemas.openxmlformats.org/presentationml/2006/main">
  <p:tag name="AS_UNIQUEID" val="7506"/>
</p:tagLst>
</file>

<file path=ppt/tags/tag121.xml><?xml version="1.0" encoding="utf-8"?>
<p:tagLst xmlns:p="http://schemas.openxmlformats.org/presentationml/2006/main">
  <p:tag name="AS_UNIQUEID" val="7507"/>
</p:tagLst>
</file>

<file path=ppt/tags/tag122.xml><?xml version="1.0" encoding="utf-8"?>
<p:tagLst xmlns:p="http://schemas.openxmlformats.org/presentationml/2006/main">
  <p:tag name="AS_UNIQUEID" val="7508"/>
</p:tagLst>
</file>

<file path=ppt/tags/tag123.xml><?xml version="1.0" encoding="utf-8"?>
<p:tagLst xmlns:p="http://schemas.openxmlformats.org/presentationml/2006/main">
  <p:tag name="AS_UNIQUEID" val="7509"/>
</p:tagLst>
</file>

<file path=ppt/tags/tag124.xml><?xml version="1.0" encoding="utf-8"?>
<p:tagLst xmlns:p="http://schemas.openxmlformats.org/presentationml/2006/main">
  <p:tag name="AS_UNIQUEID" val="7510"/>
</p:tagLst>
</file>

<file path=ppt/tags/tag125.xml><?xml version="1.0" encoding="utf-8"?>
<p:tagLst xmlns:p="http://schemas.openxmlformats.org/presentationml/2006/main">
  <p:tag name="AS_UNIQUEID" val="7511"/>
</p:tagLst>
</file>

<file path=ppt/tags/tag126.xml><?xml version="1.0" encoding="utf-8"?>
<p:tagLst xmlns:p="http://schemas.openxmlformats.org/presentationml/2006/main">
  <p:tag name="AS_UNIQUEID" val="7600"/>
</p:tagLst>
</file>

<file path=ppt/tags/tag127.xml><?xml version="1.0" encoding="utf-8"?>
<p:tagLst xmlns:p="http://schemas.openxmlformats.org/presentationml/2006/main">
  <p:tag name="AS_UNIQUEID" val="7513"/>
</p:tagLst>
</file>

<file path=ppt/tags/tag128.xml><?xml version="1.0" encoding="utf-8"?>
<p:tagLst xmlns:p="http://schemas.openxmlformats.org/presentationml/2006/main">
  <p:tag name="AS_UNIQUEID" val="7514"/>
</p:tagLst>
</file>

<file path=ppt/tags/tag129.xml><?xml version="1.0" encoding="utf-8"?>
<p:tagLst xmlns:p="http://schemas.openxmlformats.org/presentationml/2006/main">
  <p:tag name="AS_UNIQUEID" val="7515"/>
</p:tagLst>
</file>

<file path=ppt/tags/tag130.xml><?xml version="1.0" encoding="utf-8"?>
<p:tagLst xmlns:p="http://schemas.openxmlformats.org/presentationml/2006/main">
  <p:tag name="AS_UNIQUEID" val="7516"/>
</p:tagLst>
</file>

<file path=ppt/tags/tag131.xml><?xml version="1.0" encoding="utf-8"?>
<p:tagLst xmlns:p="http://schemas.openxmlformats.org/presentationml/2006/main">
  <p:tag name="AS_UNIQUEID" val="7517"/>
</p:tagLst>
</file>

<file path=ppt/tags/tag132.xml><?xml version="1.0" encoding="utf-8"?>
<p:tagLst xmlns:p="http://schemas.openxmlformats.org/presentationml/2006/main">
  <p:tag name="AS_UNIQUEID" val="7518"/>
</p:tagLst>
</file>

<file path=ppt/tags/tag133.xml><?xml version="1.0" encoding="utf-8"?>
<p:tagLst xmlns:p="http://schemas.openxmlformats.org/presentationml/2006/main">
  <p:tag name="AS_UNIQUEID" val="7601"/>
</p:tagLst>
</file>

<file path=ppt/tags/tag134.xml><?xml version="1.0" encoding="utf-8"?>
<p:tagLst xmlns:p="http://schemas.openxmlformats.org/presentationml/2006/main">
  <p:tag name="AS_UNIQUEID" val="7520"/>
</p:tagLst>
</file>

<file path=ppt/tags/tag135.xml><?xml version="1.0" encoding="utf-8"?>
<p:tagLst xmlns:p="http://schemas.openxmlformats.org/presentationml/2006/main">
  <p:tag name="AS_UNIQUEID" val="7521"/>
</p:tagLst>
</file>

<file path=ppt/tags/tag136.xml><?xml version="1.0" encoding="utf-8"?>
<p:tagLst xmlns:p="http://schemas.openxmlformats.org/presentationml/2006/main">
  <p:tag name="AS_UNIQUEID" val="7522"/>
</p:tagLst>
</file>

<file path=ppt/tags/tag137.xml><?xml version="1.0" encoding="utf-8"?>
<p:tagLst xmlns:p="http://schemas.openxmlformats.org/presentationml/2006/main">
  <p:tag name="AS_UNIQUEID" val="7523"/>
</p:tagLst>
</file>

<file path=ppt/tags/tag138.xml><?xml version="1.0" encoding="utf-8"?>
<p:tagLst xmlns:p="http://schemas.openxmlformats.org/presentationml/2006/main">
  <p:tag name="AS_UNIQUEID" val="7524"/>
</p:tagLst>
</file>

<file path=ppt/tags/tag139.xml><?xml version="1.0" encoding="utf-8"?>
<p:tagLst xmlns:p="http://schemas.openxmlformats.org/presentationml/2006/main">
  <p:tag name="AS_UNIQUEID" val="7602"/>
</p:tagLst>
</file>

<file path=ppt/tags/tag140.xml><?xml version="1.0" encoding="utf-8"?>
<p:tagLst xmlns:p="http://schemas.openxmlformats.org/presentationml/2006/main">
  <p:tag name="AS_UNIQUEID" val="7526"/>
</p:tagLst>
</file>

<file path=ppt/tags/tag141.xml><?xml version="1.0" encoding="utf-8"?>
<p:tagLst xmlns:p="http://schemas.openxmlformats.org/presentationml/2006/main">
  <p:tag name="AS_UNIQUEID" val="7527"/>
</p:tagLst>
</file>

<file path=ppt/tags/tag142.xml><?xml version="1.0" encoding="utf-8"?>
<p:tagLst xmlns:p="http://schemas.openxmlformats.org/presentationml/2006/main">
  <p:tag name="AS_UNIQUEID" val="7528"/>
</p:tagLst>
</file>

<file path=ppt/tags/tag143.xml><?xml version="1.0" encoding="utf-8"?>
<p:tagLst xmlns:p="http://schemas.openxmlformats.org/presentationml/2006/main">
  <p:tag name="AS_UNIQUEID" val="7529"/>
</p:tagLst>
</file>

<file path=ppt/tags/tag144.xml><?xml version="1.0" encoding="utf-8"?>
<p:tagLst xmlns:p="http://schemas.openxmlformats.org/presentationml/2006/main">
  <p:tag name="AS_UNIQUEID" val="7530"/>
</p:tagLst>
</file>

<file path=ppt/tags/tag145.xml><?xml version="1.0" encoding="utf-8"?>
<p:tagLst xmlns:p="http://schemas.openxmlformats.org/presentationml/2006/main">
  <p:tag name="AS_UNIQUEID" val="7603"/>
</p:tagLst>
</file>

<file path=ppt/tags/tag146.xml><?xml version="1.0" encoding="utf-8"?>
<p:tagLst xmlns:p="http://schemas.openxmlformats.org/presentationml/2006/main">
  <p:tag name="AS_UNIQUEID" val="7604"/>
</p:tagLst>
</file>

<file path=ppt/tags/tag147.xml><?xml version="1.0" encoding="utf-8"?>
<p:tagLst xmlns:p="http://schemas.openxmlformats.org/presentationml/2006/main">
  <p:tag name="AS_UNIQUEID" val="5711"/>
</p:tagLst>
</file>

<file path=ppt/tags/tag148.xml><?xml version="1.0" encoding="utf-8"?>
<p:tagLst xmlns:p="http://schemas.openxmlformats.org/presentationml/2006/main">
  <p:tag name="AS_UNIQUEID" val="5712"/>
</p:tagLst>
</file>

<file path=ppt/tags/tag149.xml><?xml version="1.0" encoding="utf-8"?>
<p:tagLst xmlns:p="http://schemas.openxmlformats.org/presentationml/2006/main">
  <p:tag name="AS_UNIQUEID" val="5713"/>
</p:tagLst>
</file>

<file path=ppt/tags/tag150.xml><?xml version="1.0" encoding="utf-8"?>
<p:tagLst xmlns:p="http://schemas.openxmlformats.org/presentationml/2006/main">
  <p:tag name="AS_UNIQUEID" val="5714"/>
</p:tagLst>
</file>

<file path=ppt/tags/tag151.xml><?xml version="1.0" encoding="utf-8"?>
<p:tagLst xmlns:p="http://schemas.openxmlformats.org/presentationml/2006/main">
  <p:tag name="AS_UNIQUEID" val="7605"/>
</p:tagLst>
</file>

<file path=ppt/tags/tag152.xml><?xml version="1.0" encoding="utf-8"?>
<p:tagLst xmlns:p="http://schemas.openxmlformats.org/presentationml/2006/main">
  <p:tag name="AS_UNIQUEID" val="7606"/>
</p:tagLst>
</file>

<file path=ppt/tags/tag153.xml><?xml version="1.0" encoding="utf-8"?>
<p:tagLst xmlns:p="http://schemas.openxmlformats.org/presentationml/2006/main">
  <p:tag name="AS_UNIQUEID" val="7038"/>
</p:tagLst>
</file>

<file path=ppt/tags/tag154.xml><?xml version="1.0" encoding="utf-8"?>
<p:tagLst xmlns:p="http://schemas.openxmlformats.org/presentationml/2006/main">
  <p:tag name="AS_UNIQUEID" val="7039"/>
</p:tagLst>
</file>

<file path=ppt/tags/tag155.xml><?xml version="1.0" encoding="utf-8"?>
<p:tagLst xmlns:p="http://schemas.openxmlformats.org/presentationml/2006/main">
  <p:tag name="AS_UNIQUEID" val="7040"/>
</p:tagLst>
</file>

<file path=ppt/tags/tag156.xml><?xml version="1.0" encoding="utf-8"?>
<p:tagLst xmlns:p="http://schemas.openxmlformats.org/presentationml/2006/main">
  <p:tag name="AS_UNIQUEID" val="7607"/>
</p:tagLst>
</file>

<file path=ppt/tags/tag157.xml><?xml version="1.0" encoding="utf-8"?>
<p:tagLst xmlns:p="http://schemas.openxmlformats.org/presentationml/2006/main">
  <p:tag name="AS_UNIQUEID" val="7536"/>
</p:tagLst>
</file>

<file path=ppt/tags/tag158.xml><?xml version="1.0" encoding="utf-8"?>
<p:tagLst xmlns:p="http://schemas.openxmlformats.org/presentationml/2006/main">
  <p:tag name="AS_UNIQUEID" val="7537"/>
</p:tagLst>
</file>

<file path=ppt/tags/tag159.xml><?xml version="1.0" encoding="utf-8"?>
<p:tagLst xmlns:p="http://schemas.openxmlformats.org/presentationml/2006/main">
  <p:tag name="AS_UNIQUEID" val="7538"/>
</p:tagLst>
</file>

<file path=ppt/tags/tag160.xml><?xml version="1.0" encoding="utf-8"?>
<p:tagLst xmlns:p="http://schemas.openxmlformats.org/presentationml/2006/main">
  <p:tag name="AS_UNIQUEID" val="7539"/>
</p:tagLst>
</file>

<file path=ppt/tags/tag161.xml><?xml version="1.0" encoding="utf-8"?>
<p:tagLst xmlns:p="http://schemas.openxmlformats.org/presentationml/2006/main">
  <p:tag name="AS_UNIQUEID" val="7540"/>
</p:tagLst>
</file>

<file path=ppt/tags/tag162.xml><?xml version="1.0" encoding="utf-8"?>
<p:tagLst xmlns:p="http://schemas.openxmlformats.org/presentationml/2006/main">
  <p:tag name="AS_UNIQUEID" val="7541"/>
</p:tagLst>
</file>

<file path=ppt/tags/tag163.xml><?xml version="1.0" encoding="utf-8"?>
<p:tagLst xmlns:p="http://schemas.openxmlformats.org/presentationml/2006/main">
  <p:tag name="AS_UNIQUEID" val="7611"/>
</p:tagLst>
</file>

<file path=ppt/tags/tag164.xml><?xml version="1.0" encoding="utf-8"?>
<p:tagLst xmlns:p="http://schemas.openxmlformats.org/presentationml/2006/main">
  <p:tag name="AS_UNIQUEID" val="7543"/>
</p:tagLst>
</file>

<file path=ppt/tags/tag165.xml><?xml version="1.0" encoding="utf-8"?>
<p:tagLst xmlns:p="http://schemas.openxmlformats.org/presentationml/2006/main">
  <p:tag name="AS_UNIQUEID" val="7544"/>
</p:tagLst>
</file>

<file path=ppt/tags/tag166.xml><?xml version="1.0" encoding="utf-8"?>
<p:tagLst xmlns:p="http://schemas.openxmlformats.org/presentationml/2006/main">
  <p:tag name="AS_UNIQUEID" val="7545"/>
</p:tagLst>
</file>

<file path=ppt/tags/tag167.xml><?xml version="1.0" encoding="utf-8"?>
<p:tagLst xmlns:p="http://schemas.openxmlformats.org/presentationml/2006/main">
  <p:tag name="AS_UNIQUEID" val="7546"/>
</p:tagLst>
</file>

<file path=ppt/tags/tag168.xml><?xml version="1.0" encoding="utf-8"?>
<p:tagLst xmlns:p="http://schemas.openxmlformats.org/presentationml/2006/main">
  <p:tag name="AS_UNIQUEID" val="7547"/>
</p:tagLst>
</file>

<file path=ppt/tags/tag169.xml><?xml version="1.0" encoding="utf-8"?>
<p:tagLst xmlns:p="http://schemas.openxmlformats.org/presentationml/2006/main">
  <p:tag name="AS_UNIQUEID" val="7548"/>
</p:tagLst>
</file>

<file path=ppt/tags/tag170.xml><?xml version="1.0" encoding="utf-8"?>
<p:tagLst xmlns:p="http://schemas.openxmlformats.org/presentationml/2006/main">
  <p:tag name="AS_UNIQUEID" val="7608"/>
</p:tagLst>
</file>

<file path=ppt/tags/tag171.xml><?xml version="1.0" encoding="utf-8"?>
<p:tagLst xmlns:p="http://schemas.openxmlformats.org/presentationml/2006/main">
  <p:tag name="AS_UNIQUEID" val="3330"/>
  <p:tag name="KSO_WM_UNIT_TABLE_BEAUTIFY" val="smartTable{d5b24830-5cd7-482d-bd20-b3e2941148ba}"/>
  <p:tag name="TABLE_ENDDRAG_ORIGIN_RECT" val="860*293"/>
  <p:tag name="TABLE_ENDDRAG_RECT" val="42*218*860*293"/>
</p:tagLst>
</file>

<file path=ppt/tags/tag172.xml><?xml version="1.0" encoding="utf-8"?>
<p:tagLst xmlns:p="http://schemas.openxmlformats.org/presentationml/2006/main">
  <p:tag name="AS_UNIQUEID" val="3331"/>
  <p:tag name="KSO_WM_BEAUTIFY_FLAG" val=""/>
</p:tagLst>
</file>

<file path=ppt/tags/tag173.xml><?xml version="1.0" encoding="utf-8"?>
<p:tagLst xmlns:p="http://schemas.openxmlformats.org/presentationml/2006/main">
  <p:tag name="AS_UNIQUEID" val="3332"/>
  <p:tag name="KSO_WM_BEAUTIFY_FLAG" val=""/>
</p:tagLst>
</file>

<file path=ppt/tags/tag174.xml><?xml version="1.0" encoding="utf-8"?>
<p:tagLst xmlns:p="http://schemas.openxmlformats.org/presentationml/2006/main">
  <p:tag name="KSO_WM_SPECIAL_SOURCE" val="bdnull"/>
</p:tagLst>
</file>

<file path=ppt/tags/tag175.xml><?xml version="1.0" encoding="utf-8"?>
<p:tagLst xmlns:p="http://schemas.openxmlformats.org/presentationml/2006/main">
  <p:tag name="AS_UNIQUEID" val="7609"/>
</p:tagLst>
</file>

<file path=ppt/tags/tag176.xml><?xml version="1.0" encoding="utf-8"?>
<p:tagLst xmlns:p="http://schemas.openxmlformats.org/presentationml/2006/main">
  <p:tag name="AS_UNIQUEID" val="3334"/>
</p:tagLst>
</file>

<file path=ppt/tags/tag177.xml><?xml version="1.0" encoding="utf-8"?>
<p:tagLst xmlns:p="http://schemas.openxmlformats.org/presentationml/2006/main">
  <p:tag name="AS_UNIQUEID" val="3335"/>
</p:tagLst>
</file>

<file path=ppt/tags/tag178.xml><?xml version="1.0" encoding="utf-8"?>
<p:tagLst xmlns:p="http://schemas.openxmlformats.org/presentationml/2006/main">
  <p:tag name="AS_UNIQUEID" val="7610"/>
</p:tagLst>
</file>

<file path=ppt/tags/tag179.xml><?xml version="1.0" encoding="utf-8"?>
<p:tagLst xmlns:p="http://schemas.openxmlformats.org/presentationml/2006/main">
  <p:tag name="AS_UNIQUEID" val="3337"/>
  <p:tag name="KSO_WM_UNIT_TABLE_BEAUTIFY" val="smartTable{2d1bd09d-48b1-4db2-be09-50971abb5b70}"/>
  <p:tag name="TABLE_ENDDRAG_ORIGIN_RECT" val="687*331"/>
  <p:tag name="TABLE_ENDDRAG_RECT" val="15*39*687*331"/>
</p:tagLst>
</file>

<file path=ppt/tags/tag180.xml><?xml version="1.0" encoding="utf-8"?>
<p:tagLst xmlns:p="http://schemas.openxmlformats.org/presentationml/2006/main">
  <p:tag name="KSO_WM_SPECIAL_SOURCE" val="bdnull"/>
</p:tagLst>
</file>

<file path=ppt/tags/tag181.xml><?xml version="1.0" encoding="utf-8"?>
<p:tagLst xmlns:p="http://schemas.openxmlformats.org/presentationml/2006/main">
  <p:tag name="AS_UNIQUEID" val="7612"/>
</p:tagLst>
</file>

<file path=ppt/tags/tag182.xml><?xml version="1.0" encoding="utf-8"?>
<p:tagLst xmlns:p="http://schemas.openxmlformats.org/presentationml/2006/main">
  <p:tag name="AS_UNIQUEID" val="3320"/>
</p:tagLst>
</file>

<file path=ppt/tags/tag183.xml><?xml version="1.0" encoding="utf-8"?>
<p:tagLst xmlns:p="http://schemas.openxmlformats.org/presentationml/2006/main">
  <p:tag name="AS_UNIQUEID" val="3321"/>
</p:tagLst>
</file>

<file path=ppt/tags/tag184.xml><?xml version="1.0" encoding="utf-8"?>
<p:tagLst xmlns:p="http://schemas.openxmlformats.org/presentationml/2006/main">
  <p:tag name="AS_UNIQUEID" val="7613"/>
</p:tagLst>
</file>

<file path=ppt/tags/tag185.xml><?xml version="1.0" encoding="utf-8"?>
<p:tagLst xmlns:p="http://schemas.openxmlformats.org/presentationml/2006/main">
  <p:tag name="AS_UNIQUEID" val="3323"/>
  <p:tag name="KSO_WM_UNIT_TABLE_BEAUTIFY" val="smartTable{f3eb0eff-bdee-4b30-86af-4a49f3a157dd}"/>
  <p:tag name="TABLE_ENDDRAG_ORIGIN_RECT" val="944*416"/>
  <p:tag name="TABLE_ENDDRAG_RECT" val="6*13*944*416"/>
</p:tagLst>
</file>

<file path=ppt/tags/tag186.xml><?xml version="1.0" encoding="utf-8"?>
<p:tagLst xmlns:p="http://schemas.openxmlformats.org/presentationml/2006/main">
  <p:tag name="AS_UNIQUEID" val="3325"/>
</p:tagLst>
</file>

<file path=ppt/tags/tag187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4130"/>
</p:tagLst>
</file>

<file path=ppt/tags/tag188.xml><?xml version="1.0" encoding="utf-8"?>
<p:tagLst xmlns:p="http://schemas.openxmlformats.org/presentationml/2006/main">
  <p:tag name="AS_UNIQUEID" val="7614"/>
</p:tagLst>
</file>

<file path=ppt/tags/tag189.xml><?xml version="1.0" encoding="utf-8"?>
<p:tagLst xmlns:p="http://schemas.openxmlformats.org/presentationml/2006/main">
  <p:tag name="AS_UNIQUEID" val="7058"/>
</p:tagLst>
</file>

<file path=ppt/tags/tag190.xml><?xml version="1.0" encoding="utf-8"?>
<p:tagLst xmlns:p="http://schemas.openxmlformats.org/presentationml/2006/main">
  <p:tag name="AS_UNIQUEID" val="7059"/>
</p:tagLst>
</file>

<file path=ppt/tags/tag191.xml><?xml version="1.0" encoding="utf-8"?>
<p:tagLst xmlns:p="http://schemas.openxmlformats.org/presentationml/2006/main">
  <p:tag name="AS_UNIQUEID" val="7060"/>
</p:tagLst>
</file>

<file path=ppt/tags/tag192.xml><?xml version="1.0" encoding="utf-8"?>
<p:tagLst xmlns:p="http://schemas.openxmlformats.org/presentationml/2006/main">
  <p:tag name="AS_UNIQUEID" val="7061"/>
</p:tagLst>
</file>

<file path=ppt/tags/tag193.xml><?xml version="1.0" encoding="utf-8"?>
<p:tagLst xmlns:p="http://schemas.openxmlformats.org/presentationml/2006/main">
  <p:tag name="AS_UNIQUEID" val="7062"/>
</p:tagLst>
</file>

<file path=ppt/tags/tag194.xml><?xml version="1.0" encoding="utf-8"?>
<p:tagLst xmlns:p="http://schemas.openxmlformats.org/presentationml/2006/main">
  <p:tag name="AS_UNIQUEID" val="7063"/>
</p:tagLst>
</file>

<file path=ppt/tags/tag195.xml><?xml version="1.0" encoding="utf-8"?>
<p:tagLst xmlns:p="http://schemas.openxmlformats.org/presentationml/2006/main">
  <p:tag name="AS_UNIQUEID" val="7064"/>
</p:tagLst>
</file>

<file path=ppt/tags/tag196.xml><?xml version="1.0" encoding="utf-8"?>
<p:tagLst xmlns:p="http://schemas.openxmlformats.org/presentationml/2006/main">
  <p:tag name="AS_UNIQUEID" val="7065"/>
</p:tagLst>
</file>

<file path=ppt/tags/tag197.xml><?xml version="1.0" encoding="utf-8"?>
<p:tagLst xmlns:p="http://schemas.openxmlformats.org/presentationml/2006/main">
  <p:tag name="AS_UNIQUEID" val="7066"/>
</p:tagLst>
</file>

<file path=ppt/tags/tag198.xml><?xml version="1.0" encoding="utf-8"?>
<p:tagLst xmlns:p="http://schemas.openxmlformats.org/presentationml/2006/main">
  <p:tag name="AS_UNIQUEID" val="7067"/>
</p:tagLst>
</file>

<file path=ppt/tags/tag199.xml><?xml version="1.0" encoding="utf-8"?>
<p:tagLst xmlns:p="http://schemas.openxmlformats.org/presentationml/2006/main">
  <p:tag name="AS_UNIQUEID" val="7068"/>
</p:tagLst>
</file>

<file path=ppt/tags/tag200.xml><?xml version="1.0" encoding="utf-8"?>
<p:tagLst xmlns:p="http://schemas.openxmlformats.org/presentationml/2006/main">
  <p:tag name="AS_UNIQUEID" val="7069"/>
</p:tagLst>
</file>

<file path=ppt/tags/tag201.xml><?xml version="1.0" encoding="utf-8"?>
<p:tagLst xmlns:p="http://schemas.openxmlformats.org/presentationml/2006/main">
  <p:tag name="AS_UNIQUEID" val="7070"/>
</p:tagLst>
</file>

<file path=ppt/tags/tag202.xml><?xml version="1.0" encoding="utf-8"?>
<p:tagLst xmlns:p="http://schemas.openxmlformats.org/presentationml/2006/main">
  <p:tag name="AS_UNIQUEID" val="7071"/>
</p:tagLst>
</file>

<file path=ppt/tags/tag203.xml><?xml version="1.0" encoding="utf-8"?>
<p:tagLst xmlns:p="http://schemas.openxmlformats.org/presentationml/2006/main">
  <p:tag name="AS_UNIQUEID" val="7072"/>
</p:tagLst>
</file>

<file path=ppt/tags/tag204.xml><?xml version="1.0" encoding="utf-8"?>
<p:tagLst xmlns:p="http://schemas.openxmlformats.org/presentationml/2006/main">
  <p:tag name="AS_UNIQUEID" val="7073"/>
</p:tagLst>
</file>

<file path=ppt/tags/tag205.xml><?xml version="1.0" encoding="utf-8"?>
<p:tagLst xmlns:p="http://schemas.openxmlformats.org/presentationml/2006/main">
  <p:tag name="AS_UNIQUEID" val="7074"/>
</p:tagLst>
</file>

<file path=ppt/tags/tag206.xml><?xml version="1.0" encoding="utf-8"?>
<p:tagLst xmlns:p="http://schemas.openxmlformats.org/presentationml/2006/main">
  <p:tag name="AS_UNIQUEID" val="7075"/>
</p:tagLst>
</file>

<file path=ppt/tags/tag207.xml><?xml version="1.0" encoding="utf-8"?>
<p:tagLst xmlns:p="http://schemas.openxmlformats.org/presentationml/2006/main">
  <p:tag name="AS_UNIQUEID" val="7076"/>
</p:tagLst>
</file>

<file path=ppt/tags/tag208.xml><?xml version="1.0" encoding="utf-8"?>
<p:tagLst xmlns:p="http://schemas.openxmlformats.org/presentationml/2006/main">
  <p:tag name="AS_UNIQUEID" val="7077"/>
</p:tagLst>
</file>

<file path=ppt/tags/tag209.xml><?xml version="1.0" encoding="utf-8"?>
<p:tagLst xmlns:p="http://schemas.openxmlformats.org/presentationml/2006/main">
  <p:tag name="AS_UNIQUEID" val="7078"/>
</p:tagLst>
</file>

<file path=ppt/tags/tag210.xml><?xml version="1.0" encoding="utf-8"?>
<p:tagLst xmlns:p="http://schemas.openxmlformats.org/presentationml/2006/main">
  <p:tag name="AS_UNIQUEID" val="7079"/>
</p:tagLst>
</file>

<file path=ppt/tags/tag211.xml><?xml version="1.0" encoding="utf-8"?>
<p:tagLst xmlns:p="http://schemas.openxmlformats.org/presentationml/2006/main">
  <p:tag name="AS_UNIQUEID" val="7080"/>
</p:tagLst>
</file>

<file path=ppt/tags/tag212.xml><?xml version="1.0" encoding="utf-8"?>
<p:tagLst xmlns:p="http://schemas.openxmlformats.org/presentationml/2006/main">
  <p:tag name="AS_UNIQUEID" val="7081"/>
</p:tagLst>
</file>

<file path=ppt/tags/tag213.xml><?xml version="1.0" encoding="utf-8"?>
<p:tagLst xmlns:p="http://schemas.openxmlformats.org/presentationml/2006/main">
  <p:tag name="AS_UNIQUEID" val="7082"/>
</p:tagLst>
</file>

<file path=ppt/tags/tag214.xml><?xml version="1.0" encoding="utf-8"?>
<p:tagLst xmlns:p="http://schemas.openxmlformats.org/presentationml/2006/main">
  <p:tag name="AS_UNIQUEID" val="7083"/>
</p:tagLst>
</file>

<file path=ppt/tags/tag215.xml><?xml version="1.0" encoding="utf-8"?>
<p:tagLst xmlns:p="http://schemas.openxmlformats.org/presentationml/2006/main">
  <p:tag name="AS_UNIQUEID" val="7084"/>
</p:tagLst>
</file>

<file path=ppt/tags/tag216.xml><?xml version="1.0" encoding="utf-8"?>
<p:tagLst xmlns:p="http://schemas.openxmlformats.org/presentationml/2006/main">
  <p:tag name="AS_UNIQUEID" val="7085"/>
</p:tagLst>
</file>

<file path=ppt/tags/tag217.xml><?xml version="1.0" encoding="utf-8"?>
<p:tagLst xmlns:p="http://schemas.openxmlformats.org/presentationml/2006/main">
  <p:tag name="AS_UNIQUEID" val="7086"/>
</p:tagLst>
</file>

<file path=ppt/tags/tag218.xml><?xml version="1.0" encoding="utf-8"?>
<p:tagLst xmlns:p="http://schemas.openxmlformats.org/presentationml/2006/main">
  <p:tag name="AS_UNIQUEID" val="7087"/>
</p:tagLst>
</file>

<file path=ppt/tags/tag219.xml><?xml version="1.0" encoding="utf-8"?>
<p:tagLst xmlns:p="http://schemas.openxmlformats.org/presentationml/2006/main">
  <p:tag name="AS_UNIQUEID" val="7088"/>
</p:tagLst>
</file>

<file path=ppt/tags/tag220.xml><?xml version="1.0" encoding="utf-8"?>
<p:tagLst xmlns:p="http://schemas.openxmlformats.org/presentationml/2006/main">
  <p:tag name="AS_UNIQUEID" val="7089"/>
</p:tagLst>
</file>

<file path=ppt/tags/tag221.xml><?xml version="1.0" encoding="utf-8"?>
<p:tagLst xmlns:p="http://schemas.openxmlformats.org/presentationml/2006/main">
  <p:tag name="AS_UNIQUEID" val="7090"/>
</p:tagLst>
</file>

<file path=ppt/tags/tag222.xml><?xml version="1.0" encoding="utf-8"?>
<p:tagLst xmlns:p="http://schemas.openxmlformats.org/presentationml/2006/main">
  <p:tag name="AS_UNIQUEID" val="7091"/>
</p:tagLst>
</file>

<file path=ppt/tags/tag223.xml><?xml version="1.0" encoding="utf-8"?>
<p:tagLst xmlns:p="http://schemas.openxmlformats.org/presentationml/2006/main">
  <p:tag name="AS_UNIQUEID" val="7092"/>
</p:tagLst>
</file>

<file path=ppt/tags/tag224.xml><?xml version="1.0" encoding="utf-8"?>
<p:tagLst xmlns:p="http://schemas.openxmlformats.org/presentationml/2006/main">
  <p:tag name="AS_UNIQUEID" val="7093"/>
</p:tagLst>
</file>

<file path=ppt/tags/tag225.xml><?xml version="1.0" encoding="utf-8"?>
<p:tagLst xmlns:p="http://schemas.openxmlformats.org/presentationml/2006/main">
  <p:tag name="AS_UNIQUEID" val="7094"/>
</p:tagLst>
</file>

<file path=ppt/tags/tag226.xml><?xml version="1.0" encoding="utf-8"?>
<p:tagLst xmlns:p="http://schemas.openxmlformats.org/presentationml/2006/main">
  <p:tag name="AS_UNIQUEID" val="7095"/>
</p:tagLst>
</file>

<file path=ppt/tags/tag227.xml><?xml version="1.0" encoding="utf-8"?>
<p:tagLst xmlns:p="http://schemas.openxmlformats.org/presentationml/2006/main">
  <p:tag name="AS_UNIQUEID" val="7096"/>
</p:tagLst>
</file>

<file path=ppt/tags/tag228.xml><?xml version="1.0" encoding="utf-8"?>
<p:tagLst xmlns:p="http://schemas.openxmlformats.org/presentationml/2006/main">
  <p:tag name="AS_UNIQUEID" val="7097"/>
</p:tagLst>
</file>

<file path=ppt/tags/tag229.xml><?xml version="1.0" encoding="utf-8"?>
<p:tagLst xmlns:p="http://schemas.openxmlformats.org/presentationml/2006/main">
  <p:tag name="AS_UNIQUEID" val="7098"/>
</p:tagLst>
</file>

<file path=ppt/tags/tag230.xml><?xml version="1.0" encoding="utf-8"?>
<p:tagLst xmlns:p="http://schemas.openxmlformats.org/presentationml/2006/main">
  <p:tag name="AS_UNIQUEID" val="7099"/>
</p:tagLst>
</file>

<file path=ppt/tags/tag231.xml><?xml version="1.0" encoding="utf-8"?>
<p:tagLst xmlns:p="http://schemas.openxmlformats.org/presentationml/2006/main">
  <p:tag name="AS_UNIQUEID" val="7100"/>
</p:tagLst>
</file>

<file path=ppt/tags/tag232.xml><?xml version="1.0" encoding="utf-8"?>
<p:tagLst xmlns:p="http://schemas.openxmlformats.org/presentationml/2006/main">
  <p:tag name="AS_UNIQUEID" val="7101"/>
</p:tagLst>
</file>

<file path=ppt/tags/tag233.xml><?xml version="1.0" encoding="utf-8"?>
<p:tagLst xmlns:p="http://schemas.openxmlformats.org/presentationml/2006/main">
  <p:tag name="AS_UNIQUEID" val="7102"/>
</p:tagLst>
</file>

<file path=ppt/tags/tag234.xml><?xml version="1.0" encoding="utf-8"?>
<p:tagLst xmlns:p="http://schemas.openxmlformats.org/presentationml/2006/main">
  <p:tag name="AS_UNIQUEID" val="7103"/>
</p:tagLst>
</file>

<file path=ppt/tags/tag235.xml><?xml version="1.0" encoding="utf-8"?>
<p:tagLst xmlns:p="http://schemas.openxmlformats.org/presentationml/2006/main">
  <p:tag name="AS_UNIQUEID" val="7461"/>
</p:tagLst>
</file>

<file path=ppt/tags/tag236.xml><?xml version="1.0" encoding="utf-8"?>
<p:tagLst xmlns:p="http://schemas.openxmlformats.org/presentationml/2006/main">
  <p:tag name="AS_UNIQUEID" val="7615"/>
</p:tagLst>
</file>

<file path=ppt/tags/tag237.xml><?xml version="1.0" encoding="utf-8"?>
<p:tagLst xmlns:p="http://schemas.openxmlformats.org/presentationml/2006/main">
  <p:tag name="AS_UNIQUEID" val="7105"/>
</p:tagLst>
</file>

<file path=ppt/tags/tag238.xml><?xml version="1.0" encoding="utf-8"?>
<p:tagLst xmlns:p="http://schemas.openxmlformats.org/presentationml/2006/main">
  <p:tag name="AS_UNIQUEID" val="7106"/>
</p:tagLst>
</file>

<file path=ppt/tags/tag239.xml><?xml version="1.0" encoding="utf-8"?>
<p:tagLst xmlns:p="http://schemas.openxmlformats.org/presentationml/2006/main">
  <p:tag name="AS_UNIQUEID" val="7107"/>
</p:tagLst>
</file>

<file path=ppt/tags/tag240.xml><?xml version="1.0" encoding="utf-8"?>
<p:tagLst xmlns:p="http://schemas.openxmlformats.org/presentationml/2006/main">
  <p:tag name="AS_UNIQUEID" val="7108"/>
</p:tagLst>
</file>

<file path=ppt/tags/tag241.xml><?xml version="1.0" encoding="utf-8"?>
<p:tagLst xmlns:p="http://schemas.openxmlformats.org/presentationml/2006/main">
  <p:tag name="AS_UNIQUEID" val="7109"/>
</p:tagLst>
</file>

<file path=ppt/tags/tag242.xml><?xml version="1.0" encoding="utf-8"?>
<p:tagLst xmlns:p="http://schemas.openxmlformats.org/presentationml/2006/main">
  <p:tag name="AS_UNIQUEID" val="7110"/>
</p:tagLst>
</file>

<file path=ppt/tags/tag243.xml><?xml version="1.0" encoding="utf-8"?>
<p:tagLst xmlns:p="http://schemas.openxmlformats.org/presentationml/2006/main">
  <p:tag name="AS_UNIQUEID" val="7111"/>
</p:tagLst>
</file>

<file path=ppt/tags/tag244.xml><?xml version="1.0" encoding="utf-8"?>
<p:tagLst xmlns:p="http://schemas.openxmlformats.org/presentationml/2006/main">
  <p:tag name="AS_UNIQUEID" val="7112"/>
</p:tagLst>
</file>

<file path=ppt/tags/tag245.xml><?xml version="1.0" encoding="utf-8"?>
<p:tagLst xmlns:p="http://schemas.openxmlformats.org/presentationml/2006/main">
  <p:tag name="AS_UNIQUEID" val="7113"/>
</p:tagLst>
</file>

<file path=ppt/tags/tag246.xml><?xml version="1.0" encoding="utf-8"?>
<p:tagLst xmlns:p="http://schemas.openxmlformats.org/presentationml/2006/main">
  <p:tag name="AS_UNIQUEID" val="7114"/>
</p:tagLst>
</file>

<file path=ppt/tags/tag247.xml><?xml version="1.0" encoding="utf-8"?>
<p:tagLst xmlns:p="http://schemas.openxmlformats.org/presentationml/2006/main">
  <p:tag name="AS_UNIQUEID" val="7115"/>
</p:tagLst>
</file>

<file path=ppt/tags/tag248.xml><?xml version="1.0" encoding="utf-8"?>
<p:tagLst xmlns:p="http://schemas.openxmlformats.org/presentationml/2006/main">
  <p:tag name="AS_UNIQUEID" val="7116"/>
</p:tagLst>
</file>

<file path=ppt/tags/tag249.xml><?xml version="1.0" encoding="utf-8"?>
<p:tagLst xmlns:p="http://schemas.openxmlformats.org/presentationml/2006/main">
  <p:tag name="AS_UNIQUEID" val="7117"/>
</p:tagLst>
</file>

<file path=ppt/tags/tag250.xml><?xml version="1.0" encoding="utf-8"?>
<p:tagLst xmlns:p="http://schemas.openxmlformats.org/presentationml/2006/main">
  <p:tag name="AS_UNIQUEID" val="7118"/>
</p:tagLst>
</file>

<file path=ppt/tags/tag251.xml><?xml version="1.0" encoding="utf-8"?>
<p:tagLst xmlns:p="http://schemas.openxmlformats.org/presentationml/2006/main">
  <p:tag name="AS_UNIQUEID" val="7119"/>
</p:tagLst>
</file>

<file path=ppt/tags/tag252.xml><?xml version="1.0" encoding="utf-8"?>
<p:tagLst xmlns:p="http://schemas.openxmlformats.org/presentationml/2006/main">
  <p:tag name="AS_UNIQUEID" val="7120"/>
</p:tagLst>
</file>

<file path=ppt/tags/tag253.xml><?xml version="1.0" encoding="utf-8"?>
<p:tagLst xmlns:p="http://schemas.openxmlformats.org/presentationml/2006/main">
  <p:tag name="AS_UNIQUEID" val="7616"/>
</p:tagLst>
</file>

<file path=ppt/tags/tag254.xml><?xml version="1.0" encoding="utf-8"?>
<p:tagLst xmlns:p="http://schemas.openxmlformats.org/presentationml/2006/main">
  <p:tag name="AS_UNIQUEID" val="7122"/>
</p:tagLst>
</file>

<file path=ppt/tags/tag255.xml><?xml version="1.0" encoding="utf-8"?>
<p:tagLst xmlns:p="http://schemas.openxmlformats.org/presentationml/2006/main">
  <p:tag name="AS_UNIQUEID" val="7123"/>
</p:tagLst>
</file>

<file path=ppt/tags/tag256.xml><?xml version="1.0" encoding="utf-8"?>
<p:tagLst xmlns:p="http://schemas.openxmlformats.org/presentationml/2006/main">
  <p:tag name="AS_UNIQUEID" val="7124"/>
</p:tagLst>
</file>

<file path=ppt/tags/tag257.xml><?xml version="1.0" encoding="utf-8"?>
<p:tagLst xmlns:p="http://schemas.openxmlformats.org/presentationml/2006/main">
  <p:tag name="AS_UNIQUEID" val="5097"/>
  <p:tag name="KSO_WM_BEAUTIFY_FLAG" val=""/>
</p:tagLst>
</file>

<file path=ppt/tags/tag258.xml><?xml version="1.0" encoding="utf-8"?>
<p:tagLst xmlns:p="http://schemas.openxmlformats.org/presentationml/2006/main">
  <p:tag name="AS_UNIQUEID" val="5098"/>
  <p:tag name="KSO_WM_BEAUTIFY_FLAG" val=""/>
</p:tagLst>
</file>

<file path=ppt/tags/tag259.xml><?xml version="1.0" encoding="utf-8"?>
<p:tagLst xmlns:p="http://schemas.openxmlformats.org/presentationml/2006/main">
  <p:tag name="AS_UNIQUEID" val="5099"/>
  <p:tag name="KSO_WM_BEAUTIFY_FLAG" val=""/>
</p:tagLst>
</file>

<file path=ppt/tags/tag260.xml><?xml version="1.0" encoding="utf-8"?>
<p:tagLst xmlns:p="http://schemas.openxmlformats.org/presentationml/2006/main">
  <p:tag name="AS_UNIQUEID" val="5100"/>
  <p:tag name="KSO_WM_BEAUTIFY_FLAG" val=""/>
</p:tagLst>
</file>

<file path=ppt/tags/tag261.xml><?xml version="1.0" encoding="utf-8"?>
<p:tagLst xmlns:p="http://schemas.openxmlformats.org/presentationml/2006/main">
  <p:tag name="AS_UNIQUEID" val="5104"/>
  <p:tag name="KSO_WM_BEAUTIFY_FLAG" val=""/>
</p:tagLst>
</file>

<file path=ppt/tags/tag262.xml><?xml version="1.0" encoding="utf-8"?>
<p:tagLst xmlns:p="http://schemas.openxmlformats.org/presentationml/2006/main">
  <p:tag name="AS_UNIQUEID" val="5105"/>
  <p:tag name="KSO_WM_BEAUTIFY_FLAG" val=""/>
</p:tagLst>
</file>

<file path=ppt/tags/tag263.xml><?xml version="1.0" encoding="utf-8"?>
<p:tagLst xmlns:p="http://schemas.openxmlformats.org/presentationml/2006/main">
  <p:tag name="AS_UNIQUEID" val="5106"/>
  <p:tag name="KSO_WM_BEAUTIFY_FLAG" val=""/>
</p:tagLst>
</file>

<file path=ppt/tags/tag264.xml><?xml version="1.0" encoding="utf-8"?>
<p:tagLst xmlns:p="http://schemas.openxmlformats.org/presentationml/2006/main">
  <p:tag name="AS_UNIQUEID" val="5107"/>
  <p:tag name="KSO_WM_BEAUTIFY_FLAG" val=""/>
</p:tagLst>
</file>

<file path=ppt/tags/tag265.xml><?xml version="1.0" encoding="utf-8"?>
<p:tagLst xmlns:p="http://schemas.openxmlformats.org/presentationml/2006/main">
  <p:tag name="AS_UNIQUEID" val="5108"/>
  <p:tag name="KSO_WM_BEAUTIFY_FLAG" val=""/>
</p:tagLst>
</file>

<file path=ppt/tags/tag266.xml><?xml version="1.0" encoding="utf-8"?>
<p:tagLst xmlns:p="http://schemas.openxmlformats.org/presentationml/2006/main">
  <p:tag name="AS_UNIQUEID" val="5109"/>
  <p:tag name="KSO_WM_BEAUTIFY_FLAG" val=""/>
</p:tagLst>
</file>

<file path=ppt/tags/tag267.xml><?xml version="1.0" encoding="utf-8"?>
<p:tagLst xmlns:p="http://schemas.openxmlformats.org/presentationml/2006/main">
  <p:tag name="AS_UNIQUEID" val="5110"/>
  <p:tag name="KSO_WM_BEAUTIFY_FLAG" val=""/>
</p:tagLst>
</file>

<file path=ppt/tags/tag268.xml><?xml version="1.0" encoding="utf-8"?>
<p:tagLst xmlns:p="http://schemas.openxmlformats.org/presentationml/2006/main">
  <p:tag name="AS_UNIQUEID" val="5111"/>
  <p:tag name="KSO_WM_BEAUTIFY_FLAG" val=""/>
</p:tagLst>
</file>

<file path=ppt/tags/tag269.xml><?xml version="1.0" encoding="utf-8"?>
<p:tagLst xmlns:p="http://schemas.openxmlformats.org/presentationml/2006/main">
  <p:tag name="AS_UNIQUEID" val="5112"/>
  <p:tag name="KSO_WM_BEAUTIFY_FLAG" val=""/>
</p:tagLst>
</file>

<file path=ppt/tags/tag270.xml><?xml version="1.0" encoding="utf-8"?>
<p:tagLst xmlns:p="http://schemas.openxmlformats.org/presentationml/2006/main">
  <p:tag name="AS_UNIQUEID" val="5113"/>
  <p:tag name="KSO_WM_BEAUTIFY_FLAG" val=""/>
</p:tagLst>
</file>

<file path=ppt/tags/tag271.xml><?xml version="1.0" encoding="utf-8"?>
<p:tagLst xmlns:p="http://schemas.openxmlformats.org/presentationml/2006/main">
  <p:tag name="AS_UNIQUEID" val="5114"/>
  <p:tag name="KSO_WM_BEAUTIFY_FLAG" val=""/>
</p:tagLst>
</file>

<file path=ppt/tags/tag272.xml><?xml version="1.0" encoding="utf-8"?>
<p:tagLst xmlns:p="http://schemas.openxmlformats.org/presentationml/2006/main">
  <p:tag name="AS_UNIQUEID" val="5115"/>
  <p:tag name="KSO_WM_BEAUTIFY_FLAG" val=""/>
</p:tagLst>
</file>

<file path=ppt/tags/tag273.xml><?xml version="1.0" encoding="utf-8"?>
<p:tagLst xmlns:p="http://schemas.openxmlformats.org/presentationml/2006/main">
  <p:tag name="AS_UNIQUEID" val="5116"/>
  <p:tag name="KSO_WM_BEAUTIFY_FLAG" val=""/>
</p:tagLst>
</file>

<file path=ppt/tags/tag274.xml><?xml version="1.0" encoding="utf-8"?>
<p:tagLst xmlns:p="http://schemas.openxmlformats.org/presentationml/2006/main">
  <p:tag name="AS_UNIQUEID" val="5117"/>
  <p:tag name="KSO_WM_BEAUTIFY_FLAG" val=""/>
</p:tagLst>
</file>

<file path=ppt/tags/tag275.xml><?xml version="1.0" encoding="utf-8"?>
<p:tagLst xmlns:p="http://schemas.openxmlformats.org/presentationml/2006/main">
  <p:tag name="AS_UNIQUEID" val="5118"/>
  <p:tag name="KSO_WM_BEAUTIFY_FLAG" val=""/>
</p:tagLst>
</file>

<file path=ppt/tags/tag276.xml><?xml version="1.0" encoding="utf-8"?>
<p:tagLst xmlns:p="http://schemas.openxmlformats.org/presentationml/2006/main">
  <p:tag name="AS_UNIQUEID" val="5121"/>
  <p:tag name="KSO_WM_BEAUTIFY_FLAG" val=""/>
</p:tagLst>
</file>

<file path=ppt/tags/tag277.xml><?xml version="1.0" encoding="utf-8"?>
<p:tagLst xmlns:p="http://schemas.openxmlformats.org/presentationml/2006/main">
  <p:tag name="AS_UNIQUEID" val="5123"/>
  <p:tag name="KSO_WM_BEAUTIFY_FLAG" val=""/>
</p:tagLst>
</file>

<file path=ppt/tags/tag278.xml><?xml version="1.0" encoding="utf-8"?>
<p:tagLst xmlns:p="http://schemas.openxmlformats.org/presentationml/2006/main">
  <p:tag name="AS_UNIQUEID" val="5124"/>
  <p:tag name="KSO_WM_BEAUTIFY_FLAG" val=""/>
</p:tagLst>
</file>

<file path=ppt/tags/tag279.xml><?xml version="1.0" encoding="utf-8"?>
<p:tagLst xmlns:p="http://schemas.openxmlformats.org/presentationml/2006/main">
  <p:tag name="AS_UNIQUEID" val="5125"/>
  <p:tag name="KSO_WM_BEAUTIFY_FLAG" val=""/>
</p:tagLst>
</file>

<file path=ppt/tags/tag280.xml><?xml version="1.0" encoding="utf-8"?>
<p:tagLst xmlns:p="http://schemas.openxmlformats.org/presentationml/2006/main">
  <p:tag name="AS_UNIQUEID" val="5126"/>
</p:tagLst>
</file>

<file path=ppt/tags/tag281.xml><?xml version="1.0" encoding="utf-8"?>
<p:tagLst xmlns:p="http://schemas.openxmlformats.org/presentationml/2006/main">
  <p:tag name="AS_UNIQUEID" val="2292"/>
  <p:tag name="KSO_WM_UNIT_TABLE_BEAUTIFY" val="smartTable{0f3b4dfd-7389-486e-857b-6dccbef77b62}"/>
  <p:tag name="TABLE_ENDDRAG_ORIGIN_RECT" val="772*269"/>
  <p:tag name="TABLE_ENDDRAG_RECT" val="10*270*772*269"/>
</p:tagLst>
</file>

<file path=ppt/tags/tag282.xml><?xml version="1.0" encoding="utf-8"?>
<p:tagLst xmlns:p="http://schemas.openxmlformats.org/presentationml/2006/main">
  <p:tag name="AS_UNIQUEID" val="7617"/>
</p:tagLst>
</file>

<file path=ppt/tags/tag283.xml><?xml version="1.0" encoding="utf-8"?>
<p:tagLst xmlns:p="http://schemas.openxmlformats.org/presentationml/2006/main">
  <p:tag name="AS_UNIQUEID" val="7126"/>
</p:tagLst>
</file>

<file path=ppt/tags/tag284.xml><?xml version="1.0" encoding="utf-8"?>
<p:tagLst xmlns:p="http://schemas.openxmlformats.org/presentationml/2006/main">
  <p:tag name="AS_UNIQUEID" val="7127"/>
</p:tagLst>
</file>

<file path=ppt/tags/tag285.xml><?xml version="1.0" encoding="utf-8"?>
<p:tagLst xmlns:p="http://schemas.openxmlformats.org/presentationml/2006/main">
  <p:tag name="AS_UNIQUEID" val="7128"/>
</p:tagLst>
</file>

<file path=ppt/tags/tag286.xml><?xml version="1.0" encoding="utf-8"?>
<p:tagLst xmlns:p="http://schemas.openxmlformats.org/presentationml/2006/main">
  <p:tag name="AS_UNIQUEID" val="7129"/>
</p:tagLst>
</file>

<file path=ppt/tags/tag287.xml><?xml version="1.0" encoding="utf-8"?>
<p:tagLst xmlns:p="http://schemas.openxmlformats.org/presentationml/2006/main">
  <p:tag name="AS_UNIQUEID" val="7130"/>
</p:tagLst>
</file>

<file path=ppt/tags/tag288.xml><?xml version="1.0" encoding="utf-8"?>
<p:tagLst xmlns:p="http://schemas.openxmlformats.org/presentationml/2006/main">
  <p:tag name="AS_UNIQUEID" val="7131"/>
</p:tagLst>
</file>

<file path=ppt/tags/tag289.xml><?xml version="1.0" encoding="utf-8"?>
<p:tagLst xmlns:p="http://schemas.openxmlformats.org/presentationml/2006/main">
  <p:tag name="AS_UNIQUEID" val="7132"/>
</p:tagLst>
</file>

<file path=ppt/tags/tag290.xml><?xml version="1.0" encoding="utf-8"?>
<p:tagLst xmlns:p="http://schemas.openxmlformats.org/presentationml/2006/main">
  <p:tag name="AS_UNIQUEID" val="7133"/>
</p:tagLst>
</file>

<file path=ppt/tags/tag291.xml><?xml version="1.0" encoding="utf-8"?>
<p:tagLst xmlns:p="http://schemas.openxmlformats.org/presentationml/2006/main">
  <p:tag name="AS_UNIQUEID" val="7134"/>
</p:tagLst>
</file>

<file path=ppt/tags/tag292.xml><?xml version="1.0" encoding="utf-8"?>
<p:tagLst xmlns:p="http://schemas.openxmlformats.org/presentationml/2006/main">
  <p:tag name="AS_UNIQUEID" val="7135"/>
</p:tagLst>
</file>

<file path=ppt/tags/tag293.xml><?xml version="1.0" encoding="utf-8"?>
<p:tagLst xmlns:p="http://schemas.openxmlformats.org/presentationml/2006/main">
  <p:tag name="AS_UNIQUEID" val="7136"/>
</p:tagLst>
</file>

<file path=ppt/tags/tag294.xml><?xml version="1.0" encoding="utf-8"?>
<p:tagLst xmlns:p="http://schemas.openxmlformats.org/presentationml/2006/main">
  <p:tag name="AS_UNIQUEID" val="7137"/>
</p:tagLst>
</file>

<file path=ppt/tags/tag295.xml><?xml version="1.0" encoding="utf-8"?>
<p:tagLst xmlns:p="http://schemas.openxmlformats.org/presentationml/2006/main">
  <p:tag name="AS_UNIQUEID" val="7138"/>
</p:tagLst>
</file>

<file path=ppt/tags/tag296.xml><?xml version="1.0" encoding="utf-8"?>
<p:tagLst xmlns:p="http://schemas.openxmlformats.org/presentationml/2006/main">
  <p:tag name="AS_UNIQUEID" val="7139"/>
</p:tagLst>
</file>

<file path=ppt/tags/tag297.xml><?xml version="1.0" encoding="utf-8"?>
<p:tagLst xmlns:p="http://schemas.openxmlformats.org/presentationml/2006/main">
  <p:tag name="AS_UNIQUEID" val="7140"/>
</p:tagLst>
</file>

<file path=ppt/tags/tag298.xml><?xml version="1.0" encoding="utf-8"?>
<p:tagLst xmlns:p="http://schemas.openxmlformats.org/presentationml/2006/main">
  <p:tag name="AS_UNIQUEID" val="7141"/>
</p:tagLst>
</file>

<file path=ppt/tags/tag299.xml><?xml version="1.0" encoding="utf-8"?>
<p:tagLst xmlns:p="http://schemas.openxmlformats.org/presentationml/2006/main">
  <p:tag name="AS_UNIQUEID" val="7142"/>
</p:tagLst>
</file>

<file path=ppt/tags/tag300.xml><?xml version="1.0" encoding="utf-8"?>
<p:tagLst xmlns:p="http://schemas.openxmlformats.org/presentationml/2006/main">
  <p:tag name="AS_UNIQUEID" val="7143"/>
  <p:tag name="KSO_WM_UNIT_PLACING_PICTURE_USER_VIEWPORT" val="{&quot;height&quot;:8323.9212598425202,&quot;width&quot;:12404.27559055118}"/>
</p:tagLst>
</file>

<file path=ppt/tags/tag301.xml><?xml version="1.0" encoding="utf-8"?>
<p:tagLst xmlns:p="http://schemas.openxmlformats.org/presentationml/2006/main">
  <p:tag name="AS_UNIQUEID" val="7618"/>
</p:tagLst>
</file>

<file path=ppt/tags/tag302.xml><?xml version="1.0" encoding="utf-8"?>
<p:tagLst xmlns:p="http://schemas.openxmlformats.org/presentationml/2006/main">
  <p:tag name="AS_UNIQUEID" val="7149"/>
</p:tagLst>
</file>

<file path=ppt/tags/tag303.xml><?xml version="1.0" encoding="utf-8"?>
<p:tagLst xmlns:p="http://schemas.openxmlformats.org/presentationml/2006/main">
  <p:tag name="AS_UNIQUEID" val="7150"/>
</p:tagLst>
</file>

<file path=ppt/tags/tag304.xml><?xml version="1.0" encoding="utf-8"?>
<p:tagLst xmlns:p="http://schemas.openxmlformats.org/presentationml/2006/main">
  <p:tag name="AS_UNIQUEID" val="7151"/>
  <p:tag name="KSO_WM_UNIT_TABLE_BEAUTIFY" val="smartTable{6a65595b-1607-4681-bf66-9bb6d1cb5920}"/>
</p:tagLst>
</file>

<file path=ppt/tags/tag305.xml><?xml version="1.0" encoding="utf-8"?>
<p:tagLst xmlns:p="http://schemas.openxmlformats.org/presentationml/2006/main">
  <p:tag name="AS_UNIQUEID" val="7152"/>
</p:tagLst>
</file>

<file path=ppt/tags/tag306.xml><?xml version="1.0" encoding="utf-8"?>
<p:tagLst xmlns:p="http://schemas.openxmlformats.org/presentationml/2006/main">
  <p:tag name="AS_UNIQUEID" val="7153"/>
</p:tagLst>
</file>

<file path=ppt/tags/tag307.xml><?xml version="1.0" encoding="utf-8"?>
<p:tagLst xmlns:p="http://schemas.openxmlformats.org/presentationml/2006/main">
  <p:tag name="AS_UNIQUEID" val="7154"/>
</p:tagLst>
</file>

<file path=ppt/tags/tag308.xml><?xml version="1.0" encoding="utf-8"?>
<p:tagLst xmlns:p="http://schemas.openxmlformats.org/presentationml/2006/main">
  <p:tag name="AS_UNIQUEID" val="7155"/>
</p:tagLst>
</file>

<file path=ppt/tags/tag309.xml><?xml version="1.0" encoding="utf-8"?>
<p:tagLst xmlns:p="http://schemas.openxmlformats.org/presentationml/2006/main">
  <p:tag name="AS_UNIQUEID" val="7619"/>
</p:tagLst>
</file>

<file path=ppt/tags/tag310.xml><?xml version="1.0" encoding="utf-8"?>
<p:tagLst xmlns:p="http://schemas.openxmlformats.org/presentationml/2006/main">
  <p:tag name="AS_UNIQUEID" val="3455"/>
</p:tagLst>
</file>

<file path=ppt/tags/tag311.xml><?xml version="1.0" encoding="utf-8"?>
<p:tagLst xmlns:p="http://schemas.openxmlformats.org/presentationml/2006/main">
  <p:tag name="AS_UNIQUEID" val="3456"/>
</p:tagLst>
</file>

<file path=ppt/tags/tag312.xml><?xml version="1.0" encoding="utf-8"?>
<p:tagLst xmlns:p="http://schemas.openxmlformats.org/presentationml/2006/main">
  <p:tag name="AS_UNIQUEID" val="7620"/>
</p:tagLst>
</file>

<file path=ppt/tags/tag313.xml><?xml version="1.0" encoding="utf-8"?>
<p:tagLst xmlns:p="http://schemas.openxmlformats.org/presentationml/2006/main">
  <p:tag name="AS_UNIQUEID" val="3458"/>
  <p:tag name="KSO_WM_UNIT_TABLE_BEAUTIFY" val="smartTable{d2731de0-0e7e-46f9-a9bd-9921cb8d1538}"/>
  <p:tag name="TABLE_ENDDRAG_ORIGIN_RECT" val="480*429"/>
  <p:tag name="TABLE_ENDDRAG_RECT" val="8*100*480*429"/>
</p:tagLst>
</file>

<file path=ppt/tags/tag314.xml><?xml version="1.0" encoding="utf-8"?>
<p:tagLst xmlns:p="http://schemas.openxmlformats.org/presentationml/2006/main">
  <p:tag name="AS_UNIQUEID" val="3459"/>
</p:tagLst>
</file>

<file path=ppt/tags/tag315.xml><?xml version="1.0" encoding="utf-8"?>
<p:tagLst xmlns:p="http://schemas.openxmlformats.org/presentationml/2006/main">
  <p:tag name="AS_UNIQUEID" val="352"/>
</p:tagLst>
</file>

<file path=ppt/tags/tag316.xml><?xml version="1.0" encoding="utf-8"?>
<p:tagLst xmlns:p="http://schemas.openxmlformats.org/presentationml/2006/main">
  <p:tag name="AS_UNIQUEID" val="352"/>
</p:tagLst>
</file>

<file path=ppt/tags/tag317.xml><?xml version="1.0" encoding="utf-8"?>
<p:tagLst xmlns:p="http://schemas.openxmlformats.org/presentationml/2006/main">
  <p:tag name="AS_UNIQUEID" val="350"/>
</p:tagLst>
</file>

<file path=ppt/tags/tag318.xml><?xml version="1.0" encoding="utf-8"?>
<p:tagLst xmlns:p="http://schemas.openxmlformats.org/presentationml/2006/main">
  <p:tag name="AS_UNIQUEID" val="353"/>
</p:tagLst>
</file>

<file path=ppt/tags/tag319.xml><?xml version="1.0" encoding="utf-8"?>
<p:tagLst xmlns:p="http://schemas.openxmlformats.org/presentationml/2006/main">
  <p:tag name="AS_UNIQUEID" val="355"/>
</p:tagLst>
</file>

<file path=ppt/tags/tag320.xml><?xml version="1.0" encoding="utf-8"?>
<p:tagLst xmlns:p="http://schemas.openxmlformats.org/presentationml/2006/main">
  <p:tag name="AS_UNIQUEID" val="348"/>
</p:tagLst>
</file>

<file path=ppt/tags/tag321.xml><?xml version="1.0" encoding="utf-8"?>
<p:tagLst xmlns:p="http://schemas.openxmlformats.org/presentationml/2006/main">
  <p:tag name="AS_UNIQUEID" val="3462"/>
  <p:tag name="KSO_WM_BEAUTIFY_FLAG" val=""/>
</p:tagLst>
</file>

<file path=ppt/tags/tag322.xml><?xml version="1.0" encoding="utf-8"?>
<p:tagLst xmlns:p="http://schemas.openxmlformats.org/presentationml/2006/main">
  <p:tag name="AS_UNIQUEID" val="5147"/>
  <p:tag name="KSO_WM_BEAUTIFY_FLAG" val=""/>
</p:tagLst>
</file>

<file path=ppt/tags/tag323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081"/>
</p:tagLst>
</file>

<file path=ppt/tags/tag324.xml><?xml version="1.0" encoding="utf-8"?>
<p:tagLst xmlns:p="http://schemas.openxmlformats.org/presentationml/2006/main">
  <p:tag name="AS_UNIQUEID" val="7621"/>
</p:tagLst>
</file>

<file path=ppt/tags/tag325.xml><?xml version="1.0" encoding="utf-8"?>
<p:tagLst xmlns:p="http://schemas.openxmlformats.org/presentationml/2006/main">
  <p:tag name="AS_UNIQUEID" val="7158"/>
</p:tagLst>
</file>

<file path=ppt/tags/tag326.xml><?xml version="1.0" encoding="utf-8"?>
<p:tagLst xmlns:p="http://schemas.openxmlformats.org/presentationml/2006/main">
  <p:tag name="AS_UNIQUEID" val="7159"/>
</p:tagLst>
</file>

<file path=ppt/tags/tag327.xml><?xml version="1.0" encoding="utf-8"?>
<p:tagLst xmlns:p="http://schemas.openxmlformats.org/presentationml/2006/main">
  <p:tag name="AS_UNIQUEID" val="7160"/>
</p:tagLst>
</file>

<file path=ppt/tags/tag328.xml><?xml version="1.0" encoding="utf-8"?>
<p:tagLst xmlns:p="http://schemas.openxmlformats.org/presentationml/2006/main">
  <p:tag name="AS_UNIQUEID" val="7161"/>
</p:tagLst>
</file>

<file path=ppt/tags/tag329.xml><?xml version="1.0" encoding="utf-8"?>
<p:tagLst xmlns:p="http://schemas.openxmlformats.org/presentationml/2006/main">
  <p:tag name="AS_UNIQUEID" val="7162"/>
</p:tagLst>
</file>

<file path=ppt/tags/tag330.xml><?xml version="1.0" encoding="utf-8"?>
<p:tagLst xmlns:p="http://schemas.openxmlformats.org/presentationml/2006/main">
  <p:tag name="AS_UNIQUEID" val="7163"/>
</p:tagLst>
</file>

<file path=ppt/tags/tag331.xml><?xml version="1.0" encoding="utf-8"?>
<p:tagLst xmlns:p="http://schemas.openxmlformats.org/presentationml/2006/main">
  <p:tag name="AS_UNIQUEID" val="7164"/>
</p:tagLst>
</file>

<file path=ppt/tags/tag332.xml><?xml version="1.0" encoding="utf-8"?>
<p:tagLst xmlns:p="http://schemas.openxmlformats.org/presentationml/2006/main">
  <p:tag name="AS_UNIQUEID" val="7165"/>
</p:tagLst>
</file>

<file path=ppt/tags/tag333.xml><?xml version="1.0" encoding="utf-8"?>
<p:tagLst xmlns:p="http://schemas.openxmlformats.org/presentationml/2006/main">
  <p:tag name="AS_UNIQUEID" val="7591"/>
</p:tagLst>
</file>

<file path=ppt/tags/tag334.xml><?xml version="1.0" encoding="utf-8"?>
<p:tagLst xmlns:p="http://schemas.openxmlformats.org/presentationml/2006/main">
  <p:tag name="AS_UNIQUEID" val="7622"/>
</p:tagLst>
</file>

<file path=ppt/tags/tag335.xml><?xml version="1.0" encoding="utf-8"?>
<p:tagLst xmlns:p="http://schemas.openxmlformats.org/presentationml/2006/main">
  <p:tag name="AS_UNIQUEID" val="7167"/>
</p:tagLst>
</file>

<file path=ppt/tags/tag336.xml><?xml version="1.0" encoding="utf-8"?>
<p:tagLst xmlns:p="http://schemas.openxmlformats.org/presentationml/2006/main">
  <p:tag name="AS_UNIQUEID" val="7168"/>
</p:tagLst>
</file>

<file path=ppt/tags/tag337.xml><?xml version="1.0" encoding="utf-8"?>
<p:tagLst xmlns:p="http://schemas.openxmlformats.org/presentationml/2006/main">
  <p:tag name="AS_UNIQUEID" val="7169"/>
</p:tagLst>
</file>

<file path=ppt/tags/tag338.xml><?xml version="1.0" encoding="utf-8"?>
<p:tagLst xmlns:p="http://schemas.openxmlformats.org/presentationml/2006/main">
  <p:tag name="AS_UNIQUEID" val="7170"/>
</p:tagLst>
</file>

<file path=ppt/tags/tag339.xml><?xml version="1.0" encoding="utf-8"?>
<p:tagLst xmlns:p="http://schemas.openxmlformats.org/presentationml/2006/main">
  <p:tag name="AS_UNIQUEID" val="7171"/>
</p:tagLst>
</file>

<file path=ppt/tags/tag340.xml><?xml version="1.0" encoding="utf-8"?>
<p:tagLst xmlns:p="http://schemas.openxmlformats.org/presentationml/2006/main">
  <p:tag name="AS_UNIQUEID" val="7172"/>
</p:tagLst>
</file>

<file path=ppt/tags/tag341.xml><?xml version="1.0" encoding="utf-8"?>
<p:tagLst xmlns:p="http://schemas.openxmlformats.org/presentationml/2006/main">
  <p:tag name="AS_UNIQUEID" val="7173"/>
</p:tagLst>
</file>

<file path=ppt/tags/tag342.xml><?xml version="1.0" encoding="utf-8"?>
<p:tagLst xmlns:p="http://schemas.openxmlformats.org/presentationml/2006/main">
  <p:tag name="AS_UNIQUEID" val="7174"/>
</p:tagLst>
</file>

<file path=ppt/tags/tag343.xml><?xml version="1.0" encoding="utf-8"?>
<p:tagLst xmlns:p="http://schemas.openxmlformats.org/presentationml/2006/main">
  <p:tag name="AS_UNIQUEID" val="7175"/>
</p:tagLst>
</file>

<file path=ppt/tags/tag344.xml><?xml version="1.0" encoding="utf-8"?>
<p:tagLst xmlns:p="http://schemas.openxmlformats.org/presentationml/2006/main">
  <p:tag name="AS_UNIQUEID" val="7176"/>
</p:tagLst>
</file>

<file path=ppt/tags/tag345.xml><?xml version="1.0" encoding="utf-8"?>
<p:tagLst xmlns:p="http://schemas.openxmlformats.org/presentationml/2006/main">
  <p:tag name="AS_UNIQUEID" val="7177"/>
</p:tagLst>
</file>

<file path=ppt/tags/tag346.xml><?xml version="1.0" encoding="utf-8"?>
<p:tagLst xmlns:p="http://schemas.openxmlformats.org/presentationml/2006/main">
  <p:tag name="AS_UNIQUEID" val="7178"/>
</p:tagLst>
</file>

<file path=ppt/tags/tag347.xml><?xml version="1.0" encoding="utf-8"?>
<p:tagLst xmlns:p="http://schemas.openxmlformats.org/presentationml/2006/main">
  <p:tag name="AS_UNIQUEID" val="7179"/>
</p:tagLst>
</file>

<file path=ppt/tags/tag348.xml><?xml version="1.0" encoding="utf-8"?>
<p:tagLst xmlns:p="http://schemas.openxmlformats.org/presentationml/2006/main">
  <p:tag name="AS_UNIQUEID" val="7180"/>
</p:tagLst>
</file>

<file path=ppt/tags/tag349.xml><?xml version="1.0" encoding="utf-8"?>
<p:tagLst xmlns:p="http://schemas.openxmlformats.org/presentationml/2006/main">
  <p:tag name="AS_UNIQUEID" val="7181"/>
</p:tagLst>
</file>

<file path=ppt/tags/tag350.xml><?xml version="1.0" encoding="utf-8"?>
<p:tagLst xmlns:p="http://schemas.openxmlformats.org/presentationml/2006/main">
  <p:tag name="AS_UNIQUEID" val="7182"/>
</p:tagLst>
</file>

<file path=ppt/tags/tag351.xml><?xml version="1.0" encoding="utf-8"?>
<p:tagLst xmlns:p="http://schemas.openxmlformats.org/presentationml/2006/main">
  <p:tag name="AS_UNIQUEID" val="7183"/>
</p:tagLst>
</file>

<file path=ppt/tags/tag352.xml><?xml version="1.0" encoding="utf-8"?>
<p:tagLst xmlns:p="http://schemas.openxmlformats.org/presentationml/2006/main">
  <p:tag name="AS_UNIQUEID" val="7623"/>
</p:tagLst>
</file>

<file path=ppt/tags/tag353.xml><?xml version="1.0" encoding="utf-8"?>
<p:tagLst xmlns:p="http://schemas.openxmlformats.org/presentationml/2006/main">
  <p:tag name="AS_UNIQUEID" val="7185"/>
</p:tagLst>
</file>

<file path=ppt/tags/tag354.xml><?xml version="1.0" encoding="utf-8"?>
<p:tagLst xmlns:p="http://schemas.openxmlformats.org/presentationml/2006/main">
  <p:tag name="AS_UNIQUEID" val="7186"/>
</p:tagLst>
</file>

<file path=ppt/tags/tag355.xml><?xml version="1.0" encoding="utf-8"?>
<p:tagLst xmlns:p="http://schemas.openxmlformats.org/presentationml/2006/main">
  <p:tag name="AS_UNIQUEID" val="7187"/>
</p:tagLst>
</file>

<file path=ppt/tags/tag356.xml><?xml version="1.0" encoding="utf-8"?>
<p:tagLst xmlns:p="http://schemas.openxmlformats.org/presentationml/2006/main">
  <p:tag name="AS_UNIQUEID" val="6901"/>
</p:tagLst>
</file>

<file path=ppt/tags/tag357.xml><?xml version="1.0" encoding="utf-8"?>
<p:tagLst xmlns:p="http://schemas.openxmlformats.org/presentationml/2006/main">
  <p:tag name="AS_UNIQUEID" val="6902"/>
</p:tagLst>
</file>

<file path=ppt/tags/tag358.xml><?xml version="1.0" encoding="utf-8"?>
<p:tagLst xmlns:p="http://schemas.openxmlformats.org/presentationml/2006/main">
  <p:tag name="AS_UNIQUEID" val="7188"/>
</p:tagLst>
</file>

<file path=ppt/tags/tag359.xml><?xml version="1.0" encoding="utf-8"?>
<p:tagLst xmlns:p="http://schemas.openxmlformats.org/presentationml/2006/main">
  <p:tag name="AS_UNIQUEID" val="7189"/>
</p:tagLst>
</file>

<file path=ppt/tags/tag360.xml><?xml version="1.0" encoding="utf-8"?>
<p:tagLst xmlns:p="http://schemas.openxmlformats.org/presentationml/2006/main">
  <p:tag name="AS_UNIQUEID" val="7624"/>
</p:tagLst>
</file>

<file path=ppt/tags/tag361.xml><?xml version="1.0" encoding="utf-8"?>
<p:tagLst xmlns:p="http://schemas.openxmlformats.org/presentationml/2006/main">
  <p:tag name="AS_UNIQUEID" val="7191"/>
</p:tagLst>
</file>

<file path=ppt/tags/tag362.xml><?xml version="1.0" encoding="utf-8"?>
<p:tagLst xmlns:p="http://schemas.openxmlformats.org/presentationml/2006/main">
  <p:tag name="AS_UNIQUEID" val="7192"/>
</p:tagLst>
</file>

<file path=ppt/tags/tag363.xml><?xml version="1.0" encoding="utf-8"?>
<p:tagLst xmlns:p="http://schemas.openxmlformats.org/presentationml/2006/main">
  <p:tag name="AS_UNIQUEID" val="7193"/>
</p:tagLst>
</file>

<file path=ppt/tags/tag364.xml><?xml version="1.0" encoding="utf-8"?>
<p:tagLst xmlns:p="http://schemas.openxmlformats.org/presentationml/2006/main">
  <p:tag name="AS_UNIQUEID" val="7194"/>
</p:tagLst>
</file>

<file path=ppt/tags/tag365.xml><?xml version="1.0" encoding="utf-8"?>
<p:tagLst xmlns:p="http://schemas.openxmlformats.org/presentationml/2006/main">
  <p:tag name="AS_UNIQUEID" val="7195"/>
</p:tagLst>
</file>

<file path=ppt/tags/tag366.xml><?xml version="1.0" encoding="utf-8"?>
<p:tagLst xmlns:p="http://schemas.openxmlformats.org/presentationml/2006/main">
  <p:tag name="AS_UNIQUEID" val="7196"/>
</p:tagLst>
</file>

<file path=ppt/tags/tag367.xml><?xml version="1.0" encoding="utf-8"?>
<p:tagLst xmlns:p="http://schemas.openxmlformats.org/presentationml/2006/main">
  <p:tag name="AS_UNIQUEID" val="7197"/>
</p:tagLst>
</file>

<file path=ppt/tags/tag368.xml><?xml version="1.0" encoding="utf-8"?>
<p:tagLst xmlns:p="http://schemas.openxmlformats.org/presentationml/2006/main">
  <p:tag name="AS_UNIQUEID" val="7198"/>
</p:tagLst>
</file>

<file path=ppt/tags/tag369.xml><?xml version="1.0" encoding="utf-8"?>
<p:tagLst xmlns:p="http://schemas.openxmlformats.org/presentationml/2006/main">
  <p:tag name="AS_UNIQUEID" val="7625"/>
</p:tagLst>
</file>

<file path=ppt/tags/tag370.xml><?xml version="1.0" encoding="utf-8"?>
<p:tagLst xmlns:p="http://schemas.openxmlformats.org/presentationml/2006/main">
  <p:tag name="AS_UNIQUEID" val="7200"/>
</p:tagLst>
</file>

<file path=ppt/tags/tag371.xml><?xml version="1.0" encoding="utf-8"?>
<p:tagLst xmlns:p="http://schemas.openxmlformats.org/presentationml/2006/main">
  <p:tag name="AS_UNIQUEID" val="7201"/>
  <p:tag name="KSO_WM_UNIT_TABLE_BEAUTIFY" val="smartTable{18b630be-871e-42b5-9e69-1a6939459d92}"/>
  <p:tag name="TABLE_ENDDRAG_ORIGIN_RECT" val="540*233"/>
  <p:tag name="TABLE_ENDDRAG_RECT" val="16*163*540*233"/>
</p:tagLst>
</file>

<file path=ppt/tags/tag372.xml><?xml version="1.0" encoding="utf-8"?>
<p:tagLst xmlns:p="http://schemas.openxmlformats.org/presentationml/2006/main">
  <p:tag name="AS_UNIQUEID" val="7202"/>
</p:tagLst>
</file>

<file path=ppt/tags/tag373.xml><?xml version="1.0" encoding="utf-8"?>
<p:tagLst xmlns:p="http://schemas.openxmlformats.org/presentationml/2006/main">
  <p:tag name="AS_UNIQUEID" val="7203"/>
</p:tagLst>
</file>

<file path=ppt/tags/tag374.xml><?xml version="1.0" encoding="utf-8"?>
<p:tagLst xmlns:p="http://schemas.openxmlformats.org/presentationml/2006/main">
  <p:tag name="AS_UNIQUEID" val="7204"/>
</p:tagLst>
</file>

<file path=ppt/tags/tag375.xml><?xml version="1.0" encoding="utf-8"?>
<p:tagLst xmlns:p="http://schemas.openxmlformats.org/presentationml/2006/main">
  <p:tag name="AS_UNIQUEID" val="7205"/>
  <p:tag name="KSO_WM_UNIT_PLACING_PICTURE_USER_VIEWPORT" val="{&quot;height&quot;:4176,&quot;width&quot;:9557}"/>
</p:tagLst>
</file>

<file path=ppt/tags/tag376.xml><?xml version="1.0" encoding="utf-8"?>
<p:tagLst xmlns:p="http://schemas.openxmlformats.org/presentationml/2006/main">
  <p:tag name="AS_UNIQUEID" val="7206"/>
</p:tagLst>
</file>

<file path=ppt/tags/tag377.xml><?xml version="1.0" encoding="utf-8"?>
<p:tagLst xmlns:p="http://schemas.openxmlformats.org/presentationml/2006/main">
  <p:tag name="AS_UNIQUEID" val="7626"/>
</p:tagLst>
</file>

<file path=ppt/tags/tag378.xml><?xml version="1.0" encoding="utf-8"?>
<p:tagLst xmlns:p="http://schemas.openxmlformats.org/presentationml/2006/main">
  <p:tag name="AS_UNIQUEID" val="7220"/>
</p:tagLst>
</file>

<file path=ppt/tags/tag379.xml><?xml version="1.0" encoding="utf-8"?>
<p:tagLst xmlns:p="http://schemas.openxmlformats.org/presentationml/2006/main">
  <p:tag name="AS_UNIQUEID" val="7221"/>
</p:tagLst>
</file>

<file path=ppt/tags/tag380.xml><?xml version="1.0" encoding="utf-8"?>
<p:tagLst xmlns:p="http://schemas.openxmlformats.org/presentationml/2006/main">
  <p:tag name="AS_UNIQUEID" val="7222"/>
</p:tagLst>
</file>

<file path=ppt/tags/tag381.xml><?xml version="1.0" encoding="utf-8"?>
<p:tagLst xmlns:p="http://schemas.openxmlformats.org/presentationml/2006/main">
  <p:tag name="AS_UNIQUEID" val="7223"/>
</p:tagLst>
</file>

<file path=ppt/tags/tag382.xml><?xml version="1.0" encoding="utf-8"?>
<p:tagLst xmlns:p="http://schemas.openxmlformats.org/presentationml/2006/main">
  <p:tag name="AS_UNIQUEID" val="7224"/>
</p:tagLst>
</file>

<file path=ppt/tags/tag383.xml><?xml version="1.0" encoding="utf-8"?>
<p:tagLst xmlns:p="http://schemas.openxmlformats.org/presentationml/2006/main">
  <p:tag name="AS_UNIQUEID" val="7225"/>
</p:tagLst>
</file>

<file path=ppt/tags/tag384.xml><?xml version="1.0" encoding="utf-8"?>
<p:tagLst xmlns:p="http://schemas.openxmlformats.org/presentationml/2006/main">
  <p:tag name="AS_UNIQUEID" val="7226"/>
</p:tagLst>
</file>

<file path=ppt/tags/tag385.xml><?xml version="1.0" encoding="utf-8"?>
<p:tagLst xmlns:p="http://schemas.openxmlformats.org/presentationml/2006/main">
  <p:tag name="AS_UNIQUEID" val="7627"/>
</p:tagLst>
</file>

<file path=ppt/tags/tag386.xml><?xml version="1.0" encoding="utf-8"?>
<p:tagLst xmlns:p="http://schemas.openxmlformats.org/presentationml/2006/main">
  <p:tag name="AS_UNIQUEID" val="324"/>
</p:tagLst>
</file>

<file path=ppt/tags/tag387.xml><?xml version="1.0" encoding="utf-8"?>
<p:tagLst xmlns:p="http://schemas.openxmlformats.org/presentationml/2006/main">
  <p:tag name="AS_UNIQUEID" val="325"/>
</p:tagLst>
</file>

<file path=ppt/tags/tag388.xml><?xml version="1.0" encoding="utf-8"?>
<p:tagLst xmlns:p="http://schemas.openxmlformats.org/presentationml/2006/main">
  <p:tag name="AS_UNIQUEID" val="326"/>
</p:tagLst>
</file>

<file path=ppt/tags/tag389.xml><?xml version="1.0" encoding="utf-8"?>
<p:tagLst xmlns:p="http://schemas.openxmlformats.org/presentationml/2006/main">
  <p:tag name="AS_UNIQUEID" val="327"/>
</p:tagLst>
</file>

<file path=ppt/tags/tag390.xml><?xml version="1.0" encoding="utf-8"?>
<p:tagLst xmlns:p="http://schemas.openxmlformats.org/presentationml/2006/main">
  <p:tag name="AS_UNIQUEID" val="328"/>
</p:tagLst>
</file>

<file path=ppt/tags/tag391.xml><?xml version="1.0" encoding="utf-8"?>
<p:tagLst xmlns:p="http://schemas.openxmlformats.org/presentationml/2006/main">
  <p:tag name="AS_UNIQUEID" val="329"/>
</p:tagLst>
</file>

<file path=ppt/tags/tag392.xml><?xml version="1.0" encoding="utf-8"?>
<p:tagLst xmlns:p="http://schemas.openxmlformats.org/presentationml/2006/main">
  <p:tag name="AS_UNIQUEID" val="330"/>
</p:tagLst>
</file>

<file path=ppt/tags/tag393.xml><?xml version="1.0" encoding="utf-8"?>
<p:tagLst xmlns:p="http://schemas.openxmlformats.org/presentationml/2006/main">
  <p:tag name="AS_UNIQUEID" val="331"/>
</p:tagLst>
</file>

<file path=ppt/tags/tag394.xml><?xml version="1.0" encoding="utf-8"?>
<p:tagLst xmlns:p="http://schemas.openxmlformats.org/presentationml/2006/main">
  <p:tag name="AS_UNIQUEID" val="7628"/>
</p:tagLst>
</file>

<file path=ppt/tags/tag395.xml><?xml version="1.0" encoding="utf-8"?>
<p:tagLst xmlns:p="http://schemas.openxmlformats.org/presentationml/2006/main">
  <p:tag name="AS_UNIQUEID" val="3557"/>
  <p:tag name="KSO_WM_BEAUTIFY_FLAG" val=""/>
</p:tagLst>
</file>

<file path=ppt/tags/tag396.xml><?xml version="1.0" encoding="utf-8"?>
<p:tagLst xmlns:p="http://schemas.openxmlformats.org/presentationml/2006/main">
  <p:tag name="AS_UNIQUEID" val="3558"/>
  <p:tag name="KSO_WM_BEAUTIFY_FLAG" val=""/>
</p:tagLst>
</file>

<file path=ppt/tags/tag397.xml><?xml version="1.0" encoding="utf-8"?>
<p:tagLst xmlns:p="http://schemas.openxmlformats.org/presentationml/2006/main">
  <p:tag name="AS_UNIQUEID" val="3265"/>
</p:tagLst>
</file>

<file path=ppt/tags/tag398.xml><?xml version="1.0" encoding="utf-8"?>
<p:tagLst xmlns:p="http://schemas.openxmlformats.org/presentationml/2006/main">
  <p:tag name="AS_UNIQUEID" val="3266"/>
</p:tagLst>
</file>

<file path=ppt/tags/tag399.xml><?xml version="1.0" encoding="utf-8"?>
<p:tagLst xmlns:p="http://schemas.openxmlformats.org/presentationml/2006/main">
  <p:tag name="AS_UNIQUEID" val="3267"/>
  <p:tag name="KSO_WM_BEAUTIFY_FLAG" val=""/>
</p:tagLst>
</file>

<file path=ppt/tags/tag400.xml><?xml version="1.0" encoding="utf-8"?>
<p:tagLst xmlns:p="http://schemas.openxmlformats.org/presentationml/2006/main">
  <p:tag name="AS_UNIQUEID" val="3268"/>
  <p:tag name="KSO_WM_BEAUTIFY_FLAG" val=""/>
</p:tagLst>
</file>

<file path=ppt/tags/tag401.xml><?xml version="1.0" encoding="utf-8"?>
<p:tagLst xmlns:p="http://schemas.openxmlformats.org/presentationml/2006/main">
  <p:tag name="AS_UNIQUEID" val="3269"/>
  <p:tag name="KSO_WM_BEAUTIFY_FLAG" val=""/>
</p:tagLst>
</file>

<file path=ppt/tags/tag402.xml><?xml version="1.0" encoding="utf-8"?>
<p:tagLst xmlns:p="http://schemas.openxmlformats.org/presentationml/2006/main">
  <p:tag name="AS_UNIQUEID" val="3559"/>
  <p:tag name="KSO_WM_BEAUTIFY_FLAG" val=""/>
</p:tagLst>
</file>

<file path=ppt/tags/tag403.xml><?xml version="1.0" encoding="utf-8"?>
<p:tagLst xmlns:p="http://schemas.openxmlformats.org/presentationml/2006/main">
  <p:tag name="AS_UNIQUEID" val="3560"/>
  <p:tag name="KSO_WM_BEAUTIFY_FLAG" val=""/>
</p:tagLst>
</file>

<file path=ppt/tags/tag404.xml><?xml version="1.0" encoding="utf-8"?>
<p:tagLst xmlns:p="http://schemas.openxmlformats.org/presentationml/2006/main">
  <p:tag name="AS_UNIQUEID" val="3561"/>
  <p:tag name="KSO_WM_BEAUTIFY_FLAG" val=""/>
</p:tagLst>
</file>

<file path=ppt/tags/tag405.xml><?xml version="1.0" encoding="utf-8"?>
<p:tagLst xmlns:p="http://schemas.openxmlformats.org/presentationml/2006/main">
  <p:tag name="AS_UNIQUEID" val="3562"/>
  <p:tag name="KSO_WM_BEAUTIFY_FLAG" val=""/>
</p:tagLst>
</file>

<file path=ppt/tags/tag406.xml><?xml version="1.0" encoding="utf-8"?>
<p:tagLst xmlns:p="http://schemas.openxmlformats.org/presentationml/2006/main">
  <p:tag name="AS_UNIQUEID" val="3817"/>
</p:tagLst>
</file>

<file path=ppt/tags/tag407.xml><?xml version="1.0" encoding="utf-8"?>
<p:tagLst xmlns:p="http://schemas.openxmlformats.org/presentationml/2006/main">
  <p:tag name="KSO_WM_SPECIAL_SOURCE" val="bdnull"/>
</p:tagLst>
</file>

<file path=ppt/tags/tag408.xml><?xml version="1.0" encoding="utf-8"?>
<p:tagLst xmlns:p="http://schemas.openxmlformats.org/presentationml/2006/main">
  <p:tag name="AS_UNIQUEID" val="7704"/>
</p:tagLst>
</file>

<file path=ppt/tags/tag409.xml><?xml version="1.0" encoding="utf-8"?>
<p:tagLst xmlns:p="http://schemas.openxmlformats.org/presentationml/2006/main">
  <p:tag name="AS_UNIQUEID" val="7705"/>
</p:tagLst>
</file>

<file path=ppt/tags/tag4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4874CB"/>
      </a:accent1>
      <a:accent2>
        <a:srgbClr val="E6724B"/>
      </a:accent2>
      <a:accent3>
        <a:srgbClr val="EFBB1F"/>
      </a:accent3>
      <a:accent4>
        <a:srgbClr val="75BD42"/>
      </a:accent4>
      <a:accent5>
        <a:srgbClr val="30C0B4"/>
      </a:accent5>
      <a:accent6>
        <a:srgbClr val="E05269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234</Paragraphs>
  <Slides>18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1">
      <vt:lpstr>Arial</vt:lpstr>
      <vt:lpstr>Calibri</vt:lpstr>
      <vt:lpstr>微软雅黑</vt:lpstr>
      <vt:lpstr>黑体</vt:lpstr>
      <vt:lpstr>Wingdings</vt:lpstr>
      <vt:lpstr>楷体</vt:lpstr>
      <vt:lpstr>Calibri Light</vt:lpstr>
      <vt:lpstr>宋体</vt:lpstr>
      <vt:lpstr>华文中宋</vt:lpstr>
      <vt:lpstr>方正清楷 简</vt:lpstr>
      <vt:lpstr>Times New Roman</vt:lpstr>
      <vt:lpstr>Helvetica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2024-09-11T00:34:45.242</cp:lastPrinted>
  <dcterms:created xsi:type="dcterms:W3CDTF">2024-09-10T16:34:45Z</dcterms:created>
  <dcterms:modified xsi:type="dcterms:W3CDTF">2024-09-10T16:34:47Z</dcterms:modified>
</cp:coreProperties>
</file>