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5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53EAA-6A05-421C-8816-BF250C221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BFF72-866E-495C-9740-245B77D35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96FFC-8291-4C33-A49A-C1081AEF6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68BD6-8258-4427-98F2-91AC9C6B6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F9BD6F-09FE-45CE-AF88-10D725AFB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97857E-798B-4CB3-9DE8-52C5073D8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1C7362-9A25-4742-A219-834A2FE41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515DE-DDDD-4190-A922-426BBD970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EE76B-D151-4ED6-A9B2-0170BA084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19872-FA1E-4E3E-A3C1-1E51D9A83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A6505-657F-407C-965F-B37DB8040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346417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369276" y="6295487"/>
            <a:ext cx="8387862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378875" y="574430"/>
            <a:ext cx="8765125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7174493" y="3138078"/>
            <a:ext cx="1970703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283017" y="994410"/>
            <a:ext cx="2225992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165383" y="874395"/>
            <a:ext cx="2428398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3378041" y="1584960"/>
            <a:ext cx="116205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114901" y="4551045"/>
            <a:ext cx="116205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8767690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4354830" y="4565015"/>
            <a:ext cx="414909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 sz="1200">
                <a:sym typeface="+mn-ea"/>
              </a:rPr>
              <a:t>单击此处编辑母版文本样式</a:t>
            </a:r>
            <a:endParaRPr sz="1200"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4354758" y="3570812"/>
            <a:ext cx="4138612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 sz="1800">
                <a:sym typeface="+mn-ea"/>
              </a:rPr>
              <a:t>单击此处编辑母版副标题样式</a:t>
            </a:r>
            <a:endParaRPr sz="1800"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4354758" y="1303227"/>
            <a:ext cx="414909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4050">
                <a:sym typeface="+mn-ea"/>
              </a:rPr>
              <a:t>单击编辑标题</a:t>
            </a:r>
            <a:endParaRPr sz="4050"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456247" y="1289050"/>
            <a:ext cx="8226742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 sz="1350">
                <a:sym typeface="+mn-ea"/>
              </a:rPr>
              <a:t>单击此处编辑母版文本样式</a:t>
            </a:r>
            <a:endParaRPr lang="zh-CN" altLang="en-US" sz="1350">
              <a:sym typeface="+mn-ea"/>
            </a:endParaRPr>
          </a:p>
          <a:p>
            <a:pPr lvl="1"/>
            <a:r>
              <a:rPr lang="zh-CN" altLang="en-US" sz="1200">
                <a:sym typeface="+mn-ea"/>
              </a:rPr>
              <a:t>第二级</a:t>
            </a:r>
            <a:endParaRPr lang="zh-CN" altLang="en-US" sz="1200">
              <a:sym typeface="+mn-ea"/>
            </a:endParaRPr>
          </a:p>
          <a:p>
            <a:pPr lvl="2"/>
            <a:r>
              <a:rPr lang="zh-CN" altLang="en-US" sz="1200">
                <a:sym typeface="+mn-ea"/>
              </a:rPr>
              <a:t>第三级</a:t>
            </a:r>
            <a:endParaRPr lang="zh-CN" altLang="en-US" sz="1200">
              <a:sym typeface="+mn-ea"/>
            </a:endParaRPr>
          </a:p>
          <a:p>
            <a:pPr lvl="3"/>
            <a:r>
              <a:rPr lang="zh-CN" altLang="en-US" sz="1050">
                <a:sym typeface="+mn-ea"/>
              </a:rPr>
              <a:t>第四级</a:t>
            </a:r>
            <a:endParaRPr lang="zh-CN" altLang="en-US" sz="1050">
              <a:sym typeface="+mn-ea"/>
            </a:endParaRPr>
          </a:p>
          <a:p>
            <a:pPr lvl="4"/>
            <a:r>
              <a:rPr lang="zh-CN" altLang="en-US" sz="1050">
                <a:sym typeface="+mn-ea"/>
              </a:rPr>
              <a:t>第五级</a:t>
            </a:r>
            <a:endParaRPr lang="zh-CN" altLang="en-US" sz="1050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456300" y="330905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8767690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369276" y="6231987"/>
            <a:ext cx="8387862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19456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413861" y="1823085"/>
            <a:ext cx="1737836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 sz="7200">
                <a:sym typeface="+mn-ea"/>
              </a:rPr>
              <a:t>标题</a:t>
            </a:r>
            <a:endParaRPr sz="7200"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346417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378875" y="567342"/>
            <a:ext cx="8765125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8767690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369276" y="6231987"/>
            <a:ext cx="8387862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346417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378875" y="574430"/>
            <a:ext cx="8765125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1940957" y="3900842"/>
            <a:ext cx="5262086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3657123" y="328930"/>
            <a:ext cx="1829752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3479958" y="1193165"/>
            <a:ext cx="116681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3198971" y="1339850"/>
            <a:ext cx="2746057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3957161" y="1837055"/>
            <a:ext cx="1208246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sz="7200" err="1">
                <a:sym typeface="+mn-ea"/>
              </a:rPr>
              <a:t>编号</a:t>
            </a:r>
            <a:endParaRPr sz="7200"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4800600" y="1289050"/>
            <a:ext cx="38823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456247" y="1289050"/>
            <a:ext cx="38823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56300" y="330905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4676299" y="1353185"/>
            <a:ext cx="4006691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456247" y="1353185"/>
            <a:ext cx="4006691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456300" y="330905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456300" y="330905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456300" y="1030605"/>
            <a:ext cx="8226742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456300" y="330905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346417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369276" y="6295487"/>
            <a:ext cx="8387862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378875" y="574430"/>
            <a:ext cx="8765125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7174493" y="3138078"/>
            <a:ext cx="1970703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283017" y="994410"/>
            <a:ext cx="2225992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165383" y="874395"/>
            <a:ext cx="2428398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3382803" y="1584960"/>
            <a:ext cx="116205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133951" y="4551045"/>
            <a:ext cx="116205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8767690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4355306" y="4437380"/>
            <a:ext cx="4138612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 sz="1200">
                <a:sym typeface="+mn-ea"/>
              </a:rPr>
              <a:t>单击此处编辑母版文本样式</a:t>
            </a:r>
            <a:endParaRPr sz="1200"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4344757" y="1584960"/>
            <a:ext cx="414909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6000">
                <a:sym typeface="+mn-ea"/>
              </a:rPr>
              <a:t>编辑标题</a:t>
            </a:r>
            <a:endParaRPr sz="6000"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456247" y="1359535"/>
            <a:ext cx="8226742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/>
            <a:r>
              <a:rPr lang="zh-CN" altLang="en-US" sz="1200"/>
              <a:t>三级</a:t>
            </a:r>
            <a:endParaRPr lang="zh-CN" altLang="en-US" sz="1200"/>
          </a:p>
          <a:p>
            <a:pPr marR="0" lvl="3"/>
            <a:r>
              <a:rPr lang="zh-CN" altLang="en-US" sz="1050"/>
              <a:t>四级</a:t>
            </a:r>
            <a:endParaRPr lang="zh-CN" altLang="en-US" sz="1050"/>
          </a:p>
          <a:p>
            <a:pPr marR="0"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461010" y="365126"/>
            <a:ext cx="822198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587" r:id="rId2"/>
    <p:sldLayoutId id="2147493588" r:id="rId3"/>
    <p:sldLayoutId id="2147493589" r:id="rId4"/>
    <p:sldLayoutId id="2147493590" r:id="rId5"/>
    <p:sldLayoutId id="2147493591" r:id="rId6"/>
    <p:sldLayoutId id="2147493592" r:id="rId7"/>
    <p:sldLayoutId id="2147493593" r:id="rId8"/>
    <p:sldLayoutId id="2147493594" r:id="rId9"/>
    <p:sldLayoutId id="2147493595" r:id="rId10"/>
    <p:sldLayoutId id="21474935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50061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原发性干燥综合征SS的康复治疗和康复方法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791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2392203" y="1945957"/>
            <a:ext cx="513873" cy="513873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15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3099435" y="1772602"/>
            <a:ext cx="2274093" cy="89201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18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18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5536406" y="1945957"/>
            <a:ext cx="513873" cy="513873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15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6243637" y="1751171"/>
            <a:ext cx="2274093" cy="89201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18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原发性干燥综合征SS的康复治疗</a:t>
            </a:r>
            <a:endParaRPr lang="zh-CN" altLang="en-US" sz="18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2392203" y="3194208"/>
            <a:ext cx="513873" cy="513873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15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3099435" y="2977038"/>
            <a:ext cx="2274093" cy="89201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18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原发性干燥综合征SS的康复方法</a:t>
            </a:r>
            <a:endParaRPr lang="zh-CN" altLang="en-US" sz="18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5536406" y="3194208"/>
            <a:ext cx="513873" cy="513873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15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6243637" y="2999422"/>
            <a:ext cx="2274093" cy="89201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18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原发性干燥综合征SS的预防措施</a:t>
            </a:r>
            <a:endParaRPr lang="zh-CN" altLang="en-US" sz="18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2392203" y="4446270"/>
            <a:ext cx="513873" cy="513873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15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3099435" y="4251007"/>
            <a:ext cx="2274093" cy="89201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18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原发性干燥综合征SS的注意事项</a:t>
            </a:r>
            <a:endParaRPr lang="zh-CN" altLang="en-US" sz="18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原发性干燥综合征SS的康复治疗</a:t>
            </a:r>
            <a:endParaRPr lang="zh-CN" altLang="en-US"/>
          </a:p>
        </p:txBody>
      </p:sp>
      <p:sp>
        <p:nvSpPr>
          <p:cNvPr id="104891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药物治疗</a:t>
            </a:r>
            <a:endParaRPr lang="zh-CN" altLang="en-US"/>
          </a:p>
        </p:txBody>
      </p:sp>
      <p:sp>
        <p:nvSpPr>
          <p:cNvPr id="1048966" name="圆角矩形 3"/>
          <p:cNvSpPr/>
          <p:nvPr>
            <p:custDataLst>
              <p:tags r:id="rId2"/>
            </p:custDataLst>
          </p:nvPr>
        </p:nvSpPr>
        <p:spPr>
          <a:xfrm rot="16200000">
            <a:off x="4206716" y="-1851305"/>
            <a:ext cx="724741" cy="82250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圆角矩形 4"/>
          <p:cNvSpPr/>
          <p:nvPr>
            <p:custDataLst>
              <p:tags r:id="rId3"/>
            </p:custDataLst>
          </p:nvPr>
        </p:nvSpPr>
        <p:spPr>
          <a:xfrm rot="16200000">
            <a:off x="148808" y="2206602"/>
            <a:ext cx="723548" cy="1085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0" name="圆角矩形 5"/>
          <p:cNvSpPr/>
          <p:nvPr>
            <p:custDataLst>
              <p:tags r:id="rId4"/>
            </p:custDataLst>
          </p:nvPr>
        </p:nvSpPr>
        <p:spPr>
          <a:xfrm rot="16200000">
            <a:off x="4207672" y="-896475"/>
            <a:ext cx="724741" cy="82256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6"/>
          <p:cNvSpPr/>
          <p:nvPr>
            <p:custDataLst>
              <p:tags r:id="rId5"/>
            </p:custDataLst>
          </p:nvPr>
        </p:nvSpPr>
        <p:spPr>
          <a:xfrm rot="16200000">
            <a:off x="149764" y="3161910"/>
            <a:ext cx="723548" cy="1085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4" name="圆角矩形 9"/>
          <p:cNvSpPr/>
          <p:nvPr>
            <p:custDataLst>
              <p:tags r:id="rId6"/>
            </p:custDataLst>
          </p:nvPr>
        </p:nvSpPr>
        <p:spPr>
          <a:xfrm rot="16200000">
            <a:off x="4206716" y="40185"/>
            <a:ext cx="724741" cy="82250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10"/>
          <p:cNvSpPr/>
          <p:nvPr>
            <p:custDataLst>
              <p:tags r:id="rId7"/>
            </p:custDataLst>
          </p:nvPr>
        </p:nvSpPr>
        <p:spPr>
          <a:xfrm rot="16200000">
            <a:off x="148808" y="4098093"/>
            <a:ext cx="723548" cy="1085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8" name="圆角矩形 11"/>
          <p:cNvSpPr/>
          <p:nvPr>
            <p:custDataLst>
              <p:tags r:id="rId8"/>
            </p:custDataLst>
          </p:nvPr>
        </p:nvSpPr>
        <p:spPr>
          <a:xfrm rot="16200000">
            <a:off x="4207672" y="994537"/>
            <a:ext cx="724741" cy="82256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12"/>
          <p:cNvSpPr/>
          <p:nvPr>
            <p:custDataLst>
              <p:tags r:id="rId9"/>
            </p:custDataLst>
          </p:nvPr>
        </p:nvSpPr>
        <p:spPr>
          <a:xfrm rot="16200000">
            <a:off x="149764" y="5052923"/>
            <a:ext cx="723548" cy="1085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7"/>
          <p:cNvSpPr txBox="1"/>
          <p:nvPr>
            <p:custDataLst>
              <p:tags r:id="rId10"/>
            </p:custDataLst>
          </p:nvPr>
        </p:nvSpPr>
        <p:spPr>
          <a:xfrm>
            <a:off x="801936" y="3790176"/>
            <a:ext cx="7879696" cy="7247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生物制剂：用于调节免疫系统，减少SS的发作频率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8984" name="文本框 8"/>
          <p:cNvSpPr txBox="1"/>
          <p:nvPr>
            <p:custDataLst>
              <p:tags r:id="rId11"/>
            </p:custDataLst>
          </p:nvPr>
        </p:nvSpPr>
        <p:spPr>
          <a:xfrm>
            <a:off x="801936" y="4745485"/>
            <a:ext cx="7879696" cy="72414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补充剂：如维生素、矿物质等，有助于提高免疫力，促进康复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8986" name="文本框 13"/>
          <p:cNvSpPr txBox="1"/>
          <p:nvPr>
            <p:custDataLst>
              <p:tags r:id="rId12"/>
            </p:custDataLst>
          </p:nvPr>
        </p:nvSpPr>
        <p:spPr>
          <a:xfrm>
            <a:off x="801936" y="1898685"/>
            <a:ext cx="7879696" cy="7247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免疫抑制剂：用于控制SS的自身免疫反应，缓解症状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8988" name="文本框 14"/>
          <p:cNvSpPr txBox="1"/>
          <p:nvPr>
            <p:custDataLst>
              <p:tags r:id="rId13"/>
            </p:custDataLst>
          </p:nvPr>
        </p:nvSpPr>
        <p:spPr>
          <a:xfrm>
            <a:off x="801936" y="2854950"/>
            <a:ext cx="7879696" cy="72414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激素类药物：用于减轻炎症和肿胀，缓解疼痛</a:t>
            </a:r>
            <a:endParaRPr lang="zh-CN" altLang="en-US" sz="18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物理治疗</a:t>
            </a:r>
            <a:endParaRPr lang="zh-CN" altLang="en-US"/>
          </a:p>
        </p:txBody>
      </p:sp>
      <p:sp>
        <p:nvSpPr>
          <p:cNvPr id="1049024" name="正文"/>
          <p:cNvSpPr txBox="1"/>
          <p:nvPr>
            <p:custDataLst>
              <p:tags r:id="rId2"/>
            </p:custDataLst>
          </p:nvPr>
        </p:nvSpPr>
        <p:spPr>
          <a:xfrm>
            <a:off x="1699713" y="1824037"/>
            <a:ext cx="5739811" cy="7588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物理治疗的目的：缓解疼痛、减轻关节僵硬、提高肌肉力量和改善功能。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正文"/>
          <p:cNvSpPr txBox="1"/>
          <p:nvPr>
            <p:custDataLst>
              <p:tags r:id="rId3"/>
            </p:custDataLst>
          </p:nvPr>
        </p:nvSpPr>
        <p:spPr>
          <a:xfrm>
            <a:off x="1699713" y="2811258"/>
            <a:ext cx="5739811" cy="7588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物理治疗方法：包括热疗、冷疗、电刺激、超声波等。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正文"/>
          <p:cNvSpPr txBox="1"/>
          <p:nvPr>
            <p:custDataLst>
              <p:tags r:id="rId4"/>
            </p:custDataLst>
          </p:nvPr>
        </p:nvSpPr>
        <p:spPr>
          <a:xfrm>
            <a:off x="1699713" y="3798480"/>
            <a:ext cx="5739811" cy="7588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物理治疗的作用机制：通过刺激局部血液循环、缓解肌肉紧张和痉挛、促进炎症消退和减轻疼痛。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5"/>
            </p:custDataLst>
          </p:nvPr>
        </p:nvSpPr>
        <p:spPr>
          <a:xfrm>
            <a:off x="1699713" y="4785702"/>
            <a:ext cx="5739811" cy="7588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物理治疗的注意事项：应在医生指导下进行，根据患者的具体情况制定个性化的治疗方案，并注意观察患者的反应和效果。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心理治疗</a:t>
            </a:r>
            <a:endParaRPr lang="zh-CN" altLang="en-US"/>
          </a:p>
        </p:txBody>
      </p:sp>
      <p:sp>
        <p:nvSpPr>
          <p:cNvPr id="1049066" name="五边形 30"/>
          <p:cNvSpPr/>
          <p:nvPr>
            <p:custDataLst>
              <p:tags r:id="rId2"/>
            </p:custDataLst>
          </p:nvPr>
        </p:nvSpPr>
        <p:spPr>
          <a:xfrm>
            <a:off x="456247" y="3251683"/>
            <a:ext cx="2180447" cy="886323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燕尾形 36"/>
          <p:cNvSpPr/>
          <p:nvPr>
            <p:custDataLst>
              <p:tags r:id="rId3"/>
            </p:custDataLst>
          </p:nvPr>
        </p:nvSpPr>
        <p:spPr>
          <a:xfrm>
            <a:off x="2415279" y="3251683"/>
            <a:ext cx="2180447" cy="886323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70" name="燕尾形 37"/>
          <p:cNvSpPr/>
          <p:nvPr>
            <p:custDataLst>
              <p:tags r:id="rId4"/>
            </p:custDataLst>
          </p:nvPr>
        </p:nvSpPr>
        <p:spPr>
          <a:xfrm>
            <a:off x="6333342" y="3251683"/>
            <a:ext cx="2180447" cy="886323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72" name="燕尾形 38"/>
          <p:cNvSpPr/>
          <p:nvPr>
            <p:custDataLst>
              <p:tags r:id="rId5"/>
            </p:custDataLst>
          </p:nvPr>
        </p:nvSpPr>
        <p:spPr>
          <a:xfrm>
            <a:off x="4374310" y="3251683"/>
            <a:ext cx="2180447" cy="886323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5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500" b="1">
              <a:latin typeface="+mj-ea"/>
              <a:ea typeface="+mj-ea"/>
              <a:sym typeface="+mn-ea"/>
            </a:endParaRPr>
          </a:p>
        </p:txBody>
      </p:sp>
      <p:sp>
        <p:nvSpPr>
          <p:cNvPr id="1049074" name="文本框 3"/>
          <p:cNvSpPr txBox="1"/>
          <p:nvPr>
            <p:custDataLst>
              <p:tags r:id="rId6"/>
            </p:custDataLst>
          </p:nvPr>
        </p:nvSpPr>
        <p:spPr>
          <a:xfrm>
            <a:off x="2369673" y="4327036"/>
            <a:ext cx="2351631" cy="103040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放松训练：通过渐进性肌肉放松、深呼吸等方式缓解紧张和焦虑情绪，促进身心放松。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6" name="文本框 6"/>
          <p:cNvSpPr txBox="1"/>
          <p:nvPr>
            <p:custDataLst>
              <p:tags r:id="rId7"/>
            </p:custDataLst>
          </p:nvPr>
        </p:nvSpPr>
        <p:spPr>
          <a:xfrm>
            <a:off x="456247" y="2011756"/>
            <a:ext cx="2351631" cy="10608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认知行为疗法：帮助患者调整负面思维和行为模式，增强自我认知和情绪管理能力。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文本框 7"/>
          <p:cNvSpPr txBox="1"/>
          <p:nvPr>
            <p:custDataLst>
              <p:tags r:id="rId8"/>
            </p:custDataLst>
          </p:nvPr>
        </p:nvSpPr>
        <p:spPr>
          <a:xfrm>
            <a:off x="4372989" y="2011756"/>
            <a:ext cx="2351631" cy="10608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心理教育：向患者传授疾病知识和应对技巧，提高自我认知和应对能力。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0" name="文本框 8"/>
          <p:cNvSpPr txBox="1"/>
          <p:nvPr>
            <p:custDataLst>
              <p:tags r:id="rId9"/>
            </p:custDataLst>
          </p:nvPr>
        </p:nvSpPr>
        <p:spPr>
          <a:xfrm>
            <a:off x="6331359" y="4327036"/>
            <a:ext cx="2351631" cy="103040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05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心理支持：通过倾听、安慰、鼓励等方式给予患者情感支持，增强治疗信心和积极配合度。</a:t>
            </a:r>
            <a:endParaRPr lang="zh-CN" altLang="en-US" sz="105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生活方式调整</a:t>
            </a:r>
            <a:endParaRPr lang="zh-CN" altLang="en-US"/>
          </a:p>
        </p:txBody>
      </p:sp>
      <p:sp>
        <p:nvSpPr>
          <p:cNvPr id="1049116" name="圆角矩形 3"/>
          <p:cNvSpPr/>
          <p:nvPr>
            <p:custDataLst>
              <p:tags r:id="rId2"/>
            </p:custDataLst>
          </p:nvPr>
        </p:nvSpPr>
        <p:spPr>
          <a:xfrm rot="16200000">
            <a:off x="4206716" y="-1851305"/>
            <a:ext cx="724741" cy="82250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4"/>
          <p:cNvSpPr/>
          <p:nvPr>
            <p:custDataLst>
              <p:tags r:id="rId3"/>
            </p:custDataLst>
          </p:nvPr>
        </p:nvSpPr>
        <p:spPr>
          <a:xfrm rot="16200000">
            <a:off x="148808" y="2206602"/>
            <a:ext cx="723548" cy="1085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0" name="圆角矩形 5"/>
          <p:cNvSpPr/>
          <p:nvPr>
            <p:custDataLst>
              <p:tags r:id="rId4"/>
            </p:custDataLst>
          </p:nvPr>
        </p:nvSpPr>
        <p:spPr>
          <a:xfrm rot="16200000">
            <a:off x="4207672" y="-896475"/>
            <a:ext cx="724741" cy="82256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圆角矩形 6"/>
          <p:cNvSpPr/>
          <p:nvPr>
            <p:custDataLst>
              <p:tags r:id="rId5"/>
            </p:custDataLst>
          </p:nvPr>
        </p:nvSpPr>
        <p:spPr>
          <a:xfrm rot="16200000">
            <a:off x="149764" y="3161910"/>
            <a:ext cx="723548" cy="1085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4" name="圆角矩形 9"/>
          <p:cNvSpPr/>
          <p:nvPr>
            <p:custDataLst>
              <p:tags r:id="rId6"/>
            </p:custDataLst>
          </p:nvPr>
        </p:nvSpPr>
        <p:spPr>
          <a:xfrm rot="16200000">
            <a:off x="4206716" y="40185"/>
            <a:ext cx="724741" cy="82250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圆角矩形 10"/>
          <p:cNvSpPr/>
          <p:nvPr>
            <p:custDataLst>
              <p:tags r:id="rId7"/>
            </p:custDataLst>
          </p:nvPr>
        </p:nvSpPr>
        <p:spPr>
          <a:xfrm rot="16200000">
            <a:off x="148808" y="4098093"/>
            <a:ext cx="723548" cy="1085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8" name="圆角矩形 11"/>
          <p:cNvSpPr/>
          <p:nvPr>
            <p:custDataLst>
              <p:tags r:id="rId8"/>
            </p:custDataLst>
          </p:nvPr>
        </p:nvSpPr>
        <p:spPr>
          <a:xfrm rot="16200000">
            <a:off x="4207672" y="994537"/>
            <a:ext cx="724741" cy="82256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圆角矩形 12"/>
          <p:cNvSpPr/>
          <p:nvPr>
            <p:custDataLst>
              <p:tags r:id="rId9"/>
            </p:custDataLst>
          </p:nvPr>
        </p:nvSpPr>
        <p:spPr>
          <a:xfrm rot="16200000">
            <a:off x="149764" y="5052923"/>
            <a:ext cx="723548" cy="1085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2" name="文本框 7"/>
          <p:cNvSpPr txBox="1"/>
          <p:nvPr>
            <p:custDataLst>
              <p:tags r:id="rId10"/>
            </p:custDataLst>
          </p:nvPr>
        </p:nvSpPr>
        <p:spPr>
          <a:xfrm>
            <a:off x="801936" y="3790176"/>
            <a:ext cx="7879696" cy="7247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保持健康的饮食习惯，多吃蔬菜、水果和全谷类食物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34" name="文本框 8"/>
          <p:cNvSpPr txBox="1"/>
          <p:nvPr>
            <p:custDataLst>
              <p:tags r:id="rId11"/>
            </p:custDataLst>
          </p:nvPr>
        </p:nvSpPr>
        <p:spPr>
          <a:xfrm>
            <a:off x="801936" y="4745485"/>
            <a:ext cx="7879696" cy="72414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适当的运动和锻炼有助于提高身体的免疫力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36" name="文本框 13"/>
          <p:cNvSpPr txBox="1"/>
          <p:nvPr>
            <p:custDataLst>
              <p:tags r:id="rId12"/>
            </p:custDataLst>
          </p:nvPr>
        </p:nvSpPr>
        <p:spPr>
          <a:xfrm>
            <a:off x="801936" y="1898685"/>
            <a:ext cx="7879696" cy="7247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保持充足的水分摄入，每天至少喝8杯水</a:t>
            </a:r>
            <a:endParaRPr lang="zh-CN" altLang="en-US" sz="1800">
              <a:latin typeface="+mn-ea"/>
              <a:ea typeface="+mn-ea"/>
            </a:endParaRPr>
          </a:p>
        </p:txBody>
      </p:sp>
      <p:sp>
        <p:nvSpPr>
          <p:cNvPr id="1049138" name="文本框 14"/>
          <p:cNvSpPr txBox="1"/>
          <p:nvPr>
            <p:custDataLst>
              <p:tags r:id="rId13"/>
            </p:custDataLst>
          </p:nvPr>
        </p:nvSpPr>
        <p:spPr>
          <a:xfrm>
            <a:off x="801936" y="2854950"/>
            <a:ext cx="7879696" cy="724144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>
                <a:latin typeface="+mn-ea"/>
                <a:ea typeface="+mn-ea"/>
              </a:rPr>
              <a:t>避免吸烟和饮酒，减少咖啡因和酸性食物的摄入</a:t>
            </a:r>
            <a:endParaRPr lang="zh-CN" altLang="en-US" sz="18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原发性干燥综合征SS的康复方法</a:t>
            </a:r>
            <a:endParaRPr lang="zh-CN" altLang="en-US"/>
          </a:p>
        </p:txBody>
      </p:sp>
      <p:sp>
        <p:nvSpPr>
          <p:cNvPr id="10491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口腔护理</a:t>
            </a:r>
            <a:endParaRPr lang="zh-CN" altLang="en-US"/>
          </a:p>
        </p:txBody>
      </p:sp>
      <p:sp>
        <p:nvSpPr>
          <p:cNvPr id="1049222" name="矩形 3"/>
          <p:cNvSpPr/>
          <p:nvPr>
            <p:custDataLst>
              <p:tags r:id="rId2"/>
            </p:custDataLst>
          </p:nvPr>
        </p:nvSpPr>
        <p:spPr>
          <a:xfrm>
            <a:off x="1066545" y="1824037"/>
            <a:ext cx="7419139" cy="81571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13"/>
          <p:cNvSpPr/>
          <p:nvPr>
            <p:custDataLst>
              <p:tags r:id="rId3"/>
            </p:custDataLst>
          </p:nvPr>
        </p:nvSpPr>
        <p:spPr>
          <a:xfrm>
            <a:off x="653601" y="1824037"/>
            <a:ext cx="201204" cy="81571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"/>
          <p:cNvSpPr txBox="1"/>
          <p:nvPr>
            <p:custDataLst>
              <p:tags r:id="rId4"/>
            </p:custDataLst>
          </p:nvPr>
        </p:nvSpPr>
        <p:spPr>
          <a:xfrm>
            <a:off x="1278972" y="1894515"/>
            <a:ext cx="7098810" cy="6747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保持口腔清洁，每天刷牙2-3次，使用软毛牙刷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39"/>
          <p:cNvSpPr/>
          <p:nvPr>
            <p:custDataLst>
              <p:tags r:id="rId5"/>
            </p:custDataLst>
          </p:nvPr>
        </p:nvSpPr>
        <p:spPr>
          <a:xfrm>
            <a:off x="1066545" y="2792370"/>
            <a:ext cx="7419139" cy="81571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5"/>
          <p:cNvSpPr/>
          <p:nvPr>
            <p:custDataLst>
              <p:tags r:id="rId6"/>
            </p:custDataLst>
          </p:nvPr>
        </p:nvSpPr>
        <p:spPr>
          <a:xfrm>
            <a:off x="653601" y="2792370"/>
            <a:ext cx="201204" cy="81571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41"/>
          <p:cNvSpPr txBox="1"/>
          <p:nvPr>
            <p:custDataLst>
              <p:tags r:id="rId7"/>
            </p:custDataLst>
          </p:nvPr>
        </p:nvSpPr>
        <p:spPr>
          <a:xfrm>
            <a:off x="1278972" y="2862849"/>
            <a:ext cx="7098810" cy="6747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定期口腔检查，及时发现并处理口腔问题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12"/>
          <p:cNvSpPr/>
          <p:nvPr>
            <p:custDataLst>
              <p:tags r:id="rId8"/>
            </p:custDataLst>
          </p:nvPr>
        </p:nvSpPr>
        <p:spPr>
          <a:xfrm>
            <a:off x="1066545" y="3760704"/>
            <a:ext cx="7419139" cy="81571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7"/>
          <p:cNvSpPr/>
          <p:nvPr>
            <p:custDataLst>
              <p:tags r:id="rId9"/>
            </p:custDataLst>
          </p:nvPr>
        </p:nvSpPr>
        <p:spPr>
          <a:xfrm>
            <a:off x="653601" y="3760704"/>
            <a:ext cx="201204" cy="81571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19"/>
          <p:cNvSpPr txBox="1"/>
          <p:nvPr>
            <p:custDataLst>
              <p:tags r:id="rId10"/>
            </p:custDataLst>
          </p:nvPr>
        </p:nvSpPr>
        <p:spPr>
          <a:xfrm>
            <a:off x="1278972" y="3831183"/>
            <a:ext cx="7098810" cy="6747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饮食调整，避免刺激性食物和饮料，多食用富含维生素的食物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9"/>
          <p:cNvSpPr/>
          <p:nvPr>
            <p:custDataLst>
              <p:tags r:id="rId11"/>
            </p:custDataLst>
          </p:nvPr>
        </p:nvSpPr>
        <p:spPr>
          <a:xfrm>
            <a:off x="1066545" y="4728541"/>
            <a:ext cx="7419139" cy="81571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26"/>
          <p:cNvSpPr/>
          <p:nvPr>
            <p:custDataLst>
              <p:tags r:id="rId12"/>
            </p:custDataLst>
          </p:nvPr>
        </p:nvSpPr>
        <p:spPr>
          <a:xfrm>
            <a:off x="653601" y="4728541"/>
            <a:ext cx="201204" cy="81571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27"/>
          <p:cNvSpPr txBox="1"/>
          <p:nvPr>
            <p:custDataLst>
              <p:tags r:id="rId13"/>
            </p:custDataLst>
          </p:nvPr>
        </p:nvSpPr>
        <p:spPr>
          <a:xfrm>
            <a:off x="1278972" y="4799020"/>
            <a:ext cx="7098810" cy="6747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口干症状严重时，可使用人工唾液或口腔喷雾剂缓解症状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眼部护理</a:t>
            </a:r>
            <a:endParaRPr lang="zh-CN" altLang="en-US"/>
          </a:p>
        </p:txBody>
      </p:sp>
      <p:sp>
        <p:nvSpPr>
          <p:cNvPr id="10492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5346538" y="1993695"/>
            <a:ext cx="641700" cy="186721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5362399" y="4073811"/>
            <a:ext cx="610026" cy="16755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18"/>
          <p:cNvSpPr/>
          <p:nvPr>
            <p:custDataLst>
              <p:tags r:id="rId4"/>
            </p:custDataLst>
          </p:nvPr>
        </p:nvSpPr>
        <p:spPr>
          <a:xfrm>
            <a:off x="4829393" y="2604080"/>
            <a:ext cx="1675521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9"/>
          <p:cNvSpPr/>
          <p:nvPr>
            <p:custDataLst>
              <p:tags r:id="rId5"/>
            </p:custDataLst>
          </p:nvPr>
        </p:nvSpPr>
        <p:spPr>
          <a:xfrm flipV="1">
            <a:off x="4733750" y="2124423"/>
            <a:ext cx="1867212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068555" y="1994175"/>
            <a:ext cx="641700" cy="186612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085376" y="4073811"/>
            <a:ext cx="610026" cy="16755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4"/>
          <p:cNvSpPr/>
          <p:nvPr>
            <p:custDataLst>
              <p:tags r:id="rId8"/>
            </p:custDataLst>
          </p:nvPr>
        </p:nvSpPr>
        <p:spPr>
          <a:xfrm>
            <a:off x="552371" y="2604080"/>
            <a:ext cx="1675521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5"/>
          <p:cNvSpPr/>
          <p:nvPr>
            <p:custDataLst>
              <p:tags r:id="rId9"/>
            </p:custDataLst>
          </p:nvPr>
        </p:nvSpPr>
        <p:spPr>
          <a:xfrm flipV="1">
            <a:off x="456247" y="2124423"/>
            <a:ext cx="1866120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52371" y="3136125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5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保持眼部清洁，定期清洁泪腺</a:t>
            </a: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29393" y="3136125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避免长时间使用电脑和手机等电子设备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3262577" y="2003788"/>
            <a:ext cx="641700" cy="186612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3278918" y="4083423"/>
            <a:ext cx="610026" cy="16755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1"/>
          <p:cNvSpPr/>
          <p:nvPr>
            <p:custDataLst>
              <p:tags r:id="rId14"/>
            </p:custDataLst>
          </p:nvPr>
        </p:nvSpPr>
        <p:spPr>
          <a:xfrm>
            <a:off x="2745912" y="2613212"/>
            <a:ext cx="1675521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2"/>
          <p:cNvSpPr/>
          <p:nvPr>
            <p:custDataLst>
              <p:tags r:id="rId15"/>
            </p:custDataLst>
          </p:nvPr>
        </p:nvSpPr>
        <p:spPr>
          <a:xfrm flipV="1">
            <a:off x="2650269" y="2134516"/>
            <a:ext cx="1866120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7429537" y="2022532"/>
            <a:ext cx="641700" cy="186612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7445878" y="4101206"/>
            <a:ext cx="610026" cy="167661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25"/>
          <p:cNvSpPr/>
          <p:nvPr>
            <p:custDataLst>
              <p:tags r:id="rId18"/>
            </p:custDataLst>
          </p:nvPr>
        </p:nvSpPr>
        <p:spPr>
          <a:xfrm>
            <a:off x="6912392" y="2631956"/>
            <a:ext cx="1676613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26"/>
          <p:cNvSpPr/>
          <p:nvPr>
            <p:custDataLst>
              <p:tags r:id="rId19"/>
            </p:custDataLst>
          </p:nvPr>
        </p:nvSpPr>
        <p:spPr>
          <a:xfrm flipV="1">
            <a:off x="6817230" y="2153260"/>
            <a:ext cx="1866120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912873" y="3164001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定期进行眼科检查，监测眼部状况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745912" y="3145257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5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使用人工泪液，保持眼部湿润</a:t>
            </a:r>
            <a:endParaRPr lang="zh-CN" altLang="en-US" sz="15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皮肤护理</a:t>
            </a:r>
            <a:endParaRPr lang="zh-CN" altLang="en-US"/>
          </a:p>
        </p:txBody>
      </p:sp>
      <p:sp>
        <p:nvSpPr>
          <p:cNvPr id="10493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867272" y="1824037"/>
            <a:ext cx="3423495" cy="17444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6" name="矩形 65"/>
          <p:cNvSpPr/>
          <p:nvPr>
            <p:custDataLst>
              <p:tags r:id="rId3"/>
            </p:custDataLst>
          </p:nvPr>
        </p:nvSpPr>
        <p:spPr>
          <a:xfrm>
            <a:off x="778914" y="2105492"/>
            <a:ext cx="168852" cy="1688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66"/>
          <p:cNvSpPr txBox="1"/>
          <p:nvPr>
            <p:custDataLst>
              <p:tags r:id="rId4"/>
            </p:custDataLst>
          </p:nvPr>
        </p:nvSpPr>
        <p:spPr>
          <a:xfrm>
            <a:off x="1074267" y="2028551"/>
            <a:ext cx="3009510" cy="98652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保持皮肤清洁，避免使用碱性肥皂和化妆品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4892026" y="1824037"/>
            <a:ext cx="3423495" cy="17444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69"/>
          <p:cNvSpPr/>
          <p:nvPr>
            <p:custDataLst>
              <p:tags r:id="rId6"/>
            </p:custDataLst>
          </p:nvPr>
        </p:nvSpPr>
        <p:spPr>
          <a:xfrm>
            <a:off x="4803172" y="2105492"/>
            <a:ext cx="168852" cy="1688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70"/>
          <p:cNvSpPr txBox="1"/>
          <p:nvPr>
            <p:custDataLst>
              <p:tags r:id="rId7"/>
            </p:custDataLst>
          </p:nvPr>
        </p:nvSpPr>
        <p:spPr>
          <a:xfrm>
            <a:off x="5099022" y="2028551"/>
            <a:ext cx="3009510" cy="98652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使用保湿霜，保持皮肤湿润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867272" y="3800178"/>
            <a:ext cx="3423495" cy="17444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8" name="文本框 74"/>
          <p:cNvSpPr txBox="1"/>
          <p:nvPr>
            <p:custDataLst>
              <p:tags r:id="rId9"/>
            </p:custDataLst>
          </p:nvPr>
        </p:nvSpPr>
        <p:spPr>
          <a:xfrm>
            <a:off x="1074267" y="4004195"/>
            <a:ext cx="3009510" cy="98652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避免过度日晒，外出时涂抹防晒霜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0" name="矩形 73"/>
          <p:cNvSpPr/>
          <p:nvPr>
            <p:custDataLst>
              <p:tags r:id="rId10"/>
            </p:custDataLst>
          </p:nvPr>
        </p:nvSpPr>
        <p:spPr>
          <a:xfrm>
            <a:off x="778914" y="4081632"/>
            <a:ext cx="168852" cy="1688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4937197" y="3800178"/>
            <a:ext cx="3423495" cy="17444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84"/>
          <p:cNvSpPr/>
          <p:nvPr>
            <p:custDataLst>
              <p:tags r:id="rId12"/>
            </p:custDataLst>
          </p:nvPr>
        </p:nvSpPr>
        <p:spPr>
          <a:xfrm>
            <a:off x="4848840" y="4081632"/>
            <a:ext cx="168852" cy="1688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85"/>
          <p:cNvSpPr txBox="1"/>
          <p:nvPr>
            <p:custDataLst>
              <p:tags r:id="rId13"/>
            </p:custDataLst>
          </p:nvPr>
        </p:nvSpPr>
        <p:spPr>
          <a:xfrm>
            <a:off x="5144194" y="4004195"/>
            <a:ext cx="3009510" cy="98652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定期进行皮肤保湿和滋润度检查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https://d.book118.com/847150061034006041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原发性干燥综合征SS的康复治疗和康复方法</vt:lpstr>
      <vt:lpstr>目录</vt:lpstr>
      <vt:lpstr>单击添加文档标题</vt:lpstr>
      <vt:lpstr>原发性干燥综合征SS的康复治疗</vt:lpstr>
      <vt:lpstr>药物治疗</vt:lpstr>
      <vt:lpstr>物理治疗</vt:lpstr>
      <vt:lpstr>心理治疗</vt:lpstr>
      <vt:lpstr>生活方式调整</vt:lpstr>
      <vt:lpstr>原发性干燥综合征SS的康复方法</vt:lpstr>
      <vt:lpstr>口腔护理</vt:lpstr>
      <vt:lpstr>眼部护理</vt:lpstr>
      <vt:lpstr>皮肤护理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2024-09-13T22:34:04.776</cp:lastPrinted>
  <dcterms:created xsi:type="dcterms:W3CDTF">2024-09-13T14:34:04Z</dcterms:created>
  <dcterms:modified xsi:type="dcterms:W3CDTF">2024-09-13T14:34:07Z</dcterms:modified>
</cp:coreProperties>
</file>