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24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63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image" Target="../media/image2.png" /><Relationship Id="rId11" Type="http://schemas.openxmlformats.org/officeDocument/2006/relationships/tags" Target="../tags/tag65.xml" /><Relationship Id="rId12" Type="http://schemas.openxmlformats.org/officeDocument/2006/relationships/tags" Target="../tags/tag66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tags" Target="../tags/tag62.xml" /><Relationship Id="rId8" Type="http://schemas.openxmlformats.org/officeDocument/2006/relationships/tags" Target="../tags/tag63.xml" /><Relationship Id="rId9" Type="http://schemas.openxmlformats.org/officeDocument/2006/relationships/tags" Target="../tags/tag6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595B97-CFDE-4688-B61E-F1CC89153A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7705B4-08B8-4F8E-8072-B55A7B8111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21073A-F0CB-4BE2-BB8A-87793C5183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8938BA-5B09-40D9-9906-444E1A45F1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1C3E9A2-7F3D-4019-A94C-4B92163C55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3F76E97-4C13-448B-93ED-D7E29A3D5A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4AF0B5-C4B2-4AA9-AAAF-44666454AA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6B7B34-AE79-46F6-9A3B-53EC7D7228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A54175-5C8C-4292-BCCB-5364911FB4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267796-FBCB-4D3E-8C74-ABF0164792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86F5D8-3271-4C01-B1A1-5A0E24165D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34986" y="1303986"/>
            <a:ext cx="1535822" cy="15103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年号占位符</a:t>
            </a:r>
            <a:endParaRPr lang="zh-CN" altLang="en-US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marL="0" indent="0" algn="l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年号占位符</a:t>
            </a:r>
            <a:endParaRPr lang="zh-CN" altLang="en-US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34986" y="1303986"/>
            <a:ext cx="1535822" cy="1510300"/>
          </a:xfrm>
          <a:prstGeom prst="rect">
            <a:avLst/>
          </a:prstGeom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67.xml" /><Relationship Id="rId14" Type="http://schemas.openxmlformats.org/officeDocument/2006/relationships/tags" Target="../tags/tag68.xml" /><Relationship Id="rId15" Type="http://schemas.openxmlformats.org/officeDocument/2006/relationships/tags" Target="../tags/tag69.xml" /><Relationship Id="rId16" Type="http://schemas.openxmlformats.org/officeDocument/2006/relationships/tags" Target="../tags/tag70.xml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6234" r:id="rId2"/>
    <p:sldLayoutId id="2147486235" r:id="rId3"/>
    <p:sldLayoutId id="2147486236" r:id="rId4"/>
    <p:sldLayoutId id="2147486237" r:id="rId5"/>
    <p:sldLayoutId id="2147486238" r:id="rId6"/>
    <p:sldLayoutId id="2147486239" r:id="rId7"/>
    <p:sldLayoutId id="2147486240" r:id="rId8"/>
    <p:sldLayoutId id="2147486241" r:id="rId9"/>
    <p:sldLayoutId id="2147486242" r:id="rId10"/>
    <p:sldLayoutId id="2147486243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4.xml" /><Relationship Id="rId3" Type="http://schemas.openxmlformats.org/officeDocument/2006/relationships/tags" Target="../tags/tag75.xml" /><Relationship Id="rId4" Type="http://schemas.openxmlformats.org/officeDocument/2006/relationships/tags" Target="../tags/tag76.xml" /><Relationship Id="rId5" Type="http://schemas.openxmlformats.org/officeDocument/2006/relationships/tags" Target="../tags/tag77.xml" /><Relationship Id="rId6" Type="http://schemas.openxmlformats.org/officeDocument/2006/relationships/tags" Target="../tags/tag78.xml" /><Relationship Id="rId7" Type="http://schemas.openxmlformats.org/officeDocument/2006/relationships/tags" Target="../tags/tag7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8.xml" /><Relationship Id="rId11" Type="http://schemas.openxmlformats.org/officeDocument/2006/relationships/tags" Target="../tags/tag89.xml" /><Relationship Id="rId12" Type="http://schemas.openxmlformats.org/officeDocument/2006/relationships/tags" Target="../tags/tag90.xml" /><Relationship Id="rId13" Type="http://schemas.openxmlformats.org/officeDocument/2006/relationships/tags" Target="../tags/tag91.xml" /><Relationship Id="rId14" Type="http://schemas.openxmlformats.org/officeDocument/2006/relationships/tags" Target="../tags/tag92.xml" /><Relationship Id="rId15" Type="http://schemas.openxmlformats.org/officeDocument/2006/relationships/tags" Target="../tags/tag93.xml" /><Relationship Id="rId2" Type="http://schemas.openxmlformats.org/officeDocument/2006/relationships/tags" Target="../tags/tag80.xml" /><Relationship Id="rId3" Type="http://schemas.openxmlformats.org/officeDocument/2006/relationships/tags" Target="../tags/tag81.xml" /><Relationship Id="rId4" Type="http://schemas.openxmlformats.org/officeDocument/2006/relationships/tags" Target="../tags/tag82.xml" /><Relationship Id="rId5" Type="http://schemas.openxmlformats.org/officeDocument/2006/relationships/tags" Target="../tags/tag83.xml" /><Relationship Id="rId6" Type="http://schemas.openxmlformats.org/officeDocument/2006/relationships/tags" Target="../tags/tag84.xml" /><Relationship Id="rId7" Type="http://schemas.openxmlformats.org/officeDocument/2006/relationships/tags" Target="../tags/tag85.xml" /><Relationship Id="rId8" Type="http://schemas.openxmlformats.org/officeDocument/2006/relationships/tags" Target="../tags/tag86.xml" /><Relationship Id="rId9" Type="http://schemas.openxmlformats.org/officeDocument/2006/relationships/tags" Target="../tags/tag8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4.xml" /><Relationship Id="rId3" Type="http://schemas.openxmlformats.org/officeDocument/2006/relationships/tags" Target="../tags/tag95.xml" /><Relationship Id="rId4" Type="http://schemas.openxmlformats.org/officeDocument/2006/relationships/tags" Target="../tags/tag9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tags" Target="../tags/tag110.xml" /><Relationship Id="rId13" Type="http://schemas.openxmlformats.org/officeDocument/2006/relationships/tags" Target="../tags/tag111.xml" /><Relationship Id="rId14" Type="http://schemas.openxmlformats.org/officeDocument/2006/relationships/tags" Target="../tags/tag112.xml" /><Relationship Id="rId15" Type="http://schemas.openxmlformats.org/officeDocument/2006/relationships/tags" Target="../tags/tag113.xml" /><Relationship Id="rId16" Type="http://schemas.openxmlformats.org/officeDocument/2006/relationships/tags" Target="../tags/tag114.xml" /><Relationship Id="rId17" Type="http://schemas.openxmlformats.org/officeDocument/2006/relationships/tags" Target="../tags/tag115.xml" /><Relationship Id="rId18" Type="http://schemas.openxmlformats.org/officeDocument/2006/relationships/tags" Target="../tags/tag116.xml" /><Relationship Id="rId19" Type="http://schemas.openxmlformats.org/officeDocument/2006/relationships/tags" Target="../tags/tag117.xml" /><Relationship Id="rId2" Type="http://schemas.openxmlformats.org/officeDocument/2006/relationships/tags" Target="../tags/tag100.xml" /><Relationship Id="rId20" Type="http://schemas.openxmlformats.org/officeDocument/2006/relationships/tags" Target="../tags/tag118.xml" /><Relationship Id="rId21" Type="http://schemas.openxmlformats.org/officeDocument/2006/relationships/tags" Target="../tags/tag119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tags" Target="../tags/tag126.xml" /><Relationship Id="rId9" Type="http://schemas.openxmlformats.org/officeDocument/2006/relationships/tags" Target="../tags/tag12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6.xml" /><Relationship Id="rId11" Type="http://schemas.openxmlformats.org/officeDocument/2006/relationships/tags" Target="../tags/tag137.xml" /><Relationship Id="rId12" Type="http://schemas.openxmlformats.org/officeDocument/2006/relationships/tags" Target="../tags/tag138.xml" /><Relationship Id="rId13" Type="http://schemas.openxmlformats.org/officeDocument/2006/relationships/tags" Target="../tags/tag139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8.xml" /><Relationship Id="rId11" Type="http://schemas.openxmlformats.org/officeDocument/2006/relationships/tags" Target="../tags/tag149.xml" /><Relationship Id="rId12" Type="http://schemas.openxmlformats.org/officeDocument/2006/relationships/tags" Target="../tags/tag150.xml" /><Relationship Id="rId13" Type="http://schemas.openxmlformats.org/officeDocument/2006/relationships/tags" Target="../tags/tag151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tags" Target="../tags/tag145.xml" /><Relationship Id="rId8" Type="http://schemas.openxmlformats.org/officeDocument/2006/relationships/tags" Target="../tags/tag146.xml" /><Relationship Id="rId9" Type="http://schemas.openxmlformats.org/officeDocument/2006/relationships/tags" Target="../tags/tag14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tags" Target="../tags/tag158.xml" /><Relationship Id="rId9" Type="http://schemas.openxmlformats.org/officeDocument/2006/relationships/tags" Target="../tags/tag15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7150066034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酒店会计主管自查自纠问题总结及整改措施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lstStyle/>
          <a:p>
            <a:r>
              <a:rPr lang="en-US" altLang="zh-CN"/>
              <a:t>20XX</a:t>
            </a:r>
            <a:endParaRPr lang="zh-CN" alt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dk1">
                    <a:lumMod val="100000"/>
                  </a:schemeClr>
                </a:solidFill>
              </a:rPr>
              <a:t>汇报人：</a:t>
            </a:r>
            <a:endParaRPr lang="zh-CN" altLang="en-US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6" name="矩形: 圆角 8"/>
          <p:cNvSpPr/>
          <p:nvPr>
            <p:custDataLst>
              <p:tags r:id="rId2"/>
            </p:custDataLst>
          </p:nvPr>
        </p:nvSpPr>
        <p:spPr>
          <a:xfrm>
            <a:off x="635285" y="3308993"/>
            <a:ext cx="10921429" cy="2661007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blurRad="190500" dist="88900" algn="ctr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a typeface="微软雅黑"/>
              <a:cs typeface="微软雅黑" panose="020b0503020204020204" charset="-122"/>
            </a:endParaRPr>
          </a:p>
        </p:txBody>
      </p:sp>
      <p:cxnSp>
        <p:nvCxnSpPr>
          <p:cNvPr id="3145729" name="直接连接符 9"/>
          <p:cNvCxnSpPr/>
          <p:nvPr>
            <p:custDataLst>
              <p:tags r:id="rId3"/>
            </p:custDataLst>
          </p:nvPr>
        </p:nvCxnSpPr>
        <p:spPr>
          <a:xfrm flipH="1" flipV="1">
            <a:off x="3633670" y="3678862"/>
            <a:ext cx="0" cy="1982913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0"/>
          <p:cNvCxnSpPr/>
          <p:nvPr>
            <p:custDataLst>
              <p:tags r:id="rId4"/>
            </p:custDataLst>
          </p:nvPr>
        </p:nvCxnSpPr>
        <p:spPr>
          <a:xfrm flipH="1" flipV="1">
            <a:off x="6229649" y="3678862"/>
            <a:ext cx="0" cy="1982913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1"/>
          <p:cNvCxnSpPr/>
          <p:nvPr>
            <p:custDataLst>
              <p:tags r:id="rId5"/>
            </p:custDataLst>
          </p:nvPr>
        </p:nvCxnSpPr>
        <p:spPr>
          <a:xfrm flipH="1" flipV="1">
            <a:off x="8825628" y="3678862"/>
            <a:ext cx="0" cy="1982913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810" name="序号"/>
          <p:cNvSpPr txBox="1"/>
          <p:nvPr>
            <p:custDataLst>
              <p:tags r:id="rId7"/>
            </p:custDataLst>
          </p:nvPr>
        </p:nvSpPr>
        <p:spPr>
          <a:xfrm>
            <a:off x="1049924" y="3888187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8"/>
            </p:custDataLst>
          </p:nvPr>
        </p:nvSpPr>
        <p:spPr>
          <a:xfrm>
            <a:off x="1049923" y="4575886"/>
            <a:ext cx="208289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添加目录标题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9"/>
            </p:custDataLst>
          </p:nvPr>
        </p:nvSpPr>
        <p:spPr>
          <a:xfrm>
            <a:off x="3890215" y="3888187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10"/>
            </p:custDataLst>
          </p:nvPr>
        </p:nvSpPr>
        <p:spPr>
          <a:xfrm>
            <a:off x="3890214" y="4575886"/>
            <a:ext cx="208289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自查自纠问题总结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561550" y="3888187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12"/>
            </p:custDataLst>
          </p:nvPr>
        </p:nvSpPr>
        <p:spPr>
          <a:xfrm>
            <a:off x="6561549" y="4575886"/>
            <a:ext cx="208289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整改措施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13"/>
            </p:custDataLst>
          </p:nvPr>
        </p:nvSpPr>
        <p:spPr>
          <a:xfrm>
            <a:off x="9076460" y="3888187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Four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4"/>
            </p:custDataLst>
          </p:nvPr>
        </p:nvSpPr>
        <p:spPr>
          <a:xfrm>
            <a:off x="9076459" y="4575886"/>
            <a:ext cx="208289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整改效果评估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5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lstStyle/>
          <a:p>
            <a:r>
              <a:rPr lang="en-US" altLang="zh-CN"/>
              <a:t>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lstStyle/>
          <a:p>
            <a:r>
              <a:rPr lang="zh-CN" altLang="en-US"/>
              <a:t>自查自纠问题总结</a:t>
            </a:r>
            <a:endParaRPr lang="zh-CN" altLang="en-US"/>
          </a:p>
        </p:txBody>
      </p:sp>
      <p:sp>
        <p:nvSpPr>
          <p:cNvPr id="104889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lstStyle/>
          <a:p>
            <a:r>
              <a:rPr lang="en-US" altLang="zh-CN"/>
              <a:t>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财务核算不规范</a:t>
            </a:r>
            <a:endParaRPr lang="zh-CN" altLang="en-US"/>
          </a:p>
        </p:txBody>
      </p:sp>
      <p:sp>
        <p:nvSpPr>
          <p:cNvPr id="104895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问题描述：财务核算过程中存在不规范操作，如未按照规定进行账务处理、会计科目使用不当等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整改措施：加强会计人员培训，提高专业素质；规范财务核算流程，确保账务处理的准确性和合规性；定期进行财务审计，及时发现和纠正问题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效果评估：通过整改措施的实施，可以有效提高财务核算的规范性和准确性，降低财务风险，提高酒店的财务管理水平。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原因分析：可能是由于会计人员缺乏专业知识、操作不熟练等原因导致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成本控制不到位</a:t>
            </a:r>
            <a:endParaRPr lang="zh-CN" altLang="en-US"/>
          </a:p>
        </p:txBody>
      </p:sp>
      <p:sp>
        <p:nvSpPr>
          <p:cNvPr id="1049032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34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36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38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40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采购环节存在浪费，采购成本过高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2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成本控制意识不强，缺乏有效的成本控制措施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4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库存管理不善，导致库存积压和过期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6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能源消耗过大，没有采取节能措施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8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财务报表编制不准确</a:t>
            </a:r>
            <a:endParaRPr lang="zh-CN" altLang="en-US"/>
          </a:p>
        </p:txBody>
      </p:sp>
      <p:sp>
        <p:nvSpPr>
          <p:cNvPr id="1049082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4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6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问题描述：财务报表数据存在误差，导致报表不准确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0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2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原因分析：会计人员疏忽大意，未严格按照会计准则进行编制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6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8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整改措施：加强会计人员培训，提高业务水平；严格执行会计准则，确保报表准确性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2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4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效果评估：定期对财务报表进行审计，确保报表准确性；对会计人员进行考核，提高工作质量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税务处理不规范</a:t>
            </a:r>
            <a:endParaRPr lang="zh-CN" altLang="en-US"/>
          </a:p>
        </p:txBody>
      </p:sp>
      <p:sp>
        <p:nvSpPr>
          <p:cNvPr id="1049140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4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发票管理不规范：未按规定开具、取得发票，导致税务风险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46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4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纳税申报不及时：未按时申报纳税，导致税务处罚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5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5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税务核算不准确：未按照规定进行税务核算，导致税务风险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5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6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税务政策不了解：对税务政策不了解，导致税务风险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9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资金管理存在漏洞</a:t>
            </a:r>
            <a:endParaRPr lang="zh-CN" altLang="en-US"/>
          </a:p>
        </p:txBody>
      </p:sp>
      <p:sp>
        <p:nvSpPr>
          <p:cNvPr id="1049198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00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02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04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06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财务制度不完善，缺乏有效的监督和制约机制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8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资金管理不规范，存在挪用、滥用等情况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0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资金使用效率低下，存在浪费和损失现象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2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缺乏有效的风险控制机制，容易导致资金损失和风险事件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4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lstStyle/>
          <a:p>
            <a:r>
              <a:rPr lang="zh-CN" altLang="en-US"/>
              <a:t>整改措施</a:t>
            </a:r>
            <a:endParaRPr lang="zh-CN" altLang="en-US"/>
          </a:p>
        </p:txBody>
      </p:sp>
      <p:sp>
        <p:nvSpPr>
          <p:cNvPr id="104924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lstStyle/>
          <a:p>
            <a:r>
              <a:rPr lang="en-US" altLang="zh-CN"/>
              <a:t>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https://d.book118.com/847150066034006041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2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年号占位符"/>
  <p:tag name="KSO_WM_UNIT_SUBTYPE" val="e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2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年号占位符"/>
  <p:tag name="KSO_WM_UNIT_SUBTYPE" val="e"/>
  <p:tag name="KSO_WM_UNIT_TYPE" val="f"/>
  <p:tag name="KSO_WM_UNIT_VALUE" val="8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  <p:tag name="KSO_WM_TEMPLATE_THUMBS_INDEX" val="1、9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2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f*1"/>
  <p:tag name="KSO_WM_UNIT_INDEX" val="1"/>
  <p:tag name="KSO_WM_UNIT_LAYERLEVEL" val="1"/>
  <p:tag name="KSO_WM_UNIT_NOCLEAR" val="0"/>
  <p:tag name="KSO_WM_UNIT_PRESET_TEXT" val="20XX"/>
  <p:tag name="KSO_WM_UNIT_SUBTYPE" val="e"/>
  <p:tag name="KSO_WM_UNIT_TYPE" val="f"/>
  <p:tag name="KSO_WM_UNIT_VALUE" val="32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9"/>
</p:tagLst>
</file>

<file path=ppt/tags/tag79.xml><?xml version="1.0" encoding="utf-8"?>
<p:tagLst xmlns:p="http://schemas.openxmlformats.org/presentationml/2006/main">
  <p:tag name="KSO_WM_BEAUTIFY_FLAG" val="#wm#"/>
  <p:tag name="KSO_WM_SLIDE_ID" val="custom20230981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  <p:tag name="KSO_WM_TEMPLATE_THUMBS_INDEX" val="1、9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4*l_i*1_1"/>
  <p:tag name="KSO_WM_UNIT_INDEX" val="1_1"/>
  <p:tag name="KSO_WM_UNIT_LAYERLEVEL" val="1_1"/>
  <p:tag name="KSO_WM_UNIT_TYPE" val="l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4*l_h_i*1_2_2"/>
  <p:tag name="KSO_WM_UNIT_INDEX" val="1_2_2"/>
  <p:tag name="KSO_WM_UNIT_LAYERLEVEL" val="1_1_1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4*l_h_i*1_3_1"/>
  <p:tag name="KSO_WM_UNIT_INDEX" val="1_3_1"/>
  <p:tag name="KSO_WM_UNIT_LAYERLEVEL" val="1_1_1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4*l_h_i*1_4_2"/>
  <p:tag name="KSO_WM_UNIT_INDEX" val="1_4_2"/>
  <p:tag name="KSO_WM_UNIT_LAYERLEVEL" val="1_1_1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4*l_h_i*1_1_1"/>
  <p:tag name="KSO_WM_UNIT_INDEX" val="1_1_1"/>
  <p:tag name="KSO_WM_UNIT_LAYERLEVEL" val="1_1_1"/>
  <p:tag name="KSO_WM_UNIT_PRESET_TEXT" val="Part One"/>
  <p:tag name="KSO_WM_UNIT_SUBTYPE" val="d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4*l_h_i*1_2_1"/>
  <p:tag name="KSO_WM_UNIT_INDEX" val="1_2_1"/>
  <p:tag name="KSO_WM_UNIT_LAYERLEVEL" val="1_1_1"/>
  <p:tag name="KSO_WM_UNIT_PRESET_TEXT" val="Part Two"/>
  <p:tag name="KSO_WM_UNIT_SUBTYPE" val="d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4*l_h_i*1_3_2"/>
  <p:tag name="KSO_WM_UNIT_INDEX" val="1_3_2"/>
  <p:tag name="KSO_WM_UNIT_LAYERLEVEL" val="1_1_1"/>
  <p:tag name="KSO_WM_UNIT_PRESET_TEXT" val="Part Three"/>
  <p:tag name="KSO_WM_UNIT_SUBTYPE" val="d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4*l_h_i*1_4_1"/>
  <p:tag name="KSO_WM_UNIT_INDEX" val="1_4_1"/>
  <p:tag name="KSO_WM_UNIT_LAYERLEVEL" val="1_1_1"/>
  <p:tag name="KSO_WM_UNIT_PRESET_TEXT" val="Part Four"/>
  <p:tag name="KSO_WM_UNIT_SUBTYPE" val="d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1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1"/>
  <p:tag name="KSO_WM_UNIT_DIAGRAM_ISNUMVISUAL" val="0"/>
  <p:tag name="KSO_WM_UNIT_DIAGRAM_ISREFERUNIT" val="0"/>
  <p:tag name="KSO_WM_UNIT_HIGHLIGHT" val="0"/>
  <p:tag name="KSO_WM_UNIT_ID" val="custom20230981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6.xml><?xml version="1.0" encoding="utf-8"?>
<p:tagLst xmlns:p="http://schemas.openxmlformats.org/presentationml/2006/main">
  <p:tag name="KSO_WM_BEAUTIFY_FLAG" val="#wm#"/>
  <p:tag name="KSO_WM_SLIDE_ID" val="custom2023098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1"/>
  <p:tag name="KSO_WM_UNIT_DIAGRAM_ISNUMVISUAL" val="0"/>
  <p:tag name="KSO_WM_UNIT_DIAGRAM_ISREFERUNIT" val="0"/>
  <p:tag name="KSO_WM_UNIT_HIGHLIGHT" val="0"/>
  <p:tag name="KSO_WM_UNIT_ID" val="custom20230981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9.xml><?xml version="1.0" encoding="utf-8"?>
<p:tagLst xmlns:p="http://schemas.openxmlformats.org/presentationml/2006/main">
  <p:tag name="KSO_WM_BEAUTIFY_FLAG" val="#wm#"/>
  <p:tag name="KSO_WM_SLIDE_ID" val="custom2023098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1"/>
  <p:tag name="KSO_WM_UNIT_DIAGRAM_ISNUMVISUAL" val="0"/>
  <p:tag name="KSO_WM_UNIT_DIAGRAM_ISREFERUNIT" val="0"/>
  <p:tag name="KSO_WM_UNIT_HIGHLIGHT" val="0"/>
  <p:tag name="KSO_WM_UNIT_ID" val="custom20230981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62.xml><?xml version="1.0" encoding="utf-8"?>
<p:tagLst xmlns:p="http://schemas.openxmlformats.org/presentationml/2006/main">
  <p:tag name="KSO_WM_BEAUTIFY_FLAG" val="#wm#"/>
  <p:tag name="KSO_WM_SLIDE_ID" val="custom2023098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16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微软雅黑</vt:lpstr>
      <vt:lpstr>宋体</vt:lpstr>
      <vt:lpstr>Office Theme</vt:lpstr>
      <vt:lpstr>酒店会计主管自查自纠问题总结及整改措施</vt:lpstr>
      <vt:lpstr>目录</vt:lpstr>
      <vt:lpstr>添加章节标题</vt:lpstr>
      <vt:lpstr>自查自纠问题总结</vt:lpstr>
      <vt:lpstr>PowerPoint Presentation</vt:lpstr>
      <vt:lpstr>财务核算不规范</vt:lpstr>
      <vt:lpstr>成本控制不到位</vt:lpstr>
      <vt:lpstr>财务报表编制不准确</vt:lpstr>
      <vt:lpstr>税务处理不规范</vt:lpstr>
      <vt:lpstr>资金管理存在漏洞</vt:lpstr>
      <vt:lpstr>整改措施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2024-09-13T22:34:06.544</cp:lastPrinted>
  <dcterms:created xsi:type="dcterms:W3CDTF">2024-09-13T14:34:06Z</dcterms:created>
  <dcterms:modified xsi:type="dcterms:W3CDTF">2024-09-13T14:34:08Z</dcterms:modified>
</cp:coreProperties>
</file>