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4BB1A1-5683-40A0-B521-95632D82E0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2ACFB3-85EB-432A-953C-E5E668FE62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65D111-5C66-4ECF-91EF-4A51D21177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5D9EF6B-17DD-447B-9F11-6720741924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F3136D1-5AF2-487A-B9F2-887BE3BEAE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9E07CA0-49B2-42C6-A91F-92BB5C2D53E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39106B6-FFED-4966-B1E9-B10B0017560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928780-00C7-4F0B-86FF-1712765DA7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A22881-7DEE-4455-8EF1-026FAAE0DA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50D388-E269-41B6-BCA0-C59D68C4D8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2515A6-8D84-43F1-800B-02CDE38125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1"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2" name=""/>
        <p:cNvGrpSpPr/>
        <p:nvPr/>
      </p:nvGrpSpPr>
      <p:grpSpPr>
        <a:xfrm>
          <a:off x="0" y="0"/>
          <a:ext cx="0" cy="0"/>
        </a:xfrm>
      </p:grpSpPr>
      <p:pic>
        <p:nvPicPr>
          <p:cNvPr id="13"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4"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5"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6"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7"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8" name=""/>
        <p:cNvGrpSpPr/>
        <p:nvPr/>
      </p:nvGrpSpPr>
      <p:grpSpPr>
        <a:xfrm>
          <a:off x="0" y="0"/>
          <a:ext cx="0" cy="0"/>
        </a:xfrm>
      </p:grpSpPr>
      <p:pic>
        <p:nvPicPr>
          <p:cNvPr id="19" name="图片 5"/>
          <p:cNvPicPr>
            <a:picLocks noChangeAspect="1"/>
          </p:cNvPicPr>
          <p:nvPr userDrawn="1"/>
        </p:nvPicPr>
        <p:blipFill>
          <a:blip r:embed="rId1"/>
          <a:stretch>
            <a:fillRect/>
          </a:stretch>
        </p:blipFill>
        <p:spPr>
          <a:xfrm>
            <a:off x="0" y="-1"/>
            <a:ext cx="12192000" cy="6858000"/>
          </a:xfrm>
          <a:prstGeom prst="rect">
            <a:avLst/>
          </a:prstGeom>
        </p:spPr>
      </p:pic>
      <p:sp>
        <p:nvSpPr>
          <p:cNvPr id="20"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7156115033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服务案例课件\n## 1.服务案例概述及重要性\n### 1.1服务案例的定义与分类\n### 1.2服务案例在企业中的应用\n### 1.3服务案例的重要性及价值\n## 2.优秀服务案例分享及分析\n### 2.1优秀服务案例的特点与要素\n### 2.2成功服务案例分享及解析\n### 2.3从优秀案例中学习的经验与启示\n## 3.服务案例的收集与整理\n### 3.1服务案例收集的方法与渠道\n### 3.2服务案例整理与分类的技巧\n### 3.3建立服务案例库的重要性及实施方法\n## 4.服务案例的分享与学习\n### 4.1企业内部服务案例分享与讨论\n### 4.2服务案例在培训与教育中的应用\n### 4.3如何通过服务案例提高企业服务质量\n## 5.服务案例的创新与持续改进\n### 5.1服务案例创新的思路与方法\n### 5.2服务案例持续改进的实践与探索\n### 5.3创建学习型组织与服务案例创新\n## 6.服务案例在企业战略中的应用\n### 6.1服务案例与企业战略目标的结合\n### 6.2服务案例在企业文化与价值观的传播\n### 6.3服务案例在企业管理与决策中的作用\n&quot;,&quot;templateId&quot;:&quot;3wr1pbmdtjrh3jjfzwr75chiya&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315700" cy="1301750"/>
          </a:xfrm>
        </p:spPr>
        <p:txBody>
          <a:bodyPr vert="horz" wrap="square" lIns="91440" tIns="45720" rIns="91440" bIns="45720" anchor="t">
            <a:normAutofit/>
          </a:bodyPr>
          <a:lstStyle/>
          <a:p>
            <a:r>
              <a:rPr lang="zh-CN"/>
              <a:t>服务案例课件</a:t>
            </a:r>
            <a:endParaRPr/>
          </a:p>
        </p:txBody>
      </p:sp>
      <p:sp>
        <p:nvSpPr>
          <p:cNvPr id="3" name="文本占位符 3" descr="{&quot;isTemplate&quot;:false,&quot;type&quot;:&quot;content&quot;,&quot;canOmit&quot;:true,&quot;range&quot;:0}"/>
          <p:cNvSpPr>
            <a:spLocks noGrp="1"/>
          </p:cNvSpPr>
          <p:nvPr>
            <p:ph type="body" sz="quarter" idx="10"/>
          </p:nvPr>
        </p:nvSpPr>
        <p:spPr>
          <a:xfrm>
            <a:off x="392698" y="4448586"/>
            <a:ext cx="9226550" cy="647700"/>
          </a:xfrm>
        </p:spPr>
        <p:txBody>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3" name="" descr="{&quot;isTemplate&quot;:true,&quot;type&quot;:2}"/>
        <p:cNvGrpSpPr/>
        <p:nvPr/>
      </p:nvGrpSpPr>
      <p:grpSpPr>
        <a:xfrm>
          <a:off x="0" y="0"/>
          <a:ext cx="0" cy="0"/>
        </a:xfrm>
      </p:grpSpPr>
      <p:sp>
        <p:nvSpPr>
          <p:cNvPr id="84"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7200"/>
              <a:t>服务案例概述及重要性</a:t>
            </a:r>
            <a:endParaRPr/>
          </a:p>
        </p:txBody>
      </p:sp>
      <p:sp>
        <p:nvSpPr>
          <p:cNvPr id="85"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6" name="" descr="{&quot;isTemplate&quot;:true,&quot;type&quot;:3}"/>
        <p:cNvGrpSpPr/>
        <p:nvPr/>
      </p:nvGrpSpPr>
      <p:grpSpPr>
        <a:xfrm>
          <a:off x="0" y="0"/>
          <a:ext cx="0" cy="0"/>
        </a:xfrm>
      </p:grpSpPr>
      <p:sp>
        <p:nvSpPr>
          <p:cNvPr id="127"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服务案例是指企业或服务部门在为客户提供服务的过程中，所遇到的各种问题、挑战和解决方案的记录。</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问题描述：详细描述服务过程中出现的问题，包括客户的问题、内部流程问题等。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挑战描述：阐述在解决问题过程中遇到的挑战，如时间限制、资源不足等。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解决方案：描述解决问题的具体方法，包括策略、措施和结果。</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服务案例可以按照不同的标准进行分类，如行业、服务类型、问题性质等。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行业分类：如金融、教育、医疗等，针对不同行业的特点进行分类。</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服务类型分类：如客户服务、技术支持、市场营销等，按照服务类型进行分类。</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问题性质分类：如投诉处理、客户挽回、流程优化等，按照问题性质进行分类。</a:t>
            </a:r>
            <a:endParaRPr/>
          </a:p>
        </p:txBody>
      </p:sp>
      <p:sp>
        <p:nvSpPr>
          <p:cNvPr id="12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服务案例的定义与分类</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descr="{&quot;isTemplate&quot;:true,&quot;type&quot;:3}"/>
        <p:cNvGrpSpPr/>
        <p:nvPr/>
      </p:nvGrpSpPr>
      <p:grpSpPr>
        <a:xfrm>
          <a:off x="0" y="0"/>
          <a:ext cx="0" cy="0"/>
        </a:xfrm>
      </p:grpSpPr>
      <p:sp>
        <p:nvSpPr>
          <p:cNvPr id="130"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服务案例是企业内部管理和培训的重要资源，可以帮助员工了解客户需求、提升服务水平和提高企业竞争力。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了解客户需求：通过分析服务案例，员工可以更好地了解客户的需求和期望，为客户提供更满意的服务。</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提升服务水平：服务案例中的解决方案和经验教训可以帮助员工提高服务水平和解决问题的能力。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提高企业竞争力：优秀的服务案例可以体现企业的核心竞争力，提高企业在市场中的竞争优势。</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服务案例还可以用于企业间的交流与合作，分享成功经验，促进行业发展。</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经验分享：企业可以通过分享优秀服务案例，与其他企业交流学习，共同提高行业服务水平。</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合作与交流：企业间可以通过案例分享，发现潜在的合作机会，共同推动行业发展。</a:t>
            </a:r>
            <a:endParaRPr/>
          </a:p>
        </p:txBody>
      </p:sp>
      <p:sp>
        <p:nvSpPr>
          <p:cNvPr id="13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服务案例在企业中的应用</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2" name="" descr="{&quot;isTemplate&quot;:true,&quot;type&quot;:3}"/>
        <p:cNvGrpSpPr/>
        <p:nvPr/>
      </p:nvGrpSpPr>
      <p:grpSpPr>
        <a:xfrm>
          <a:off x="0" y="0"/>
          <a:ext cx="0" cy="0"/>
        </a:xfrm>
      </p:grpSpPr>
      <p:grpSp>
        <p:nvGrpSpPr>
          <p:cNvPr id="133"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134" name="Group 686"/>
            <p:cNvGrpSpPr/>
            <p:nvPr/>
          </p:nvGrpSpPr>
          <p:grpSpPr>
            <a:xfrm>
              <a:off x="1075314" y="1520189"/>
              <a:ext cx="9868911" cy="2072418"/>
              <a:chOff x="1075314" y="1520189"/>
              <a:chExt cx="9868911" cy="2072418"/>
            </a:xfrm>
          </p:grpSpPr>
          <p:sp>
            <p:nvSpPr>
              <p:cNvPr id="135"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提高服务质量：通过学习和借鉴服务案例，员工可以提高服务质量，为客户提供更满意的服务。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提升企业形象：优秀的服务案例可以提升企业形象，增强客户对企业的信任和忠诚度。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促进企业发展：服务案例中的问题和解决方案可以作为企业改进和创新的重要参考，推动企业持续发展。</a:t>
                </a:r>
                <a:endParaRPr/>
              </a:p>
            </p:txBody>
          </p:sp>
          <p:sp>
            <p:nvSpPr>
              <p:cNvPr id="136"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服务案例的重要性体现在以下几个方面：</a:t>
                </a:r>
                <a:endParaRPr/>
              </a:p>
            </p:txBody>
          </p:sp>
          <p:sp>
            <p:nvSpPr>
              <p:cNvPr id="137"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8"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9" name="Group 691"/>
            <p:cNvGrpSpPr/>
            <p:nvPr/>
          </p:nvGrpSpPr>
          <p:grpSpPr>
            <a:xfrm>
              <a:off x="1075314" y="3881882"/>
              <a:ext cx="9868911" cy="2072418"/>
              <a:chOff x="1075314" y="3881882"/>
              <a:chExt cx="9868911" cy="2072418"/>
            </a:xfrm>
          </p:grpSpPr>
          <p:sp>
            <p:nvSpPr>
              <p:cNvPr id="140"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人才培养：服务案例可以作为员工培训和教育的教材，提高员工的服务意识和技能。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知识管理：服务案例可以帮助企业积累服务经验和知识，实现知识的传承和管理。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创新驱动：服务案例可以激发员工的创新思维，推动企业不断创新和优化服务。</a:t>
                </a:r>
                <a:endParaRPr/>
              </a:p>
            </p:txBody>
          </p:sp>
          <p:sp>
            <p:nvSpPr>
              <p:cNvPr id="141"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服务案例的价值主要体现在以下几个方面：</a:t>
                </a:r>
                <a:endParaRPr/>
              </a:p>
            </p:txBody>
          </p:sp>
          <p:sp>
            <p:nvSpPr>
              <p:cNvPr id="142"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3"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14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服务案例的重要性及价值</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descr="{&quot;isTemplate&quot;:true,&quot;type&quot;:2}"/>
        <p:cNvGrpSpPr/>
        <p:nvPr/>
      </p:nvGrpSpPr>
      <p:grpSpPr>
        <a:xfrm>
          <a:off x="0" y="0"/>
          <a:ext cx="0" cy="0"/>
        </a:xfrm>
      </p:grpSpPr>
      <p:sp>
        <p:nvSpPr>
          <p:cNvPr id="146"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6600"/>
              <a:t>优秀服务案例分享及分析</a:t>
            </a:r>
            <a:endParaRPr/>
          </a:p>
        </p:txBody>
      </p:sp>
      <p:sp>
        <p:nvSpPr>
          <p:cNvPr id="147"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8" name="" descr="{&quot;isTemplate&quot;:true,&quot;type&quot;:3}"/>
        <p:cNvGrpSpPr/>
        <p:nvPr/>
      </p:nvGrpSpPr>
      <p:grpSpPr>
        <a:xfrm>
          <a:off x="0" y="0"/>
          <a:ext cx="0" cy="0"/>
        </a:xfrm>
      </p:grpSpPr>
      <p:grpSp>
        <p:nvGrpSpPr>
          <p:cNvPr id="149"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50" name="Group 628"/>
            <p:cNvGrpSpPr/>
            <p:nvPr/>
          </p:nvGrpSpPr>
          <p:grpSpPr>
            <a:xfrm>
              <a:off x="1197254" y="3971227"/>
              <a:ext cx="11008530" cy="2106887"/>
              <a:chOff x="1197254" y="3971227"/>
              <a:chExt cx="11008530" cy="2106887"/>
            </a:xfrm>
          </p:grpSpPr>
          <p:sp>
            <p:nvSpPr>
              <p:cNvPr id="151"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2"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3"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54"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5"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优秀服务案例通常具有以下特点：</a:t>
                </a:r>
                <a:endParaRPr/>
              </a:p>
            </p:txBody>
          </p:sp>
          <p:sp>
            <p:nvSpPr>
              <p:cNvPr id="156"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真实性：案例描述的问题和解决方案应当真实可信，避免虚构和夸大。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实用性：案例中的解决方案应当具有实际操作性和借鉴价值，能够帮助员工解决实际问题。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可学习性：案例应当具有启发性和教育意义，能够引导员工学习和成长。</a:t>
                </a:r>
                <a:endParaRPr/>
              </a:p>
            </p:txBody>
          </p:sp>
        </p:grpSp>
        <p:grpSp>
          <p:nvGrpSpPr>
            <p:cNvPr id="157" name="Group 635"/>
            <p:cNvGrpSpPr/>
            <p:nvPr/>
          </p:nvGrpSpPr>
          <p:grpSpPr>
            <a:xfrm>
              <a:off x="3499345" y="1423099"/>
              <a:ext cx="11008530" cy="2005901"/>
              <a:chOff x="3499345" y="1423099"/>
              <a:chExt cx="11008530" cy="2005901"/>
            </a:xfrm>
          </p:grpSpPr>
          <p:sp>
            <p:nvSpPr>
              <p:cNvPr id="158"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优秀服务案例通常包含以下要素：</a:t>
                </a:r>
                <a:endParaRPr/>
              </a:p>
            </p:txBody>
          </p:sp>
          <p:sp>
            <p:nvSpPr>
              <p:cNvPr id="159"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问题描述：详细描述服务过程中出现的问题，包括客户的问题、内部流程问题等。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挑战描述：阐述在解决问题过程中遇到的挑战，如时间限制、资源不足等。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解决方案：描述解决问题的具体方法，包括策略、措施和结果。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分析与反思：对案例进行深入分析，总结经验和教训，提出改进措施。</a:t>
                </a:r>
                <a:endParaRPr/>
              </a:p>
            </p:txBody>
          </p:sp>
          <p:sp>
            <p:nvSpPr>
              <p:cNvPr id="160"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1"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2"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6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优秀服务案例的特点与要素</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5" name="" descr="{&quot;isTemplate&quot;:true,&quot;type&quot;:3}"/>
        <p:cNvGrpSpPr/>
        <p:nvPr/>
      </p:nvGrpSpPr>
      <p:grpSpPr>
        <a:xfrm>
          <a:off x="0" y="0"/>
          <a:ext cx="0" cy="0"/>
        </a:xfrm>
      </p:grpSpPr>
      <p:sp>
        <p:nvSpPr>
          <p:cNvPr id="166"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成功服务案例分享及解析</a:t>
            </a:r>
            <a:endParaRPr lang="en-US" sz="3600" b="1">
              <a:latin typeface="微软雅黑"/>
              <a:ea typeface="微软雅黑"/>
            </a:endParaRPr>
          </a:p>
        </p:txBody>
      </p:sp>
      <p:sp>
        <p:nvSpPr>
          <p:cNvPr id="167"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以下是一个成功服务案例的分享和解析：</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案例背景：某企业在为客户提供产品安装服务时，发现部分产品在运输过程中受损。</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问题描述：客户对产品损坏表示不满，要求企业承担责任并进行赔偿。</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挑战描述：企业在处理客户投诉时，面临时间紧迫、资源有限等挑战。</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解决方案：企业通过与客户积极沟通，了解客户需求，提供替代产品并协助客户进行安装。同时，企业改进了包装方式，降低了运输过程中的损坏风险。</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分析与反思：通过这个案例，企业总结了在客户服务过程中的经验教训，提高了服务质量，并加强了内部管理。</a:t>
            </a:r>
            <a:endParaRPr/>
          </a:p>
        </p:txBody>
      </p:sp>
      <p:cxnSp>
        <p:nvCxnSpPr>
          <p:cNvPr id="168"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69"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0" name="" descr="{&quot;isTemplate&quot;:true,&quot;type&quot;:3}"/>
        <p:cNvGrpSpPr/>
        <p:nvPr/>
      </p:nvGrpSpPr>
      <p:grpSpPr>
        <a:xfrm>
          <a:off x="0" y="0"/>
          <a:ext cx="0" cy="0"/>
        </a:xfrm>
      </p:grpSpPr>
      <p:sp>
        <p:nvSpPr>
          <p:cNvPr id="171"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从优秀案例中学习的经验与启示</a:t>
            </a:r>
            <a:endParaRPr lang="en-US" sz="3600" b="1">
              <a:latin typeface="微软雅黑"/>
              <a:ea typeface="微软雅黑"/>
            </a:endParaRPr>
          </a:p>
        </p:txBody>
      </p:sp>
      <p:sp>
        <p:nvSpPr>
          <p:cNvPr id="172"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从优秀服务案例中，我们可以学到以下经验和启示：</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客户至上：始终将客户需求放在首位，积极解决客户问题，提高客户满意度。</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勇于创新：在面对问题和挑战时，勇于尝试新的方法和策略，寻求突破。</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持续改进：通过对案例的分析和反思，不断改进服务流程和管理，提高企业竞争力。</a:t>
            </a:r>
            <a:endParaRPr/>
          </a:p>
        </p:txBody>
      </p:sp>
      <p:cxnSp>
        <p:nvCxnSpPr>
          <p:cNvPr id="173"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74"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7200"/>
              <a:t>服务案例的收集与整理</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12" name="Group 686"/>
            <p:cNvGrpSpPr/>
            <p:nvPr/>
          </p:nvGrpSpPr>
          <p:grpSpPr>
            <a:xfrm>
              <a:off x="1075314" y="1520189"/>
              <a:ext cx="9868911" cy="2072418"/>
              <a:chOff x="1075314" y="1520189"/>
              <a:chExt cx="9868911" cy="2072418"/>
            </a:xfrm>
          </p:grpSpPr>
          <p:sp>
            <p:nvSpPr>
              <p:cNvPr id="13"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内部收集：通过企业内部沟通渠道，收集员工在服务过程中遇到的问题和解决方案。</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客户反馈：通过客户满意度调查、投诉处理等渠道，收集客户对企业服务的评价和建议。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行业交流：通过参加行业研讨会、交流会等活动，了解其他企业的服务案例和经验。</a:t>
                </a:r>
                <a:endParaRPr/>
              </a:p>
            </p:txBody>
          </p:sp>
          <p:sp>
            <p:nvSpPr>
              <p:cNvPr id="14"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服务案例收集的方法有以下几种：</a:t>
                </a:r>
                <a:endParaRPr/>
              </a:p>
            </p:txBody>
          </p:sp>
          <p:sp>
            <p:nvSpPr>
              <p:cNvPr id="15"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7" name="Group 691"/>
            <p:cNvGrpSpPr/>
            <p:nvPr/>
          </p:nvGrpSpPr>
          <p:grpSpPr>
            <a:xfrm>
              <a:off x="1075314" y="3881882"/>
              <a:ext cx="9868911" cy="2072418"/>
              <a:chOff x="1075314" y="3881882"/>
              <a:chExt cx="9868911" cy="2072418"/>
            </a:xfrm>
          </p:grpSpPr>
          <p:sp>
            <p:nvSpPr>
              <p:cNvPr id="18"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企业内部网站：设立专门的案例分享平台，方便员工上传和查看案例。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邮件和电话：鼓励员工通过邮件和电话方式提交服务案例。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案例库：建立企业的案例库，对收集到的案例进行分类整理和存储。</a:t>
                </a:r>
                <a:endParaRPr/>
              </a:p>
            </p:txBody>
          </p:sp>
          <p:sp>
            <p:nvSpPr>
              <p:cNvPr id="19"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服务案例收集的渠道有以下几种：</a:t>
                </a:r>
                <a:endParaRPr/>
              </a:p>
            </p:txBody>
          </p:sp>
          <p:sp>
            <p:nvSpPr>
              <p:cNvPr id="20"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服务案例收集的方法与渠道</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 name="" descr="{&quot;isTemplate&quot;:true,&quot;type&quot;:3}"/>
        <p:cNvGrpSpPr/>
        <p:nvPr/>
      </p:nvGrpSpPr>
      <p:grpSpPr>
        <a:xfrm>
          <a:off x="0" y="0"/>
          <a:ext cx="0" cy="0"/>
        </a:xfrm>
      </p:grpSpPr>
      <p:grpSp>
        <p:nvGrpSpPr>
          <p:cNvPr id="24"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5" name="Group 686"/>
            <p:cNvGrpSpPr/>
            <p:nvPr/>
          </p:nvGrpSpPr>
          <p:grpSpPr>
            <a:xfrm>
              <a:off x="1075314" y="1520189"/>
              <a:ext cx="9868911" cy="2072418"/>
              <a:chOff x="1075314" y="1520189"/>
              <a:chExt cx="9868911" cy="2072418"/>
            </a:xfrm>
          </p:grpSpPr>
          <p:sp>
            <p:nvSpPr>
              <p:cNvPr id="26"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保持真实性：确保案例描述的问题和解决方案真实可信，避免虚构和夸大。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突出实用性：筛选出具有实际操作性和借鉴价值的案例，避免过于理论化或过于简单的案例。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提高可学习性：对案例进行深入分析，总结经验和教训，提出改进措施，使案例具有启发性和教育意义。</a:t>
                </a:r>
                <a:endParaRPr/>
              </a:p>
            </p:txBody>
          </p:sp>
          <p:sp>
            <p:nvSpPr>
              <p:cNvPr id="27"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服务案例整理的技巧有以下几点：</a:t>
                </a:r>
                <a:endParaRPr/>
              </a:p>
            </p:txBody>
          </p:sp>
          <p:sp>
            <p:nvSpPr>
              <p:cNvPr id="28"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30" name="Group 691"/>
            <p:cNvGrpSpPr/>
            <p:nvPr/>
          </p:nvGrpSpPr>
          <p:grpSpPr>
            <a:xfrm>
              <a:off x="1075314" y="3881882"/>
              <a:ext cx="9868911" cy="2072418"/>
              <a:chOff x="1075314" y="3881882"/>
              <a:chExt cx="9868911" cy="2072418"/>
            </a:xfrm>
          </p:grpSpPr>
          <p:sp>
            <p:nvSpPr>
              <p:cNvPr id="31"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行业分类：按照不同行业特点，将案例进行分类整理，方便员工针对性地学习和借鉴。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服务类型分类：按照服务类型，将案例进行分类整理，帮助员工了解不同服务领域的特点和需求。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问题性质分类：按照问题性质，将案例进行分类整理，帮助员工了解各类问题的解决方法和策略。</a:t>
                </a:r>
                <a:endParaRPr/>
              </a:p>
            </p:txBody>
          </p:sp>
          <p:sp>
            <p:nvSpPr>
              <p:cNvPr id="32"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服务案例分类的方法有以下几种：</a:t>
                </a:r>
                <a:endParaRPr/>
              </a:p>
            </p:txBody>
          </p:sp>
          <p:sp>
            <p:nvSpPr>
              <p:cNvPr id="33"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3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服务案例整理与分类的技巧</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6" name="" descr="{&quot;isTemplate&quot;:true,&quot;type&quot;:3}"/>
        <p:cNvGrpSpPr/>
        <p:nvPr/>
      </p:nvGrpSpPr>
      <p:grpSpPr>
        <a:xfrm>
          <a:off x="0" y="0"/>
          <a:ext cx="0" cy="0"/>
        </a:xfrm>
      </p:grpSpPr>
      <p:grpSp>
        <p:nvGrpSpPr>
          <p:cNvPr id="37"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38" name="Group 686"/>
            <p:cNvGrpSpPr/>
            <p:nvPr/>
          </p:nvGrpSpPr>
          <p:grpSpPr>
            <a:xfrm>
              <a:off x="1075314" y="1520189"/>
              <a:ext cx="9868911" cy="2072418"/>
              <a:chOff x="1075314" y="1520189"/>
              <a:chExt cx="9868911" cy="2072418"/>
            </a:xfrm>
          </p:grpSpPr>
          <p:sp>
            <p:nvSpPr>
              <p:cNvPr id="39"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人才培养：案例库可以作为员工培训和教育的教材，提高员工的服务意识和技能。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知识管理：案例库可以帮助企业积累服务经验和知识，实现知识的传承和管理。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创新驱动：案例库可以激发员工的创新思维，推动企业不断创新和优化服务。</a:t>
                </a:r>
                <a:endParaRPr/>
              </a:p>
            </p:txBody>
          </p:sp>
          <p:sp>
            <p:nvSpPr>
              <p:cNvPr id="40"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建立服务案例库的重要性体现在以下几个方面：</a:t>
                </a:r>
                <a:endParaRPr/>
              </a:p>
            </p:txBody>
          </p:sp>
          <p:sp>
            <p:nvSpPr>
              <p:cNvPr id="41"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3" name="Group 691"/>
            <p:cNvGrpSpPr/>
            <p:nvPr/>
          </p:nvGrpSpPr>
          <p:grpSpPr>
            <a:xfrm>
              <a:off x="1075314" y="3881882"/>
              <a:ext cx="9868911" cy="2072418"/>
              <a:chOff x="1075314" y="3881882"/>
              <a:chExt cx="9868911" cy="2072418"/>
            </a:xfrm>
          </p:grpSpPr>
          <p:sp>
            <p:nvSpPr>
              <p:cNvPr id="44"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制定案例收集和整理规范：明确案例收集和整理的标准和要求，确保案例的质量和可比性。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建立案例库平台：利用企业内部网站、数据库等技术手段，建立案例库平台，方便员工上传、查看和下载案例。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定期更新和维护：定期更新案例库内容，对过时或失效的案例进行清理，确保案例库的时效性和实用性。</a:t>
                </a:r>
                <a:endParaRPr/>
              </a:p>
            </p:txBody>
          </p:sp>
          <p:sp>
            <p:nvSpPr>
              <p:cNvPr id="45"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建立服务案例库的实施方法有以下几点：</a:t>
                </a:r>
                <a:endParaRPr/>
              </a:p>
            </p:txBody>
          </p:sp>
          <p:sp>
            <p:nvSpPr>
              <p:cNvPr id="46"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4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建立服务案例库的重要性及实施方法</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https://d.book118.com/847156115033006045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blue">
      <a:dk1>
        <a:srgbClr val="000000"/>
      </a:dk1>
      <a:lt1>
        <a:srgbClr val="FFFFFF"/>
      </a:lt1>
      <a:dk2>
        <a:srgbClr val="262C32"/>
      </a:dk2>
      <a:lt2>
        <a:srgbClr val="E7F3F7"/>
      </a:lt2>
      <a:accent1>
        <a:srgbClr val="3087D5"/>
      </a:accent1>
      <a:accent2>
        <a:srgbClr val="A3DBFA"/>
      </a:accent2>
      <a:accent3>
        <a:srgbClr val="5DB1F7"/>
      </a:accent3>
      <a:accent4>
        <a:srgbClr val="2270C9"/>
      </a:accent4>
      <a:accent5>
        <a:srgbClr val="67A1F9"/>
      </a:accent5>
      <a:accent6>
        <a:srgbClr val="466DD1"/>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服务案例课件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2024-09-19T21:42:26.736</cp:lastPrinted>
  <dcterms:created xsi:type="dcterms:W3CDTF">2024-09-19T13:42:26Z</dcterms:created>
  <dcterms:modified xsi:type="dcterms:W3CDTF">2024-09-19T13:42:28Z</dcterms:modified>
</cp:coreProperties>
</file>