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image" Target="../media/image3.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7A2475-B6BF-42C2-A928-E3DD3D250D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129743-0E8A-4CB5-A209-D050C8BD52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9C40DE-280E-415D-BF81-F1CD280A67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725825-6537-455C-BD96-1CC5042F44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A45AB2-4A41-4F08-94F6-3F1A9CE362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BD285B-B910-4AEB-8923-A77A6C2DD2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C9CAC6-DF9F-4C7B-8BA9-E0C8F7D0BB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5E07EF-6518-4F54-B69B-7796437E8A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D7ED66-A56C-4D17-B148-531009A03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6B86B2-7D14-4D45-A0F6-F40D14F02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4090C0-ECE8-433B-9F19-F8901453D9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grpSp>
        <p:nvGrpSpPr>
          <p:cNvPr id="2" name="组 13">
            <a:extLst>
              <a:ext uri="{FF2B5EF4-FFF2-40B4-BE49-F238E27FC236}">
                <a16:creationId xmlns:a16="http://schemas.microsoft.com/office/drawing/2014/main" id="{71C3319A-A198-69B5-910D-FD875BA65EC2}"/>
              </a:ext>
            </a:extLst>
          </p:cNvPr>
          <p:cNvGrpSpPr/>
          <p:nvPr userDrawn="1"/>
        </p:nvGrpSpPr>
        <p:grpSpPr>
          <a:xfrm>
            <a:off x="-1728305" y="-2049517"/>
            <a:ext cx="8917229" cy="10769768"/>
            <a:chOff x="11114088" y="2241550"/>
            <a:chExt cx="1905000" cy="2354263"/>
          </a:xfrm>
          <a:solidFill>
            <a:srgbClr val="E7E6E6">
              <a:alpha val="91000"/>
            </a:srgbClr>
          </a:solidFill>
        </p:grpSpPr>
        <p:sp>
          <p:nvSpPr>
            <p:cNvPr id="3" name="任意多边形(F) 5">
              <a:extLst>
                <a:ext uri="{FF2B5EF4-FFF2-40B4-BE49-F238E27FC236}">
                  <a16:creationId xmlns:a16="http://schemas.microsoft.com/office/drawing/2014/main" id="{2D9F13B8-A9D4-7179-6668-27A9A0F3A943}"/>
                </a:ext>
              </a:extLst>
            </p:cNvPr>
            <p:cNvSpPr/>
            <p:nvPr/>
          </p:nvSpPr>
          <p:spPr bwMode="auto">
            <a:xfrm>
              <a:off x="11114088" y="2241550"/>
              <a:ext cx="1905000" cy="2354263"/>
            </a:xfrm>
            <a:custGeom>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Microsoft YaHei UI" panose="020b0503020204020204" pitchFamily="34" charset="-122"/>
                <a:ea typeface="Microsoft YaHei UI" panose="020b0503020204020204" pitchFamily="34" charset="-122"/>
              </a:endParaRPr>
            </a:p>
          </p:txBody>
        </p:sp>
        <p:sp>
          <p:nvSpPr>
            <p:cNvPr id="6" name="任意多边形(F) 6">
              <a:extLst>
                <a:ext uri="{FF2B5EF4-FFF2-40B4-BE49-F238E27FC236}">
                  <a16:creationId xmlns:a16="http://schemas.microsoft.com/office/drawing/2014/main" id="{317F5A4C-6409-3312-07D5-95378D298E98}"/>
                </a:ext>
              </a:extLst>
            </p:cNvPr>
            <p:cNvSpPr/>
            <p:nvPr/>
          </p:nvSpPr>
          <p:spPr bwMode="auto">
            <a:xfrm>
              <a:off x="11412538" y="2590800"/>
              <a:ext cx="835025" cy="1673225"/>
            </a:xfrm>
            <a:custGeom>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Microsoft YaHei UI" panose="020b0503020204020204" pitchFamily="34" charset="-122"/>
                <a:ea typeface="Microsoft YaHei UI" panose="020b0503020204020204" pitchFamily="34" charset="-122"/>
              </a:endParaRPr>
            </a:p>
          </p:txBody>
        </p:sp>
      </p:grpSp>
      <p:pic>
        <p:nvPicPr>
          <p:cNvPr id="7" name="图片占位符 9" descr="城市景观&#10;">
            <a:extLst>
              <a:ext uri="{FF2B5EF4-FFF2-40B4-BE49-F238E27FC236}">
                <a16:creationId xmlns:a16="http://schemas.microsoft.com/office/drawing/2014/main" id="{0C27C5FC-172E-5081-4C60-8D39A3B57BA1}"/>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10812" y="728545"/>
            <a:ext cx="5305661" cy="5305661"/>
          </a:xfrm>
          <a:prstGeom prst="ellipse">
            <a:avLst/>
          </a:prstGeom>
        </p:spPr>
      </p:pic>
      <p:sp>
        <p:nvSpPr>
          <p:cNvPr id="8" name="Rectangle 7">
            <a:extLst>
              <a:ext uri="{FF2B5EF4-FFF2-40B4-BE49-F238E27FC236}">
                <a16:creationId xmlns:a16="http://schemas.microsoft.com/office/drawing/2014/main" id="{23585831-E65E-BAB0-D0AA-14CFE9AED7A9}"/>
              </a:ext>
            </a:extLst>
          </p:cNvPr>
          <p:cNvSpPr/>
          <p:nvPr userDrawn="1"/>
        </p:nvSpPr>
        <p:spPr>
          <a:xfrm>
            <a:off x="9190181" y="11687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effectLst>
                  <a:outerShdw blurRad="38100" dist="19050" dir="2700000" algn="tl" rotWithShape="0">
                    <a:schemeClr val="dk1">
                      <a:alpha val="40000"/>
                    </a:schemeClr>
                  </a:outerShdw>
                </a:effectLst>
                <a:latin typeface="幼圆" panose="02010509060101010101" pitchFamily="49" charset="-122"/>
                <a:ea typeface="幼圆" panose="02010509060101010101" pitchFamily="49" charset="-122"/>
              </a:rPr>
              <a:t>数智创新 变革未来</a:t>
            </a:r>
            <a:endParaRPr lang="en-US" altLang="zh-CN" sz="2400">
              <a:ln w="0"/>
              <a:effectLst>
                <a:outerShdw blurRad="38100" dist="19050" dir="2700000" algn="tl" rotWithShape="0">
                  <a:schemeClr val="dk1">
                    <a:alpha val="40000"/>
                  </a:schemeClr>
                </a:outerShdw>
              </a:effectLst>
              <a:latin typeface="幼圆" panose="02010509060101010101" pitchFamily="49" charset="-122"/>
              <a:ea typeface="幼圆" panose="02010509060101010101" pitchFamily="49" charset="-122"/>
            </a:endParaRPr>
          </a:p>
        </p:txBody>
      </p:sp>
      <p:sp>
        <p:nvSpPr>
          <p:cNvPr id="9" name="矩形 55">
            <a:extLst>
              <a:ext uri="{FF2B5EF4-FFF2-40B4-BE49-F238E27FC236}">
                <a16:creationId xmlns:a16="http://schemas.microsoft.com/office/drawing/2014/main" id="{69DD532F-C123-3648-69D6-021985EFA07D}"/>
              </a:ext>
            </a:extLst>
          </p:cNvPr>
          <p:cNvSpPr/>
          <p:nvPr userDrawn="1"/>
        </p:nvSpPr>
        <p:spPr>
          <a:xfrm>
            <a:off x="8515842" y="-12273"/>
            <a:ext cx="3676158" cy="4571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 name="组合 87">
            <a:extLst>
              <a:ext uri="{FF2B5EF4-FFF2-40B4-BE49-F238E27FC236}">
                <a16:creationId xmlns:a16="http://schemas.microsoft.com/office/drawing/2014/main" id="{0712908B-AAD5-70F1-6098-C0AB3B924316}"/>
              </a:ext>
            </a:extLst>
          </p:cNvPr>
          <p:cNvGrpSpPr/>
          <p:nvPr userDrawn="1"/>
        </p:nvGrpSpPr>
        <p:grpSpPr>
          <a:xfrm>
            <a:off x="8731321" y="187850"/>
            <a:ext cx="263341" cy="395013"/>
            <a:chOff x="5284519" y="1508166"/>
            <a:chExt cx="213756" cy="427512"/>
          </a:xfrm>
        </p:grpSpPr>
        <p:cxnSp>
          <p:nvCxnSpPr>
            <p:cNvPr id="11" name="直接连接符 88">
              <a:extLst>
                <a:ext uri="{FF2B5EF4-FFF2-40B4-BE49-F238E27FC236}">
                  <a16:creationId xmlns:a16="http://schemas.microsoft.com/office/drawing/2014/main" id="{53F4252B-D87E-1DF5-F432-398DD04CFE53}"/>
                </a:ext>
              </a:extLst>
            </p:cNvPr>
            <p:cNvCxnSpPr/>
            <p:nvPr/>
          </p:nvCxnSpPr>
          <p:spPr>
            <a:xfrm>
              <a:off x="5284519" y="1508166"/>
              <a:ext cx="213756" cy="213756"/>
            </a:xfrm>
            <a:prstGeom prst="line">
              <a:avLst/>
            </a:prstGeom>
            <a:ln>
              <a:headEnd type="oval" w="med" len="med"/>
              <a:tailEnd type="oval" w="lg" len="lg"/>
            </a:ln>
          </p:spPr>
          <p:style>
            <a:lnRef idx="1">
              <a:schemeClr val="dk1"/>
            </a:lnRef>
            <a:fillRef idx="0">
              <a:schemeClr val="dk1"/>
            </a:fillRef>
            <a:effectRef idx="0">
              <a:schemeClr val="dk1"/>
            </a:effectRef>
            <a:fontRef idx="minor">
              <a:schemeClr val="tx1"/>
            </a:fontRef>
          </p:style>
        </p:cxnSp>
        <p:cxnSp>
          <p:nvCxnSpPr>
            <p:cNvPr id="12" name="直接连接符 89">
              <a:extLst>
                <a:ext uri="{FF2B5EF4-FFF2-40B4-BE49-F238E27FC236}">
                  <a16:creationId xmlns:a16="http://schemas.microsoft.com/office/drawing/2014/main" id="{052A3DBB-1B46-43D4-B699-B62B87728B55}"/>
                </a:ext>
              </a:extLst>
            </p:cNvPr>
            <p:cNvCxnSpPr/>
            <p:nvPr/>
          </p:nvCxnSpPr>
          <p:spPr>
            <a:xfrm flipH="1">
              <a:off x="5284519" y="1721922"/>
              <a:ext cx="213756" cy="213756"/>
            </a:xfrm>
            <a:prstGeom prst="line">
              <a:avLst/>
            </a:prstGeom>
            <a:ln>
              <a:headEnd type="oval" w="med" len="med"/>
              <a:tailEnd type="oval" w="lg" len="lg"/>
            </a:ln>
          </p:spPr>
          <p:style>
            <a:lnRef idx="1">
              <a:schemeClr val="dk1"/>
            </a:lnRef>
            <a:fillRef idx="0">
              <a:schemeClr val="dk1"/>
            </a:fillRef>
            <a:effectRef idx="0">
              <a:schemeClr val="dk1"/>
            </a:effectRef>
            <a:fontRef idx="minor">
              <a:schemeClr val="tx1"/>
            </a:fontRef>
          </p:style>
        </p:cxnSp>
      </p:grpSp>
      <p:sp>
        <p:nvSpPr>
          <p:cNvPr id="20" name="副标题 2">
            <a:extLst>
              <a:ext uri="{FF2B5EF4-FFF2-40B4-BE49-F238E27FC236}">
                <a16:creationId xmlns:a16="http://schemas.microsoft.com/office/drawing/2014/main" id="{F4E9DECB-00A2-1D52-4E5D-6647266E5A6E}"/>
              </a:ext>
            </a:extLst>
          </p:cNvPr>
          <p:cNvSpPr txBox="1"/>
          <p:nvPr userDrawn="1"/>
        </p:nvSpPr>
        <p:spPr>
          <a:xfrm>
            <a:off x="6461101" y="3038358"/>
            <a:ext cx="4540440" cy="503167"/>
          </a:xfrm>
          <a:prstGeom prst="rect">
            <a:avLst/>
          </a:prstGeom>
        </p:spPr>
        <p:txBody>
          <a:bodyPr vert="horz" lIns="91440" tIns="45720" rIns="91440" bIns="45720" rtlCol="0">
            <a:noAutofit/>
          </a:bodyPr>
          <a:lstStyle>
            <a:defPPr>
              <a:defRPr lang="zh-CN"/>
            </a:defPPr>
            <a:lvl1pPr marL="0" indent="0" algn="l" defTabSz="914400" rtl="0" eaLnBrk="1" latinLnBrk="0" hangingPunct="1">
              <a:lnSpc>
                <a:spcPct val="90000"/>
              </a:lnSpc>
              <a:spcBef>
                <a:spcPts val="1000"/>
              </a:spcBef>
              <a:buFont typeface="Arial" pitchFamily="34" charset="0"/>
              <a:buNone/>
              <a:defRPr sz="1600" b="0" kern="1200" cap="all" baseline="0">
                <a:solidFill>
                  <a:schemeClr val="tx1"/>
                </a:solidFill>
                <a:latin typeface="Microsoft YaHei UI" panose="020b0503020204020204" pitchFamily="34" charset="-122"/>
                <a:ea typeface="Microsoft YaHei UI" panose="020b0503020204020204" pitchFamily="34" charset="-122"/>
                <a:cs typeface="+mn-cs"/>
              </a:defRPr>
            </a:lvl1pPr>
            <a:lvl2pPr marL="457200" indent="0" algn="ctr" defTabSz="914400" rtl="0" eaLnBrk="1" latinLnBrk="0" hangingPunct="1">
              <a:lnSpc>
                <a:spcPct val="90000"/>
              </a:lnSpc>
              <a:spcBef>
                <a:spcPts val="500"/>
              </a:spcBef>
              <a:buFont typeface="Arial" pitchFamily="34" charset="0"/>
              <a:buNone/>
              <a:defRPr sz="2000" kern="1200">
                <a:solidFill>
                  <a:schemeClr val="tx1"/>
                </a:solidFill>
                <a:latin typeface="Microsoft YaHei UI" panose="020b0503020204020204" pitchFamily="34" charset="-122"/>
                <a:ea typeface="Microsoft YaHei UI" panose="020b0503020204020204" pitchFamily="34" charset="-122"/>
                <a:cs typeface="+mn-cs"/>
              </a:defRPr>
            </a:lvl2pPr>
            <a:lvl3pPr marL="914400" indent="0" algn="ctr" defTabSz="914400" rtl="0" eaLnBrk="1" latinLnBrk="0" hangingPunct="1">
              <a:lnSpc>
                <a:spcPct val="90000"/>
              </a:lnSpc>
              <a:spcBef>
                <a:spcPts val="500"/>
              </a:spcBef>
              <a:buFont typeface="Arial" pitchFamily="34" charset="0"/>
              <a:buNone/>
              <a:defRPr sz="1800" kern="1200">
                <a:solidFill>
                  <a:schemeClr val="tx1"/>
                </a:solidFill>
                <a:latin typeface="Microsoft YaHei UI" panose="020b0503020204020204" pitchFamily="34" charset="-122"/>
                <a:ea typeface="Microsoft YaHei UI" panose="020b0503020204020204" pitchFamily="34" charset="-122"/>
                <a:cs typeface="+mn-cs"/>
              </a:defRPr>
            </a:lvl3pPr>
            <a:lvl4pPr marL="1371600" indent="0" algn="ctr" defTabSz="914400" rtl="0" eaLnBrk="1" latinLnBrk="0" hangingPunct="1">
              <a:lnSpc>
                <a:spcPct val="90000"/>
              </a:lnSpc>
              <a:spcBef>
                <a:spcPts val="500"/>
              </a:spcBef>
              <a:buFont typeface="Arial" pitchFamily="34" charset="0"/>
              <a:buNone/>
              <a:defRPr sz="1600" kern="1200">
                <a:solidFill>
                  <a:schemeClr val="tx1"/>
                </a:solidFill>
                <a:latin typeface="Microsoft YaHei UI" panose="020b0503020204020204" pitchFamily="34" charset="-122"/>
                <a:ea typeface="Microsoft YaHei UI" panose="020b0503020204020204" pitchFamily="34" charset="-122"/>
                <a:cs typeface="+mn-cs"/>
              </a:defRPr>
            </a:lvl4pPr>
            <a:lvl5pPr marL="1828800" indent="0" algn="ctr" defTabSz="914400" rtl="0" eaLnBrk="1" latinLnBrk="0" hangingPunct="1">
              <a:lnSpc>
                <a:spcPct val="90000"/>
              </a:lnSpc>
              <a:spcBef>
                <a:spcPts val="500"/>
              </a:spcBef>
              <a:buFont typeface="Arial" pitchFamily="34" charset="0"/>
              <a:buNone/>
              <a:defRPr sz="1600" kern="1200">
                <a:solidFill>
                  <a:schemeClr val="tx1"/>
                </a:solidFill>
                <a:latin typeface="Microsoft YaHei UI" panose="020b0503020204020204" pitchFamily="34" charset="-122"/>
                <a:ea typeface="Microsoft YaHei UI" panose="020b0503020204020204" pitchFamily="34" charset="-122"/>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ct val="0"/>
              </a:spcAft>
              <a:buClrTx/>
              <a:buSzTx/>
              <a:buFont typeface="Arial" pitchFamily="34" charset="0"/>
              <a:buNone/>
              <a:defRPr/>
            </a:pPr>
            <a:r>
              <a:rPr kumimoji="0" lang="zh-CN" altLang="en-US" sz="6000" b="1" i="0" u="none" strike="noStrike" kern="1200" cap="all" spc="0" normalizeH="0" baseline="0" noProof="0">
                <a:ln>
                  <a:noFill/>
                </a:ln>
                <a:solidFill>
                  <a:sysClr val="windowText" lastClr="000000"/>
                </a:solidFill>
                <a:effectLst/>
                <a:uLnTx/>
                <a:uFillTx/>
                <a:latin typeface="Microsoft YaHei UI" panose="020b0503020204020204" pitchFamily="34" charset="-122"/>
                <a:ea typeface="Microsoft YaHei UI" panose="020b0503020204020204" pitchFamily="34" charset="-122"/>
                <a:cs typeface="+mn-cs"/>
              </a:rPr>
              <a:t>谢谢聆听！</a:t>
            </a:r>
          </a:p>
        </p:txBody>
      </p:sp>
      <p:cxnSp>
        <p:nvCxnSpPr>
          <p:cNvPr id="22" name="直接连接符​​(S) 4">
            <a:extLst>
              <a:ext uri="{FF2B5EF4-FFF2-40B4-BE49-F238E27FC236}">
                <a16:creationId xmlns:a16="http://schemas.microsoft.com/office/drawing/2014/main" id="{D400106C-49C4-AC3D-96E4-65D49BF5E4A5}"/>
              </a:ext>
            </a:extLst>
          </p:cNvPr>
          <p:cNvCxnSpPr/>
          <p:nvPr userDrawn="1"/>
        </p:nvCxnSpPr>
        <p:spPr>
          <a:xfrm>
            <a:off x="6571321" y="4243742"/>
            <a:ext cx="3294039" cy="0"/>
          </a:xfrm>
          <a:prstGeom prst="line">
            <a:avLst/>
          </a:prstGeom>
          <a:noFill/>
          <a:ln w="6350" cap="flat" cmpd="sng" algn="ctr">
            <a:solidFill>
              <a:srgbClr val="2C567A"/>
            </a:solidFill>
            <a:prstDash val="solid"/>
            <a:miter lim="800000"/>
          </a:ln>
          <a:effectLst/>
        </p:spPr>
      </p:cxnSp>
    </p:spTree>
    <p:extLst>
      <p:ext uri="{BB962C8B-B14F-4D97-AF65-F5344CB8AC3E}">
        <p14:creationId xmlns:p14="http://schemas.microsoft.com/office/powerpoint/2010/main" val="35996439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grpSp>
        <p:nvGrpSpPr>
          <p:cNvPr id="5" name="组合 87">
            <a:extLst>
              <a:ext uri="{FF2B5EF4-FFF2-40B4-BE49-F238E27FC236}">
                <a16:creationId xmlns:a16="http://schemas.microsoft.com/office/drawing/2014/main" id="{E3AF1D7A-528D-8BAF-0068-88D847DF7339}"/>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0E6DB6E-9A7E-395C-19F0-8761FE5B64BB}"/>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AFDA037-1040-2089-1B36-1473981746FD}"/>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50392"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238180" y="1014217"/>
            <a:ext cx="621214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4946816" y="1661090"/>
            <a:ext cx="6546862"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238180" y="3819674"/>
            <a:ext cx="621214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4946816" y="4466547"/>
            <a:ext cx="6546862"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39785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53175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38912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50302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grpSp>
        <p:nvGrpSpPr>
          <p:cNvPr id="5" name="组合 87">
            <a:extLst>
              <a:ext uri="{FF2B5EF4-FFF2-40B4-BE49-F238E27FC236}">
                <a16:creationId xmlns:a16="http://schemas.microsoft.com/office/drawing/2014/main" id="{38C6A630-5542-B907-1D08-C9C0359DF8BC}"/>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AC00444F-11E3-C956-F09E-E35396956388}"/>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6D296920-6ED6-0876-0817-BC6E66911479}"/>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476882" y="2398691"/>
            <a:ext cx="5098833" cy="3957047"/>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28919" y="1285004"/>
            <a:ext cx="4986201" cy="3918062"/>
          </a:xfrm>
          <a:prstGeom prst="rect">
            <a:avLst/>
          </a:prstGeom>
        </p:spPr>
        <p:txBody>
          <a:bodyPr anchor="b">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4" name="组合 87">
            <a:extLst>
              <a:ext uri="{FF2B5EF4-FFF2-40B4-BE49-F238E27FC236}">
                <a16:creationId xmlns:a16="http://schemas.microsoft.com/office/drawing/2014/main" id="{B854C58F-9956-5A90-6878-08ED4851D7A9}"/>
              </a:ext>
            </a:extLst>
          </p:cNvPr>
          <p:cNvGrpSpPr/>
          <p:nvPr userDrawn="1"/>
        </p:nvGrpSpPr>
        <p:grpSpPr>
          <a:xfrm>
            <a:off x="277962" y="337417"/>
            <a:ext cx="263341" cy="395013"/>
            <a:chOff x="5284519" y="1508166"/>
            <a:chExt cx="213756" cy="427512"/>
          </a:xfrm>
        </p:grpSpPr>
        <p:cxnSp>
          <p:nvCxnSpPr>
            <p:cNvPr id="5" name="直接连接符 88">
              <a:extLst>
                <a:ext uri="{FF2B5EF4-FFF2-40B4-BE49-F238E27FC236}">
                  <a16:creationId xmlns:a16="http://schemas.microsoft.com/office/drawing/2014/main" id="{C1E9294C-FB6C-83D4-3232-4FC30354416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6" name="直接连接符 89">
              <a:extLst>
                <a:ext uri="{FF2B5EF4-FFF2-40B4-BE49-F238E27FC236}">
                  <a16:creationId xmlns:a16="http://schemas.microsoft.com/office/drawing/2014/main" id="{C7C3168B-535E-7B01-B3E2-65EA18FEA019}"/>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
        <p:nvSpPr>
          <p:cNvPr id="25" name="长方形 3">
            <a:extLst>
              <a:ext uri="{FF2B5EF4-FFF2-40B4-BE49-F238E27FC236}">
                <a16:creationId xmlns:a16="http://schemas.microsoft.com/office/drawing/2014/main" id="{7707B099-A91B-7426-AD88-6878F5841E86}"/>
              </a:ext>
            </a:extLst>
          </p:cNvPr>
          <p:cNvSpPr/>
          <p:nvPr userDrawn="1"/>
        </p:nvSpPr>
        <p:spPr>
          <a:xfrm>
            <a:off x="0" y="1183576"/>
            <a:ext cx="5709139" cy="1006475"/>
          </a:xfrm>
          <a:prstGeom prst="rect">
            <a:avLst/>
          </a:prstGeom>
          <a:solidFill>
            <a:srgbClr val="E7E6E6"/>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26" name="椭圆形 20">
            <a:extLst>
              <a:ext uri="{FF2B5EF4-FFF2-40B4-BE49-F238E27FC236}">
                <a16:creationId xmlns:a16="http://schemas.microsoft.com/office/drawing/2014/main" id="{162AB81F-92D4-F8AB-109A-D47F90F82CFC}"/>
              </a:ext>
            </a:extLst>
          </p:cNvPr>
          <p:cNvSpPr>
            <a:spLocks noChangeAspect="1"/>
          </p:cNvSpPr>
          <p:nvPr userDrawn="1"/>
        </p:nvSpPr>
        <p:spPr>
          <a:xfrm>
            <a:off x="5166826" y="1188152"/>
            <a:ext cx="1001899" cy="1001899"/>
          </a:xfrm>
          <a:prstGeom prst="ellipse">
            <a:avLst/>
          </a:prstGeom>
          <a:solidFill>
            <a:srgbClr val="2C567A"/>
          </a:solidFill>
          <a:ln w="12700" cap="flat" cmpd="sng" algn="ctr">
            <a:solidFill>
              <a:srgbClr val="2C567A"/>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0717" y="1390560"/>
            <a:ext cx="4965393" cy="521208"/>
          </a:xfrm>
          <a:prstGeom prst="rect">
            <a:avLst/>
          </a:prstGeom>
        </p:spPr>
        <p:txBody>
          <a:bodyPr anchor="ctr"/>
          <a:lstStyle>
            <a:lvl1pPr marL="0" indent="0">
              <a:buNone/>
              <a:defRPr sz="18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grpSp>
        <p:nvGrpSpPr>
          <p:cNvPr id="33" name="组合 73">
            <a:extLst>
              <a:ext uri="{FF2B5EF4-FFF2-40B4-BE49-F238E27FC236}">
                <a16:creationId xmlns:a16="http://schemas.microsoft.com/office/drawing/2014/main" id="{FDD4D9F7-3869-9604-CE50-31716F4934F1}"/>
              </a:ext>
            </a:extLst>
          </p:cNvPr>
          <p:cNvGrpSpPr/>
          <p:nvPr userDrawn="1"/>
        </p:nvGrpSpPr>
        <p:grpSpPr>
          <a:xfrm>
            <a:off x="5381041" y="1404251"/>
            <a:ext cx="633679" cy="552495"/>
            <a:chOff x="5928340" y="670992"/>
            <a:chExt cx="506444" cy="470018"/>
          </a:xfrm>
          <a:solidFill>
            <a:schemeClr val="bg1"/>
          </a:solidFill>
        </p:grpSpPr>
        <p:sp>
          <p:nvSpPr>
            <p:cNvPr id="34" name="Freeform 36">
              <a:extLst>
                <a:ext uri="{FF2B5EF4-FFF2-40B4-BE49-F238E27FC236}">
                  <a16:creationId xmlns:a16="http://schemas.microsoft.com/office/drawing/2014/main" id="{3946723E-8950-8DB4-93BD-C0B6F35B7F50}"/>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7">
              <a:extLst>
                <a:ext uri="{FF2B5EF4-FFF2-40B4-BE49-F238E27FC236}">
                  <a16:creationId xmlns:a16="http://schemas.microsoft.com/office/drawing/2014/main" id="{1626358D-C92E-32F3-5E5A-A3A07B782C5B}"/>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38">
              <a:extLst>
                <a:ext uri="{FF2B5EF4-FFF2-40B4-BE49-F238E27FC236}">
                  <a16:creationId xmlns:a16="http://schemas.microsoft.com/office/drawing/2014/main" id="{CD3665B2-F1C6-5E0C-042D-A2B9B86AF233}"/>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44" name="长方形 21">
            <a:extLst>
              <a:ext uri="{FF2B5EF4-FFF2-40B4-BE49-F238E27FC236}">
                <a16:creationId xmlns:a16="http://schemas.microsoft.com/office/drawing/2014/main" id="{C5FE6562-D436-35F1-F89D-A2E873FE30A3}"/>
              </a:ext>
            </a:extLst>
          </p:cNvPr>
          <p:cNvSpPr/>
          <p:nvPr userDrawn="1"/>
        </p:nvSpPr>
        <p:spPr>
          <a:xfrm>
            <a:off x="6616286" y="5392152"/>
            <a:ext cx="5592763" cy="1006475"/>
          </a:xfrm>
          <a:prstGeom prst="rect">
            <a:avLst/>
          </a:prstGeom>
          <a:solidFill>
            <a:srgbClr val="E7E6E6"/>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46" name="椭圆形 27">
            <a:extLst>
              <a:ext uri="{FF2B5EF4-FFF2-40B4-BE49-F238E27FC236}">
                <a16:creationId xmlns:a16="http://schemas.microsoft.com/office/drawing/2014/main" id="{F405F98B-EF49-6AFA-420B-C6BA6BCF8BD4}"/>
              </a:ext>
            </a:extLst>
          </p:cNvPr>
          <p:cNvSpPr>
            <a:spLocks noChangeAspect="1"/>
          </p:cNvSpPr>
          <p:nvPr userDrawn="1"/>
        </p:nvSpPr>
        <p:spPr>
          <a:xfrm>
            <a:off x="6117626" y="5392151"/>
            <a:ext cx="1001899" cy="1001899"/>
          </a:xfrm>
          <a:prstGeom prst="ellipse">
            <a:avLst/>
          </a:prstGeom>
          <a:solidFill>
            <a:srgbClr val="0D1D51"/>
          </a:solidFill>
          <a:ln w="12700" cap="flat" cmpd="sng" algn="ctr">
            <a:solidFill>
              <a:srgbClr val="0D1D5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7230153" y="5632496"/>
            <a:ext cx="4868268" cy="521208"/>
          </a:xfrm>
          <a:prstGeom prst="rect">
            <a:avLst/>
          </a:prstGeom>
        </p:spPr>
        <p:txBody>
          <a:bodyPr anchor="ctr"/>
          <a:lstStyle>
            <a:lvl1pPr marL="0" indent="0">
              <a:buNone/>
              <a:defRPr sz="18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8" name="Freeform 15">
            <a:extLst>
              <a:ext uri="{FF2B5EF4-FFF2-40B4-BE49-F238E27FC236}">
                <a16:creationId xmlns:a16="http://schemas.microsoft.com/office/drawing/2014/main" id="{5F5602BC-638E-9337-59A5-F141EBC9F237}"/>
              </a:ext>
            </a:extLst>
          </p:cNvPr>
          <p:cNvSpPr>
            <a:spLocks noEditPoints="1"/>
          </p:cNvSpPr>
          <p:nvPr userDrawn="1"/>
        </p:nvSpPr>
        <p:spPr bwMode="auto">
          <a:xfrm>
            <a:off x="6344731" y="5653097"/>
            <a:ext cx="543109" cy="550241"/>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grpSp>
        <p:nvGrpSpPr>
          <p:cNvPr id="5" name="组合 87">
            <a:extLst>
              <a:ext uri="{FF2B5EF4-FFF2-40B4-BE49-F238E27FC236}">
                <a16:creationId xmlns:a16="http://schemas.microsoft.com/office/drawing/2014/main" id="{774607F4-F088-5477-F346-8809F3B56755}"/>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81C4A2AF-8071-4429-47B7-DC0E0640FAD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8562A665-7CA5-0883-E3B4-F59D7A63082A}"/>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fltVal val="0"/>
                                          </p:val>
                                        </p:tav>
                                        <p:tav tm="100000">
                                          <p:val>
                                            <p:strVal val="#ppt_w"/>
                                          </p:val>
                                        </p:tav>
                                      </p:tavLst>
                                    </p:anim>
                                    <p:anim calcmode="lin" valueType="num">
                                      <p:cBhvr>
                                        <p:cTn id="8" dur="500" fill="hold"/>
                                        <p:tgtEl>
                                          <p:spTgt spid="16"/>
                                        </p:tgtEl>
                                        <p:attrNameLst>
                                          <p:attrName>ppt_h</p:attrName>
                                        </p:attrNameLst>
                                      </p:cBhvr>
                                      <p:tavLst>
                                        <p:tav tm="0">
                                          <p:val>
                                            <p:fltVal val="0"/>
                                          </p:val>
                                        </p:tav>
                                        <p:tav tm="100000">
                                          <p:val>
                                            <p:strVal val="#ppt_h"/>
                                          </p:val>
                                        </p:tav>
                                      </p:tavLst>
                                    </p:anim>
                                    <p:animEffect transition="in" filter="fade">
                                      <p:cBhvr>
                                        <p:cTn id="9" dur="500"/>
                                        <p:tgtEl>
                                          <p:spTgt spid="16"/>
                                        </p:tgtEl>
                                      </p:cBhvr>
                                    </p:animEffect>
                                  </p:childTnLst>
                                </p:cTn>
                              </p:par>
                            </p:childTnLst>
                          </p:cTn>
                        </p:par>
                        <p:par>
                          <p:cTn id="10" fill="hold" nodeType="afterGroup">
                            <p:stCondLst>
                              <p:cond delay="5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87">
            <a:extLst>
              <a:ext uri="{FF2B5EF4-FFF2-40B4-BE49-F238E27FC236}">
                <a16:creationId xmlns:a16="http://schemas.microsoft.com/office/drawing/2014/main" id="{46ECA966-1DC3-6644-D122-C6BF55E1051B}"/>
              </a:ext>
            </a:extLst>
          </p:cNvPr>
          <p:cNvGrpSpPr/>
          <p:nvPr userDrawn="1"/>
        </p:nvGrpSpPr>
        <p:grpSpPr>
          <a:xfrm>
            <a:off x="277962" y="337417"/>
            <a:ext cx="263341" cy="395013"/>
            <a:chOff x="5284519" y="1508166"/>
            <a:chExt cx="213756" cy="427512"/>
          </a:xfrm>
        </p:grpSpPr>
        <p:cxnSp>
          <p:nvCxnSpPr>
            <p:cNvPr id="3" name="直接连接符 88">
              <a:extLst>
                <a:ext uri="{FF2B5EF4-FFF2-40B4-BE49-F238E27FC236}">
                  <a16:creationId xmlns:a16="http://schemas.microsoft.com/office/drawing/2014/main" id="{93FFCA9D-961E-F29E-93BC-7144F7C90462}"/>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4" name="直接连接符 89">
              <a:extLst>
                <a:ext uri="{FF2B5EF4-FFF2-40B4-BE49-F238E27FC236}">
                  <a16:creationId xmlns:a16="http://schemas.microsoft.com/office/drawing/2014/main" id="{B2740D0C-88E7-EAC1-9331-DF4D403637A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1" presetClass="entr" presetSubtype="0" dur="1" fill="hold" nodeType="withEffect">
                                  <p:stCondLst>
                                    <p:cond delay="0"/>
                                  </p:stCondLst>
                                  <p:childTnLst>
                                    <p:set>
                                      <p:cBhvr>
                                        <p:cTn id="11" dur="1" fill="hold">
                                          <p:stCondLst>
                                            <p:cond delay="0"/>
                                          </p:stCondLst>
                                        </p:cTn>
                                        <p:tgtEl>
                                          <p:spTgt spid="13"/>
                                        </p:tgtEl>
                                        <p:attrNameLst>
                                          <p:attrName>style.visibility</p:attrName>
                                        </p:attrNameLst>
                                      </p:cBhvr>
                                      <p:to>
                                        <p:strVal val="visible"/>
                                      </p:to>
                                    </p:set>
                                  </p:childTnLst>
                                </p:cTn>
                              </p:par>
                              <p:par>
                                <p:cTn id="12" presetID="56" presetClass="path" presetSubtype="0" dur="1000" accel="50000" decel="50000" fill="hold" nodeType="withEffect">
                                  <p:stCondLst>
                                    <p:cond delay="0"/>
                                  </p:stCondLst>
                                  <p:childTnLst>
                                    <p:animMotion origin="layout" path="M 2.70833E-06 -1.48148E-06 L 0.30833 0.12546" pathEditMode="relative" rAng="0" ptsTypes="AA">
                                      <p:cBhvr>
                                        <p:cTn id="13" dur="1000" spd="-99900" fill="hold"/>
                                        <p:tgtEl>
                                          <p:spTgt spid="13"/>
                                        </p:tgtEl>
                                        <p:attrNameLst>
                                          <p:attrName>ppt_x,ppt_y</p:attrName>
                                        </p:attrNameLst>
                                      </p:cBhvr>
                                      <p:rCtr x="15417" y="6273"/>
                                    </p:animMotion>
                                  </p:childTnLst>
                                </p:cTn>
                              </p:par>
                              <p:par>
                                <p:cTn id="14" presetID="1" presetClass="entr" presetSubtype="0" dur="1" fill="hold" nodeType="withEffect">
                                  <p:stCondLst>
                                    <p:cond delay="0"/>
                                  </p:stCondLst>
                                  <p:childTnLst>
                                    <p:set>
                                      <p:cBhvr>
                                        <p:cTn id="15" dur="1" fill="hold">
                                          <p:stCondLst>
                                            <p:cond delay="0"/>
                                          </p:stCondLst>
                                        </p:cTn>
                                        <p:tgtEl>
                                          <p:spTgt spid="16"/>
                                        </p:tgtEl>
                                        <p:attrNameLst>
                                          <p:attrName>style.visibility</p:attrName>
                                        </p:attrNameLst>
                                      </p:cBhvr>
                                      <p:to>
                                        <p:strVal val="visible"/>
                                      </p:to>
                                    </p:set>
                                  </p:childTnLst>
                                </p:cTn>
                              </p:par>
                              <p:par>
                                <p:cTn id="16" presetID="56" presetClass="path" presetSubtype="0" dur="1000" accel="50000" decel="50000" fill="hold" nodeType="withEffect">
                                  <p:stCondLst>
                                    <p:cond delay="0"/>
                                  </p:stCondLst>
                                  <p:childTnLst>
                                    <p:animMotion origin="layout" path="M 6.25E-07 -4.07407E-06 L -0.30925 0.12084" pathEditMode="relative" rAng="0" ptsTypes="AA">
                                      <p:cBhvr>
                                        <p:cTn id="17" dur="1000" spd="-99900" fill="hold"/>
                                        <p:tgtEl>
                                          <p:spTgt spid="16"/>
                                        </p:tgtEl>
                                        <p:attrNameLst>
                                          <p:attrName>ppt_x,ppt_y</p:attrName>
                                        </p:attrNameLst>
                                      </p:cBhvr>
                                      <p:rCtr x="-15469" y="6042"/>
                                    </p:animMotion>
                                  </p:childTnLst>
                                </p:cTn>
                              </p:par>
                            </p:childTnLst>
                          </p:cTn>
                        </p:par>
                        <p:par>
                          <p:cTn id="18" fill="hold" nodeType="afterGroup">
                            <p:stCondLst>
                              <p:cond delay="1000"/>
                            </p:stCondLst>
                            <p:childTnLst>
                              <p:par>
                                <p:cTn id="19" presetID="10" presetClass="entr" presetSubtype="0" dur="500" fill="hold" nodeType="after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40652EFD-C135-374C-712C-F6ED21290FDE}"/>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5D22E6E2-9342-70C3-8272-D503D16C65E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A6D7B14E-E3EF-4515-3F46-D6BC9A8095AD}"/>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sp>
        <p:nvSpPr>
          <p:cNvPr id="7" name="长方形 6">
            <a:extLst>
              <a:ext uri="{FF2B5EF4-FFF2-40B4-BE49-F238E27FC236}">
                <a16:creationId xmlns:a16="http://schemas.microsoft.com/office/drawing/2014/main" id="{394503B9-D69C-953B-7F07-96616E1B76F5}"/>
              </a:ext>
            </a:extLst>
          </p:cNvPr>
          <p:cNvSpPr/>
          <p:nvPr userDrawn="1"/>
        </p:nvSpPr>
        <p:spPr>
          <a:xfrm rot="10800000">
            <a:off x="845122" y="0"/>
            <a:ext cx="1258618" cy="110506"/>
          </a:xfrm>
          <a:prstGeom prst="rect">
            <a:avLst/>
          </a:prstGeom>
          <a:solidFill>
            <a:srgbClr val="0072C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16515004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 name="组 13">
            <a:extLst>
              <a:ext uri="{FF2B5EF4-FFF2-40B4-BE49-F238E27FC236}">
                <a16:creationId xmlns:a16="http://schemas.microsoft.com/office/drawing/2014/main" id="{DC63D7AB-D9D3-E2EF-F502-72425D48850B}"/>
              </a:ext>
            </a:extLst>
          </p:cNvPr>
          <p:cNvGrpSpPr/>
          <p:nvPr/>
        </p:nvGrpSpPr>
        <p:grpSpPr>
          <a:xfrm>
            <a:off x="-1728305" y="-2049517"/>
            <a:ext cx="8917229" cy="10769768"/>
            <a:chOff x="11114088" y="2241550"/>
            <a:chExt cx="1905000" cy="2354263"/>
          </a:xfrm>
          <a:solidFill>
            <a:srgbClr val="E7E6E6">
              <a:alpha val="91000"/>
            </a:srgbClr>
          </a:solidFill>
        </p:grpSpPr>
        <p:sp>
          <p:nvSpPr>
            <p:cNvPr id="12" name="任意多边形(F) 5">
              <a:extLst>
                <a:ext uri="{FF2B5EF4-FFF2-40B4-BE49-F238E27FC236}">
                  <a16:creationId xmlns:a16="http://schemas.microsoft.com/office/drawing/2014/main" id="{5ED9CDD2-8805-83A4-A777-3D42174C9DD7}"/>
                </a:ext>
              </a:extLst>
            </p:cNvPr>
            <p:cNvSpPr/>
            <p:nvPr/>
          </p:nvSpPr>
          <p:spPr bwMode="auto">
            <a:xfrm>
              <a:off x="11114088" y="2241550"/>
              <a:ext cx="1905000" cy="2354263"/>
            </a:xfrm>
            <a:custGeom>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Microsoft YaHei UI" panose="020b0503020204020204" pitchFamily="34" charset="-122"/>
                <a:ea typeface="Microsoft YaHei UI" panose="020b0503020204020204" pitchFamily="34" charset="-122"/>
              </a:endParaRPr>
            </a:p>
          </p:txBody>
        </p:sp>
        <p:sp>
          <p:nvSpPr>
            <p:cNvPr id="13" name="任意多边形(F) 6">
              <a:extLst>
                <a:ext uri="{FF2B5EF4-FFF2-40B4-BE49-F238E27FC236}">
                  <a16:creationId xmlns:a16="http://schemas.microsoft.com/office/drawing/2014/main" id="{27E45AA9-E9ED-22C1-8AF5-84125BD1A113}"/>
                </a:ext>
              </a:extLst>
            </p:cNvPr>
            <p:cNvSpPr/>
            <p:nvPr/>
          </p:nvSpPr>
          <p:spPr bwMode="auto">
            <a:xfrm>
              <a:off x="11412538" y="2590800"/>
              <a:ext cx="835025" cy="1673225"/>
            </a:xfrm>
            <a:custGeom>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Microsoft YaHei UI" panose="020b0503020204020204" pitchFamily="34" charset="-122"/>
                <a:ea typeface="Microsoft YaHei UI" panose="020b0503020204020204" pitchFamily="34" charset="-122"/>
              </a:endParaRPr>
            </a:p>
          </p:txBody>
        </p:sp>
      </p:grpSp>
      <p:pic>
        <p:nvPicPr>
          <p:cNvPr id="6" name="图片占位符 9" descr="城市景观&#10;">
            <a:extLst>
              <a:ext uri="{FF2B5EF4-FFF2-40B4-BE49-F238E27FC236}">
                <a16:creationId xmlns:a16="http://schemas.microsoft.com/office/drawing/2014/main" id="{FD7172DC-EE56-65E0-2582-C22851682FB6}"/>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10812" y="728545"/>
            <a:ext cx="5305661" cy="5305661"/>
          </a:xfrm>
          <a:prstGeom prst="ellipse">
            <a:avLst/>
          </a:prstGeom>
        </p:spPr>
      </p:pic>
      <p:sp>
        <p:nvSpPr>
          <p:cNvPr id="5" name="TextBox 14"/>
          <p:cNvSpPr txBox="1"/>
          <p:nvPr/>
        </p:nvSpPr>
        <p:spPr>
          <a:xfrm>
            <a:off x="6175529" y="2473818"/>
            <a:ext cx="5896398" cy="70076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3600" b="1" i="0" u="none" strike="noStrike" kern="1200" cap="none" spc="0" normalizeH="0" baseline="0" noProof="0">
                <a:ln>
                  <a:noFill/>
                </a:ln>
                <a:effectLst/>
                <a:uLnTx/>
                <a:uFillTx/>
                <a:latin typeface="微软雅黑" panose="020b0503020204020204" pitchFamily="34" charset="-122"/>
                <a:ea typeface="微软雅黑" panose="020b0503020204020204" pitchFamily="34" charset="-122"/>
                <a:cs typeface="+mn-cs"/>
              </a:rPr>
              <a:t>皮革和鞋业行业竞争格局分析</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11687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effectLst>
                  <a:outerShdw blurRad="38100" dist="19050" dir="2700000" algn="tl" rotWithShape="0">
                    <a:schemeClr val="dk1">
                      <a:alpha val="40000"/>
                    </a:schemeClr>
                  </a:outerShdw>
                </a:effectLst>
                <a:latin typeface="幼圆" panose="02010509060101010101" pitchFamily="49" charset="-122"/>
                <a:ea typeface="幼圆" panose="02010509060101010101" pitchFamily="49" charset="-122"/>
              </a:rPr>
              <a:t>数智创新 变革未来</a:t>
            </a:r>
            <a:endParaRPr lang="en-US" altLang="zh-CN" sz="2400">
              <a:ln w="0"/>
              <a:effectLst>
                <a:outerShdw blurRad="38100" dist="19050" dir="2700000" algn="tl" rotWithShape="0">
                  <a:schemeClr val="dk1">
                    <a:alpha val="40000"/>
                  </a:schemeClr>
                </a:outerShdw>
              </a:effectLst>
              <a:latin typeface="幼圆" panose="02010509060101010101" pitchFamily="49" charset="-122"/>
              <a:ea typeface="幼圆" panose="02010509060101010101" pitchFamily="49" charset="-122"/>
            </a:endParaRPr>
          </a:p>
        </p:txBody>
      </p:sp>
      <p:sp>
        <p:nvSpPr>
          <p:cNvPr id="14" name="矩形 55">
            <a:extLst>
              <a:ext uri="{FF2B5EF4-FFF2-40B4-BE49-F238E27FC236}">
                <a16:creationId xmlns:a16="http://schemas.microsoft.com/office/drawing/2014/main" id="{D4F74D5B-1881-C7AC-4A39-AFC5F3FAF5C9}"/>
              </a:ext>
            </a:extLst>
          </p:cNvPr>
          <p:cNvSpPr/>
          <p:nvPr/>
        </p:nvSpPr>
        <p:spPr>
          <a:xfrm>
            <a:off x="8515842" y="-12273"/>
            <a:ext cx="3676158" cy="4571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19" name="组合 87">
            <a:extLst>
              <a:ext uri="{FF2B5EF4-FFF2-40B4-BE49-F238E27FC236}">
                <a16:creationId xmlns:a16="http://schemas.microsoft.com/office/drawing/2014/main" id="{6EF52A2B-E17A-38B3-51B2-FD29371B2466}"/>
              </a:ext>
            </a:extLst>
          </p:cNvPr>
          <p:cNvGrpSpPr/>
          <p:nvPr/>
        </p:nvGrpSpPr>
        <p:grpSpPr>
          <a:xfrm>
            <a:off x="8731321" y="187850"/>
            <a:ext cx="263341" cy="395013"/>
            <a:chOff x="5284519" y="1508166"/>
            <a:chExt cx="213756" cy="427512"/>
          </a:xfrm>
        </p:grpSpPr>
        <p:cxnSp>
          <p:nvCxnSpPr>
            <p:cNvPr id="20" name="直接连接符 88">
              <a:extLst>
                <a:ext uri="{FF2B5EF4-FFF2-40B4-BE49-F238E27FC236}">
                  <a16:creationId xmlns:a16="http://schemas.microsoft.com/office/drawing/2014/main" id="{FD6734AC-023C-E834-40B9-FE8D594E8504}"/>
                </a:ext>
              </a:extLst>
            </p:cNvPr>
            <p:cNvCxnSpPr/>
            <p:nvPr/>
          </p:nvCxnSpPr>
          <p:spPr>
            <a:xfrm>
              <a:off x="5284519" y="1508166"/>
              <a:ext cx="213756" cy="213756"/>
            </a:xfrm>
            <a:prstGeom prst="line">
              <a:avLst/>
            </a:prstGeom>
            <a:ln>
              <a:headEnd type="oval" w="med" len="med"/>
              <a:tailEnd type="oval" w="lg" len="lg"/>
            </a:ln>
          </p:spPr>
          <p:style>
            <a:lnRef idx="1">
              <a:schemeClr val="dk1"/>
            </a:lnRef>
            <a:fillRef idx="0">
              <a:schemeClr val="dk1"/>
            </a:fillRef>
            <a:effectRef idx="0">
              <a:schemeClr val="dk1"/>
            </a:effectRef>
            <a:fontRef idx="minor">
              <a:schemeClr val="tx1"/>
            </a:fontRef>
          </p:style>
        </p:cxnSp>
        <p:cxnSp>
          <p:nvCxnSpPr>
            <p:cNvPr id="21" name="直接连接符 89">
              <a:extLst>
                <a:ext uri="{FF2B5EF4-FFF2-40B4-BE49-F238E27FC236}">
                  <a16:creationId xmlns:a16="http://schemas.microsoft.com/office/drawing/2014/main" id="{8931685E-605F-1323-B1F0-123AB2204F1C}"/>
                </a:ext>
              </a:extLst>
            </p:cNvPr>
            <p:cNvCxnSpPr/>
            <p:nvPr/>
          </p:nvCxnSpPr>
          <p:spPr>
            <a:xfrm flipH="1">
              <a:off x="5284519" y="1721922"/>
              <a:ext cx="213756" cy="213756"/>
            </a:xfrm>
            <a:prstGeom prst="line">
              <a:avLst/>
            </a:prstGeom>
            <a:ln>
              <a:headEnd type="oval" w="med" len="med"/>
              <a:tailEnd type="oval" w="lg" len="lg"/>
            </a:ln>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232675642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长方形 8">
            <a:extLst>
              <a:ext uri="{FF2B5EF4-FFF2-40B4-BE49-F238E27FC236}">
                <a16:creationId xmlns:a16="http://schemas.microsoft.com/office/drawing/2014/main" id="{8ECD2EEC-9ACA-7248-23BE-77ACCD45FF65}"/>
              </a:ext>
            </a:extLst>
          </p:cNvPr>
          <p:cNvSpPr>
            <a:spLocks noChangeAspect="1"/>
          </p:cNvSpPr>
          <p:nvPr/>
        </p:nvSpPr>
        <p:spPr>
          <a:xfrm>
            <a:off x="192629" y="521261"/>
            <a:ext cx="3682723" cy="5815475"/>
          </a:xfrm>
          <a:prstGeom prst="rect">
            <a:avLst/>
          </a:prstGeom>
          <a:solidFill>
            <a:srgbClr val="465359">
              <a:alpha val="80000"/>
            </a:srgb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endParaRPr lang="zh-CN" altLang="en-US"/>
          </a:p>
        </p:txBody>
      </p:sp>
      <p:sp>
        <p:nvSpPr>
          <p:cNvPr id="3" name="平行四边形 23">
            <a:extLst>
              <a:ext uri="{FF2B5EF4-FFF2-40B4-BE49-F238E27FC236}">
                <a16:creationId xmlns:a16="http://schemas.microsoft.com/office/drawing/2014/main" id="{B59CEE85-D3AC-0CBB-D316-67CCD43A136E}"/>
              </a:ext>
            </a:extLst>
          </p:cNvPr>
          <p:cNvSpPr/>
          <p:nvPr/>
        </p:nvSpPr>
        <p:spPr>
          <a:xfrm>
            <a:off x="3465979" y="-341779"/>
            <a:ext cx="1318266" cy="1335683"/>
          </a:xfrm>
          <a:prstGeom prst="parallelogram">
            <a:avLst>
              <a:gd name="adj" fmla="val 35242"/>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2553939" y="540103"/>
            <a:ext cx="788569" cy="798988"/>
          </a:xfrm>
          <a:prstGeom prst="parallelogram">
            <a:avLst>
              <a:gd name="adj" fmla="val 3524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4908683" y="3108813"/>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anose="020b0503020204020204" pitchFamily="34" charset="-122"/>
                <a:ea typeface="微软雅黑" panose="020b0503020204020204" pitchFamily="34" charset="-122"/>
                <a:cs typeface="+mn-cs"/>
              </a:rPr>
              <a:t>行业概述
市场规模与增长趋势
主要竞争对手
产品创新与技术发展
条件竞争与成本控制
渠道与销售策略
消费者需求与趋势
未来发展机遇与挑战</a:t>
            </a: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587964" y="670146"/>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sp>
        <p:nvSpPr>
          <p:cNvPr id="4" name="文本框 2">
            <a:extLst>
              <a:ext uri="{FF2B5EF4-FFF2-40B4-BE49-F238E27FC236}">
                <a16:creationId xmlns:a16="http://schemas.microsoft.com/office/drawing/2014/main" id="{234AC241-2A82-13C2-E70B-FD33343B2394}"/>
              </a:ext>
            </a:extLst>
          </p:cNvPr>
          <p:cNvSpPr txBox="1">
            <a:spLocks noChangeArrowheads="1"/>
          </p:cNvSpPr>
          <p:nvPr/>
        </p:nvSpPr>
        <p:spPr bwMode="auto">
          <a:xfrm>
            <a:off x="1179529" y="2692399"/>
            <a:ext cx="1502711" cy="2154412"/>
          </a:xfrm>
          <a:prstGeom prst="rect">
            <a:avLst/>
          </a:prstGeom>
          <a:noFill/>
          <a:ln w="9525">
            <a:noFill/>
            <a:miter lim="800000"/>
          </a:ln>
        </p:spPr>
        <p:txBody>
          <a:bodyPr wrap="square" lIns="121898" tIns="60948" rIns="121898"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600" b="1">
                <a:solidFill>
                  <a:schemeClr val="bg1"/>
                </a:solidFill>
                <a:latin typeface="微软雅黑" panose="020b0503020204020204" pitchFamily="34" charset="-122"/>
                <a:ea typeface="微软雅黑" panose="020b0503020204020204" pitchFamily="34" charset="-122"/>
              </a:rPr>
              <a:t>目</a:t>
            </a:r>
            <a:endParaRPr lang="en-US" altLang="zh-CN" sz="6600" b="1">
              <a:solidFill>
                <a:schemeClr val="bg1"/>
              </a:solidFill>
              <a:latin typeface="微软雅黑" panose="020b0503020204020204" pitchFamily="34" charset="-122"/>
              <a:ea typeface="微软雅黑" panose="020b0503020204020204" pitchFamily="34" charset="-122"/>
            </a:endParaRPr>
          </a:p>
          <a:p>
            <a:pPr algn="ctr"/>
            <a:r>
              <a:rPr lang="zh-CN" altLang="en-US" sz="6600" b="1">
                <a:solidFill>
                  <a:schemeClr val="bg1"/>
                </a:solidFill>
                <a:latin typeface="微软雅黑" panose="020b0503020204020204" pitchFamily="34" charset="-122"/>
                <a:ea typeface="微软雅黑" panose="020b0503020204020204" pitchFamily="34" charset="-122"/>
              </a:rPr>
              <a:t>录</a:t>
            </a:r>
          </a:p>
        </p:txBody>
      </p:sp>
      <p:grpSp>
        <p:nvGrpSpPr>
          <p:cNvPr id="5" name="Group 4">
            <a:extLst>
              <a:ext uri="{FF2B5EF4-FFF2-40B4-BE49-F238E27FC236}">
                <a16:creationId xmlns:a16="http://schemas.microsoft.com/office/drawing/2014/main" id="{429C924C-8431-A8CC-9113-8859E828C5F1}"/>
              </a:ext>
            </a:extLst>
          </p:cNvPr>
          <p:cNvGrpSpPr/>
          <p:nvPr/>
        </p:nvGrpSpPr>
        <p:grpSpPr>
          <a:xfrm>
            <a:off x="192629" y="6644639"/>
            <a:ext cx="11877451" cy="81977"/>
            <a:chOff x="446534" y="453643"/>
            <a:chExt cx="11298933" cy="98554"/>
          </a:xfrm>
        </p:grpSpPr>
        <p:sp>
          <p:nvSpPr>
            <p:cNvPr id="9" name="矩形 8">
              <a:extLst>
                <a:ext uri="{FF2B5EF4-FFF2-40B4-BE49-F238E27FC236}">
                  <a16:creationId xmlns:a16="http://schemas.microsoft.com/office/drawing/2014/main" id="{58E920B7-73E1-50EC-3AD8-C88112A14398}"/>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长方形 9">
              <a:extLst>
                <a:ext uri="{FF2B5EF4-FFF2-40B4-BE49-F238E27FC236}">
                  <a16:creationId xmlns:a16="http://schemas.microsoft.com/office/drawing/2014/main" id="{FB693D96-21F5-EB75-D94E-E59B8987D9A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矩形 10">
              <a:extLst>
                <a:ext uri="{FF2B5EF4-FFF2-40B4-BE49-F238E27FC236}">
                  <a16:creationId xmlns:a16="http://schemas.microsoft.com/office/drawing/2014/main" id="{C4CA88E9-AFD2-27F5-022E-5D32DB145955}"/>
                </a:ext>
              </a:extLst>
            </p:cNvPr>
            <p:cNvSpPr/>
            <p:nvPr userDrawn="1"/>
          </p:nvSpPr>
          <p:spPr>
            <a:xfrm>
              <a:off x="4241830" y="457200"/>
              <a:ext cx="3703320" cy="91440"/>
            </a:xfrm>
            <a:prstGeom prst="rect">
              <a:avLst/>
            </a:prstGeom>
            <a:solidFill>
              <a:srgbClr val="0070C0"/>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a:t>
            </a:r>
          </a:p>
        </p:txBody>
      </p:sp>
      <p:sp>
        <p:nvSpPr>
          <p:cNvPr id="3" name="Subtitle 2"/>
          <p:cNvSpPr>
            <a:spLocks noGrp="1"/>
          </p:cNvSpPr>
          <p:nvPr>
            <p:ph type="subTitle" idx="1"/>
          </p:nvPr>
        </p:nvSpPr>
        <p:spPr/>
        <p:txBody>
          <a:bodyPr/>
          <a:lstStyle/>
          <a:p>
            <a:r>
              <a:t>皮革和鞋业行业竞争格局分析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a:t>
            </a:r>
          </a:p>
        </p:txBody>
      </p:sp>
      <p:sp>
        <p:nvSpPr>
          <p:cNvPr id="3" name="Text Placeholder 2"/>
          <p:cNvSpPr>
            <a:spLocks noGrp="1"/>
          </p:cNvSpPr>
          <p:nvPr>
            <p:ph type="body" idx="1"/>
          </p:nvPr>
        </p:nvSpPr>
        <p:spPr/>
        <p:txBody>
          <a:bodyPr/>
          <a:lstStyle/>
          <a:p>
            <a:r>
              <a:t>行业规模与增长趋势</a:t>
            </a:r>
          </a:p>
        </p:txBody>
      </p:sp>
      <p:sp>
        <p:nvSpPr>
          <p:cNvPr id="4" name="Content Placeholder 3"/>
          <p:cNvSpPr>
            <a:spLocks noGrp="1"/>
          </p:cNvSpPr>
          <p:nvPr>
            <p:ph sz="half" idx="2"/>
          </p:nvPr>
        </p:nvSpPr>
        <p:spPr/>
        <p:txBody>
          <a:bodyPr/>
          <a:lstStyle/>
          <a:p>
            <a:r>
              <a:t>皮革和鞋业行业是全球重要的消费品行业之一，规模庞大且持续增长。根据最新数据显示，全球皮革和鞋业市场价值已超过5000亿美元，未来几年有望继续保持稳定增长。这一增长趋势主要受到人口增长、消费者购买力提升以及时尚文化的影响。尤其是亚洲地区，中国和印度等国家的快速发展带动了皮革和鞋业市场的迅猛增长。此外，可持续发展和环保意识的兴起也对行业增长产生积极影响，推动了可再生材料和环保工艺的研发和应用。</a:t>
            </a:r>
          </a:p>
          <a:p/>
        </p:txBody>
      </p:sp>
      <p:sp>
        <p:nvSpPr>
          <p:cNvPr id="5" name="Text Placeholder 4"/>
          <p:cNvSpPr>
            <a:spLocks noGrp="1"/>
          </p:cNvSpPr>
          <p:nvPr>
            <p:ph type="body" idx="3"/>
          </p:nvPr>
        </p:nvSpPr>
        <p:spPr/>
        <p:txBody>
          <a:bodyPr/>
          <a:lstStyle/>
          <a:p>
            <a:r>
              <a:t>市场竞争格局</a:t>
            </a:r>
          </a:p>
        </p:txBody>
      </p:sp>
      <p:sp>
        <p:nvSpPr>
          <p:cNvPr id="6" name="Content Placeholder 5"/>
          <p:cNvSpPr>
            <a:spLocks noGrp="1"/>
          </p:cNvSpPr>
          <p:nvPr>
            <p:ph sz="half" idx="4"/>
          </p:nvPr>
        </p:nvSpPr>
        <p:spPr/>
        <p:txBody>
          <a:bodyPr/>
          <a:lstStyle/>
          <a:p>
            <a:r>
              <a:t>皮革和鞋业行业竞争激烈，市场竞争格局多样化。目前，全球市场上存在许多知名品牌和制造商，如耐克、阿迪达斯、LV等，它们在市场上占据较大份额并具有较高的品牌影响力。此外，市场还有许多中小型企业，它们通过不同的市场定位和产品特色来争夺市场份额。随着电子商务的发展，互联网品牌逐渐崛起，打破了传统渠道的限制，进一步加剧了市场竞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a:t>
            </a:r>
          </a:p>
        </p:txBody>
      </p:sp>
      <p:sp>
        <p:nvSpPr>
          <p:cNvPr id="3" name="Text Placeholder 2"/>
          <p:cNvSpPr>
            <a:spLocks noGrp="1"/>
          </p:cNvSpPr>
          <p:nvPr>
            <p:ph type="body" idx="1"/>
          </p:nvPr>
        </p:nvSpPr>
        <p:spPr/>
        <p:txBody>
          <a:bodyPr/>
          <a:lstStyle/>
          <a:p>
            <a:r>
              <a:t>技术创新与产品升级</a:t>
            </a:r>
          </a:p>
        </p:txBody>
      </p:sp>
      <p:sp>
        <p:nvSpPr>
          <p:cNvPr id="4" name="Content Placeholder 3"/>
          <p:cNvSpPr>
            <a:spLocks noGrp="1"/>
          </p:cNvSpPr>
          <p:nvPr>
            <p:ph sz="half" idx="2"/>
          </p:nvPr>
        </p:nvSpPr>
        <p:spPr/>
        <p:txBody>
          <a:bodyPr/>
          <a:lstStyle/>
          <a:p>
            <a:r>
              <a:t>技术创新是皮革和鞋业行业的重要推动力之一。近年来，随着科技的不断进步，新材料、新工艺和新技术不断涌现。例如，3D打印技术的应用为鞋业生产带来了革命性的变化，实现了个性化定制和快速生产。此外，智能穿戴技术的发展也为鞋业带来了新的机遇，如可穿戴运动鞋和智能鞋垫等产品的推出。技术创新和产品升级不仅提升了产品质量和功能，还满足了消费者对个性化和智能化的需求。</a:t>
            </a:r>
          </a:p>
          <a:p/>
        </p:txBody>
      </p:sp>
      <p:sp>
        <p:nvSpPr>
          <p:cNvPr id="5" name="Text Placeholder 4"/>
          <p:cNvSpPr>
            <a:spLocks noGrp="1"/>
          </p:cNvSpPr>
          <p:nvPr>
            <p:ph type="body" idx="3"/>
          </p:nvPr>
        </p:nvSpPr>
        <p:spPr/>
        <p:txBody>
          <a:bodyPr/>
          <a:lstStyle/>
          <a:p>
            <a:r>
              <a:t>消费者需求与趋势变化</a:t>
            </a:r>
          </a:p>
        </p:txBody>
      </p:sp>
      <p:sp>
        <p:nvSpPr>
          <p:cNvPr id="6" name="Content Placeholder 5"/>
          <p:cNvSpPr>
            <a:spLocks noGrp="1"/>
          </p:cNvSpPr>
          <p:nvPr>
            <p:ph sz="half" idx="4"/>
          </p:nvPr>
        </p:nvSpPr>
        <p:spPr/>
        <p:txBody>
          <a:bodyPr/>
          <a:lstStyle/>
          <a:p>
            <a:r>
              <a:t>消费者需求对皮革和鞋业行业的发展起到了重要影响。随着年轻一代消费者的崛起，他们对品牌文化、时尚潮流和个性化产品的追求逐渐成为主流。此外，消费者对健康、舒适、环保和可持续发展的关注也在不断增加。因此，行业企业需要不断调整产品策略，注重品牌塑造和创新设计，以满足不同消费者群体的需求。</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行业概述</a:t>
            </a:r>
          </a:p>
        </p:txBody>
      </p:sp>
      <p:sp>
        <p:nvSpPr>
          <p:cNvPr id="3" name="Text Placeholder 2"/>
          <p:cNvSpPr>
            <a:spLocks noGrp="1"/>
          </p:cNvSpPr>
          <p:nvPr>
            <p:ph type="body" idx="1"/>
          </p:nvPr>
        </p:nvSpPr>
        <p:spPr/>
        <p:txBody>
          <a:bodyPr/>
          <a:lstStyle/>
          <a:p>
            <a:r>
              <a:t>国际贸易与市场开拓</a:t>
            </a:r>
          </a:p>
        </p:txBody>
      </p:sp>
      <p:sp>
        <p:nvSpPr>
          <p:cNvPr id="4" name="Content Placeholder 3"/>
          <p:cNvSpPr>
            <a:spLocks noGrp="1"/>
          </p:cNvSpPr>
          <p:nvPr>
            <p:ph sz="half" idx="2"/>
          </p:nvPr>
        </p:nvSpPr>
        <p:spPr/>
        <p:txBody>
          <a:bodyPr/>
          <a:lstStyle/>
          <a:p>
            <a:r>
              <a:t>皮革和鞋业行业的国际贸易往来频繁，各国之间的合作与竞争并存。中国、意大利、美国等国是全球主要的生产和消费市场，它们之间的贸易往来占据了全球市场的重要份额。同时，新兴市场国家的崛起也为行业发展带来了新的机遇和挑战。行业企业需要积极开拓国际市场，加强国际间的合作与交流，以提升市场竞争力和品牌影响力。</a:t>
            </a:r>
          </a:p>
          <a:p/>
        </p:txBody>
      </p:sp>
      <p:sp>
        <p:nvSpPr>
          <p:cNvPr id="5" name="Text Placeholder 4"/>
          <p:cNvSpPr>
            <a:spLocks noGrp="1"/>
          </p:cNvSpPr>
          <p:nvPr>
            <p:ph type="body" idx="3"/>
          </p:nvPr>
        </p:nvSpPr>
        <p:spPr/>
        <p:txBody>
          <a:bodyPr/>
          <a:lstStyle/>
          <a:p>
            <a:r>
              <a:t>政策环境与市场监管</a:t>
            </a:r>
          </a:p>
        </p:txBody>
      </p:sp>
      <p:sp>
        <p:nvSpPr>
          <p:cNvPr id="6" name="Content Placeholder 5"/>
          <p:cNvSpPr>
            <a:spLocks noGrp="1"/>
          </p:cNvSpPr>
          <p:nvPr>
            <p:ph sz="half" idx="4"/>
          </p:nvPr>
        </p:nvSpPr>
        <p:spPr/>
        <p:txBody>
          <a:bodyPr/>
          <a:lstStyle/>
          <a:p>
            <a:r>
              <a:t>政策环境和市场监管对皮革和鞋业行业的发展起着关键作用。各国政府和相关机构通过制定政策法规和标准规范，加强对行业的监管和管理。例如，对环保、劳工权益和产品质量等方面的法规要求越来越严格，行业企业需要积极适应和遵守。此外，政府还通过鼓励创新、支持科研和产业升级等方式来促进行业的可持续发展。行业企业需要密切关注政策动向，合规经营，以确保在竞争中取得优势地位。</a:t>
            </a:r>
          </a:p>
          <a:p>
            <a:r>
              <a:t>以上是《皮革和鞋业行业竞争格局分析》中的"行业概述"章节的主要内容。通过对行业规模与增长趋势、市场竞争格局、技术创新与产品升级、消费者需求与趋势变化、国际贸易与市场开拓以及政策环境与市场监管的归纳阐述，我们可以更加全面地了解该行业的发展状况和面临的挑战，为后续章节的分析提供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市场规模与增长趋势</a:t>
            </a:r>
          </a:p>
        </p:txBody>
      </p:sp>
      <p:sp>
        <p:nvSpPr>
          <p:cNvPr id="3" name="Subtitle 2"/>
          <p:cNvSpPr>
            <a:spLocks noGrp="1"/>
          </p:cNvSpPr>
          <p:nvPr>
            <p:ph type="subTitle" idx="1"/>
          </p:nvPr>
        </p:nvSpPr>
        <p:spPr/>
        <p:txBody>
          <a:bodyPr/>
          <a:lstStyle/>
          <a:p>
            <a:r>
              <a:t>皮革和鞋业行业竞争格局分析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市场规模与增长趋势</a:t>
            </a:r>
          </a:p>
        </p:txBody>
      </p:sp>
      <p:sp>
        <p:nvSpPr>
          <p:cNvPr id="3" name="Content Placeholder 2"/>
          <p:cNvSpPr>
            <a:spLocks noGrp="1"/>
          </p:cNvSpPr>
          <p:nvPr>
            <p:ph sz="half" idx="2"/>
          </p:nvPr>
        </p:nvSpPr>
        <p:spPr/>
        <p:txBody>
          <a:bodyPr/>
          <a:lstStyle/>
          <a:p>
            <a:r>
              <a:t>本章节将对皮革和鞋业行业的市场规模与增长趋势进行概述。首先，市场规模是衡量行业发展的重要指标，包括总产值、销售额等方面。根据最新数据显示，近年来，皮革和鞋业市场规模逐渐扩大，呈现出稳定的增长态势。其次，增长趋势方面，随着消费者对时尚与品质的追求不断提升，皮革和鞋业市场呈现出持续增长的趋势。另外，随着人们生活水平的提高，对舒适度和健康的关注度也在增加，推动了一些高品质、环保型的皮革和鞋类产品的需求。综上所述，皮革和鞋业市场规模将继续扩大，并且有望保持稳定的增长趋势。</a:t>
            </a:r>
          </a:p>
          <a:p/>
        </p:txBody>
      </p:sp>
      <p:sp>
        <p:nvSpPr>
          <p:cNvPr id="4" name="Content Placeholder 3"/>
          <p:cNvSpPr>
            <a:spLocks noGrp="1"/>
          </p:cNvSpPr>
          <p:nvPr>
            <p:ph sz="half" idx="4"/>
          </p:nvPr>
        </p:nvSpPr>
        <p:spPr/>
        <p:txBody>
          <a:bodyPr/>
          <a:lstStyle/>
          <a:p>
            <a:r>
              <a:t>消费升级是当前社会经济发展的趋势之一，也对皮革和鞋业行业产生了深远影响。随着人们收入水平的提高，消费者对品质和舒适度的要求也越来越高。因此，高品质、环保型的皮革和鞋类产品受到越来越多消费者的青睐。同时，消费者对时尚与个性化的追求也推动了市场需求的增长。因此，企业在生产过程中应注重品质控制和环保生产，同时关注时尚潮流，以满足消费者的需求。</a:t>
            </a:r>
          </a:p>
          <a:p/>
        </p:txBody>
      </p:sp>
      <p:sp>
        <p:nvSpPr>
          <p:cNvPr id="5" name="Text Placeholder 4"/>
          <p:cNvSpPr>
            <a:spLocks noGrp="1"/>
          </p:cNvSpPr>
          <p:nvPr>
            <p:ph type="body" idx="1"/>
          </p:nvPr>
        </p:nvSpPr>
        <p:spPr/>
        <p:txBody>
          <a:bodyPr/>
          <a:lstStyle/>
          <a:p>
            <a:r>
              <a:t>市场规模与增长趋势概述</a:t>
            </a:r>
          </a:p>
        </p:txBody>
      </p:sp>
      <p:sp>
        <p:nvSpPr>
          <p:cNvPr id="6" name="Text Placeholder 5"/>
          <p:cNvSpPr>
            <a:spLocks noGrp="1"/>
          </p:cNvSpPr>
          <p:nvPr>
            <p:ph type="body" idx="3"/>
          </p:nvPr>
        </p:nvSpPr>
        <p:spPr/>
        <p:txBody>
          <a:bodyPr/>
          <a:lstStyle/>
          <a:p>
            <a:r>
              <a:t>消费升级与品质需求提升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市场规模与增长趋势</a:t>
            </a:r>
          </a:p>
        </p:txBody>
      </p:sp>
      <p:sp>
        <p:nvSpPr>
          <p:cNvPr id="3" name="Text Placeholder 2"/>
          <p:cNvSpPr>
            <a:spLocks noGrp="1"/>
          </p:cNvSpPr>
          <p:nvPr>
            <p:ph type="body" idx="1"/>
          </p:nvPr>
        </p:nvSpPr>
        <p:spPr/>
        <p:txBody>
          <a:bodyPr/>
          <a:lstStyle/>
          <a:p>
            <a:r>
              <a:t>线上线下融合销售模式</a:t>
            </a:r>
          </a:p>
        </p:txBody>
      </p:sp>
      <p:sp>
        <p:nvSpPr>
          <p:cNvPr id="4" name="Content Placeholder 3"/>
          <p:cNvSpPr>
            <a:spLocks noGrp="1"/>
          </p:cNvSpPr>
          <p:nvPr>
            <p:ph sz="half" idx="2"/>
          </p:nvPr>
        </p:nvSpPr>
        <p:spPr/>
        <p:txBody>
          <a:bodyPr/>
          <a:lstStyle/>
          <a:p>
            <a:r>
              <a:t>随着互联网技术的快速发展，线上线下融合销售模式在皮革和鞋业市场中逐渐兴起。传统的实体店面和线上电商平台相结合，能够满足不同消费者的购物需求。消费者可以通过线上平台浏览商品并下单，也可以选择线下实体店面进行试穿和购买。融合销售模式不仅提升了消费者的购物体验，同时也为企业带来了更多的销售机会。因此，线上线下融合销售模式将成为未来皮革和鞋业行业的重要发展趋势。</a:t>
            </a:r>
          </a:p>
          <a:p/>
        </p:txBody>
      </p:sp>
      <p:sp>
        <p:nvSpPr>
          <p:cNvPr id="5" name="Text Placeholder 4"/>
          <p:cNvSpPr>
            <a:spLocks noGrp="1"/>
          </p:cNvSpPr>
          <p:nvPr>
            <p:ph type="body" idx="3"/>
          </p:nvPr>
        </p:nvSpPr>
        <p:spPr/>
        <p:txBody>
          <a:bodyPr/>
          <a:lstStyle/>
          <a:p>
            <a:r>
              <a:t>可持续发展与环保意识</a:t>
            </a:r>
          </a:p>
        </p:txBody>
      </p:sp>
      <p:sp>
        <p:nvSpPr>
          <p:cNvPr id="6" name="Content Placeholder 5"/>
          <p:cNvSpPr>
            <a:spLocks noGrp="1"/>
          </p:cNvSpPr>
          <p:nvPr>
            <p:ph sz="half" idx="4"/>
          </p:nvPr>
        </p:nvSpPr>
        <p:spPr/>
        <p:txBody>
          <a:bodyPr/>
          <a:lstStyle/>
          <a:p>
            <a:r>
              <a:t>在当今社会，可持续发展和环保意识越来越受到重视，这也对皮革和鞋业行业提出了新的要求。消费者更加关注产品的环保性能和生产过程中的可持续性。因此，企业需要采取环保措施，如使用环保材料、推行绿色生产等，以满足消费者的需求。同时，可持续发展也成为企业竞争的重要因素之一。在市场竞争中，具备环保认证和可持续发展理念的企业将更具竞争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市场规模与增长趋势</a:t>
            </a:r>
          </a:p>
        </p:txBody>
      </p:sp>
      <p:sp>
        <p:nvSpPr>
          <p:cNvPr id="3" name="Text Placeholder 2"/>
          <p:cNvSpPr>
            <a:spLocks noGrp="1"/>
          </p:cNvSpPr>
          <p:nvPr>
            <p:ph type="body" idx="1"/>
          </p:nvPr>
        </p:nvSpPr>
        <p:spPr/>
        <p:txBody>
          <a:bodyPr/>
          <a:lstStyle/>
          <a:p>
            <a:r>
              <a:t>人工智能技术的应用</a:t>
            </a:r>
          </a:p>
        </p:txBody>
      </p:sp>
      <p:sp>
        <p:nvSpPr>
          <p:cNvPr id="4" name="Content Placeholder 3"/>
          <p:cNvSpPr>
            <a:spLocks noGrp="1"/>
          </p:cNvSpPr>
          <p:nvPr>
            <p:ph sz="half" idx="2"/>
          </p:nvPr>
        </p:nvSpPr>
        <p:spPr/>
        <p:txBody>
          <a:bodyPr/>
          <a:lstStyle/>
          <a:p>
            <a:r>
              <a:t>在皮革和鞋业行业，人工智能技术的应用正在逐渐增多。例如，通过人工智能算法分析消费者的购物偏好，帮助企业进行产品定位和市场推广；利用人工智能技术对生产过程进行优化，提高生产效率和质量等。人工智能技术的应用不仅提升了企业的竞争力，也为消费者提供了更好的购物体验。</a:t>
            </a:r>
          </a:p>
          <a:p/>
        </p:txBody>
      </p:sp>
      <p:sp>
        <p:nvSpPr>
          <p:cNvPr id="5" name="Text Placeholder 4"/>
          <p:cNvSpPr>
            <a:spLocks noGrp="1"/>
          </p:cNvSpPr>
          <p:nvPr>
            <p:ph type="body" idx="3"/>
          </p:nvPr>
        </p:nvSpPr>
        <p:spPr/>
        <p:txBody>
          <a:bodyPr/>
          <a:lstStyle/>
          <a:p>
            <a:r>
              <a:t>国际竞争与贸易保护主义</a:t>
            </a:r>
          </a:p>
        </p:txBody>
      </p:sp>
      <p:sp>
        <p:nvSpPr>
          <p:cNvPr id="6" name="Content Placeholder 5"/>
          <p:cNvSpPr>
            <a:spLocks noGrp="1"/>
          </p:cNvSpPr>
          <p:nvPr>
            <p:ph sz="half" idx="4"/>
          </p:nvPr>
        </p:nvSpPr>
        <p:spPr/>
        <p:txBody>
          <a:bodyPr/>
          <a:lstStyle/>
          <a:p>
            <a:r>
              <a:t>皮革和鞋业行业是国际贸易中的重要组成部分，也面临着国际竞争和贸易保护主义的挑战。一方面，全球范围内的竞争使得企业需要不断提升产品质量和降低成本，以保持竞争力。另一方面，贸易保护主义政策的出台可能对行业发展产生不利影响，如关税的提高和贸易壁垒的设立。因此，企业需要密切关注国际贸易政策的变化，灵活应对市场的挑战。</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市场规模与增长趋势</a:t>
            </a:r>
          </a:p>
        </p:txBody>
      </p:sp>
      <p:sp>
        <p:nvSpPr>
          <p:cNvPr id="3" name="Text Placeholder 2"/>
          <p:cNvSpPr>
            <a:spLocks noGrp="1"/>
          </p:cNvSpPr>
          <p:nvPr>
            <p:ph type="body" idx="1"/>
          </p:nvPr>
        </p:nvSpPr>
        <p:spPr/>
        <p:txBody>
          <a:bodyPr/>
          <a:lstStyle/>
          <a:p>
            <a:r>
              <a:t>品牌建设与市场营销策略</a:t>
            </a:r>
          </a:p>
        </p:txBody>
      </p:sp>
      <p:sp>
        <p:nvSpPr>
          <p:cNvPr id="4" name="Content Placeholder 3"/>
          <p:cNvSpPr>
            <a:spLocks noGrp="1"/>
          </p:cNvSpPr>
          <p:nvPr>
            <p:ph sz="half" idx="2"/>
          </p:nvPr>
        </p:nvSpPr>
        <p:spPr/>
        <p:txBody>
          <a:bodyPr/>
          <a:lstStyle/>
          <a:p>
            <a:r>
              <a:t>在竞争激烈的市场环境中，品牌建设和市场营销策略对企业的发展至关重要。通过良好的品牌建设，企业能够树立良好的形象和信誉，提高产品的竞争力。同时，采用合适的市场营销策略，如定位、差异化营销等，能够更好地满足不同消费者的需求。因此，企业应注重品牌建设和市场营销策略的制定与执行，以在激烈的竞争中取得优势。</a:t>
            </a:r>
          </a:p>
          <a:p/>
        </p:txBody>
      </p:sp>
      <p:sp>
        <p:nvSpPr>
          <p:cNvPr id="5" name="Text Placeholder 4"/>
          <p:cNvSpPr>
            <a:spLocks noGrp="1"/>
          </p:cNvSpPr>
          <p:nvPr>
            <p:ph type="body" idx="3"/>
          </p:nvPr>
        </p:nvSpPr>
        <p:spPr/>
        <p:txBody>
          <a:bodyPr/>
          <a:lstStyle/>
          <a:p>
            <a:r>
              <a:t>科技创新与产品研发</a:t>
            </a:r>
          </a:p>
        </p:txBody>
      </p:sp>
      <p:sp>
        <p:nvSpPr>
          <p:cNvPr id="6" name="Content Placeholder 5"/>
          <p:cNvSpPr>
            <a:spLocks noGrp="1"/>
          </p:cNvSpPr>
          <p:nvPr>
            <p:ph sz="half" idx="4"/>
          </p:nvPr>
        </p:nvSpPr>
        <p:spPr/>
        <p:txBody>
          <a:bodyPr/>
          <a:lstStyle/>
          <a:p>
            <a:r>
              <a:t>科技创新和产品研发是皮革和鞋业行业持续发展的重要推动力。通过引入新的材料、工艺和设计等创新元素，企业能够推出更具市场竞争力的产品。同时，科技创新也能够提高生产效率和产品质量，降低成本。因此，企业应加大科技创新投入，加强产品研发，以适应市场需求的变化，提高竞争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Subtitle 2"/>
          <p:cNvSpPr>
            <a:spLocks noGrp="1"/>
          </p:cNvSpPr>
          <p:nvPr>
            <p:ph type="subTitle" idx="1"/>
          </p:nvPr>
        </p:nvSpPr>
        <p:spPr/>
        <p:txBody>
          <a:bodyPr/>
          <a:lstStyle/>
          <a:p>
            <a:r>
              <a:t>皮革和鞋业行业竞争格局分析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Text Placeholder 2"/>
          <p:cNvSpPr>
            <a:spLocks noGrp="1"/>
          </p:cNvSpPr>
          <p:nvPr>
            <p:ph type="body" idx="1"/>
          </p:nvPr>
        </p:nvSpPr>
        <p:spPr/>
        <p:txBody>
          <a:bodyPr/>
          <a:lstStyle/>
          <a:p>
            <a:r>
              <a:t>国内领先企业</a:t>
            </a:r>
          </a:p>
        </p:txBody>
      </p:sp>
      <p:sp>
        <p:nvSpPr>
          <p:cNvPr id="4" name="Content Placeholder 3"/>
          <p:cNvSpPr>
            <a:spLocks noGrp="1"/>
          </p:cNvSpPr>
          <p:nvPr>
            <p:ph sz="half" idx="2"/>
          </p:nvPr>
        </p:nvSpPr>
        <p:spPr/>
        <p:txBody>
          <a:bodyPr/>
          <a:lstStyle/>
          <a:p>
            <a:r>
              <a:t>国内皮革和鞋业行业中，存在几家领先企业，它们在市场份额、品牌知名度和产品质量方面处于领先地位。这些企业拥有先进的生产设备和技术，并拥有完善的供应链体系，能够提供高品质的皮革和鞋类产品。它们通过不断创新和研发，满足消费者不断变化的需求，保持竞争优势。此外，这些企业在销售渠道拓展、品牌推广和市场营销方面也表现出色，进一步加强了它们在行业内的竞争地位。</a:t>
            </a:r>
          </a:p>
          <a:p/>
        </p:txBody>
      </p:sp>
      <p:sp>
        <p:nvSpPr>
          <p:cNvPr id="5" name="Text Placeholder 4"/>
          <p:cNvSpPr>
            <a:spLocks noGrp="1"/>
          </p:cNvSpPr>
          <p:nvPr>
            <p:ph type="body" idx="3"/>
          </p:nvPr>
        </p:nvSpPr>
        <p:spPr/>
        <p:txBody>
          <a:bodyPr/>
          <a:lstStyle/>
          <a:p>
            <a:r>
              <a:t>外资企业进入</a:t>
            </a:r>
          </a:p>
        </p:txBody>
      </p:sp>
      <p:sp>
        <p:nvSpPr>
          <p:cNvPr id="6" name="Content Placeholder 5"/>
          <p:cNvSpPr>
            <a:spLocks noGrp="1"/>
          </p:cNvSpPr>
          <p:nvPr>
            <p:ph sz="half" idx="4"/>
          </p:nvPr>
        </p:nvSpPr>
        <p:spPr/>
        <p:txBody>
          <a:bodyPr/>
          <a:lstStyle/>
          <a:p>
            <a:r>
              <a:t>随着中国市场的不断发展和开放，越来越多的外资企业开始进入中国的皮革和鞋业行业。这些外资企业利用其先进的技术和管理经验，带来了新的竞争力量。它们在产品设计、生产工艺和品牌管理方面具有独特的优势，与国内企业形成了直接的竞争关系。外资企业通过引入国际先进的营销策略和渠道资源，加速了市场竞争的激烈程度。中国本土企业需要及时调整自身竞争策略，提升产品质量和品牌形象，以应对外资企业的竞争挑战。</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Text Placeholder 2"/>
          <p:cNvSpPr>
            <a:spLocks noGrp="1"/>
          </p:cNvSpPr>
          <p:nvPr>
            <p:ph type="body" idx="1"/>
          </p:nvPr>
        </p:nvSpPr>
        <p:spPr/>
        <p:txBody>
          <a:bodyPr/>
          <a:lstStyle/>
          <a:p>
            <a:r>
              <a:t>新兴品牌崛起</a:t>
            </a:r>
          </a:p>
        </p:txBody>
      </p:sp>
      <p:sp>
        <p:nvSpPr>
          <p:cNvPr id="4" name="Content Placeholder 3"/>
          <p:cNvSpPr>
            <a:spLocks noGrp="1"/>
          </p:cNvSpPr>
          <p:nvPr>
            <p:ph sz="half" idx="2"/>
          </p:nvPr>
        </p:nvSpPr>
        <p:spPr/>
        <p:txBody>
          <a:bodyPr/>
          <a:lstStyle/>
          <a:p>
            <a:r>
              <a:t>在中国的皮革和鞋业行业中，新兴品牌逐渐崭露头角。这些品牌通过独特的设计理念和创新的产品定位，吸引了年轻消费者的关注。新兴品牌注重产品质量和用户体验，通过线上线下多渠道销售，迅速扩大市场份额。它们利用社交媒体和网络平台进行品牌宣传和推广，与消费者建立了更紧密的互动关系。新兴品牌的崛起为行业带来了新的竞争格局，传统企业需要加强创新能力，提升产品附加值，以保持竞争优势。</a:t>
            </a:r>
          </a:p>
          <a:p/>
        </p:txBody>
      </p:sp>
      <p:sp>
        <p:nvSpPr>
          <p:cNvPr id="5" name="Text Placeholder 4"/>
          <p:cNvSpPr>
            <a:spLocks noGrp="1"/>
          </p:cNvSpPr>
          <p:nvPr>
            <p:ph type="body" idx="3"/>
          </p:nvPr>
        </p:nvSpPr>
        <p:spPr/>
        <p:txBody>
          <a:bodyPr/>
          <a:lstStyle/>
          <a:p>
            <a:r>
              <a:t>跨行业竞争</a:t>
            </a:r>
          </a:p>
        </p:txBody>
      </p:sp>
      <p:sp>
        <p:nvSpPr>
          <p:cNvPr id="6" name="Content Placeholder 5"/>
          <p:cNvSpPr>
            <a:spLocks noGrp="1"/>
          </p:cNvSpPr>
          <p:nvPr>
            <p:ph sz="half" idx="4"/>
          </p:nvPr>
        </p:nvSpPr>
        <p:spPr/>
        <p:txBody>
          <a:bodyPr/>
          <a:lstStyle/>
          <a:p>
            <a:r>
              <a:t>皮革和鞋业行业面临着来自其他行业的竞争。随着消费者对健康和环保意识的提升，运动鞋和户外鞋等功能性鞋类市场逐渐扩大。运动品牌和户外品牌开始涉足皮革和鞋业行业，通过引入先进技术和材料，推出具有高性能和时尚设计的产品，与传统品牌展开竞争。此外，快时尚品牌也在皮革和鞋业领域积极扩张，提供价格实惠且时尚的产品，与传统企业争夺市场份额。传统企业需要加强技术创新和品牌建设，提高产品的差异化竞争力。</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Text Placeholder 2"/>
          <p:cNvSpPr>
            <a:spLocks noGrp="1"/>
          </p:cNvSpPr>
          <p:nvPr>
            <p:ph type="body" idx="1"/>
          </p:nvPr>
        </p:nvSpPr>
        <p:spPr/>
        <p:txBody>
          <a:bodyPr/>
          <a:lstStyle/>
          <a:p>
            <a:r>
              <a:t>供应链整合</a:t>
            </a:r>
          </a:p>
        </p:txBody>
      </p:sp>
      <p:sp>
        <p:nvSpPr>
          <p:cNvPr id="4" name="Content Placeholder 3"/>
          <p:cNvSpPr>
            <a:spLocks noGrp="1"/>
          </p:cNvSpPr>
          <p:nvPr>
            <p:ph sz="half" idx="2"/>
          </p:nvPr>
        </p:nvSpPr>
        <p:spPr/>
        <p:txBody>
          <a:bodyPr/>
          <a:lstStyle/>
          <a:p>
            <a:r>
              <a:t>供应链整合在皮革和鞋业行业竞争中起着重要作用。随着市场需求的变化，企业需要构建高效的供应链体系，以降低成本、提高生产效率和产品质量。合理的供应链整合能够实现原材料的稳定供应、生产流程的优化以及产品的及时交付。同时，供应链整合还可以加强与供应商和分销商的合作，提升市场反应速度和灵活性。在供应链整合中，企业需要考虑物流、库存管理、信息技术等因素，以提升整体竞争力。</a:t>
            </a:r>
          </a:p>
          <a:p/>
        </p:txBody>
      </p:sp>
      <p:sp>
        <p:nvSpPr>
          <p:cNvPr id="5" name="Text Placeholder 4"/>
          <p:cNvSpPr>
            <a:spLocks noGrp="1"/>
          </p:cNvSpPr>
          <p:nvPr>
            <p:ph type="body" idx="3"/>
          </p:nvPr>
        </p:nvSpPr>
        <p:spPr/>
        <p:txBody>
          <a:bodyPr/>
          <a:lstStyle/>
          <a:p>
            <a:r>
              <a:t>品牌溢价效应</a:t>
            </a:r>
          </a:p>
        </p:txBody>
      </p:sp>
      <p:sp>
        <p:nvSpPr>
          <p:cNvPr id="6" name="Content Placeholder 5"/>
          <p:cNvSpPr>
            <a:spLocks noGrp="1"/>
          </p:cNvSpPr>
          <p:nvPr>
            <p:ph sz="half" idx="4"/>
          </p:nvPr>
        </p:nvSpPr>
        <p:spPr/>
        <p:txBody>
          <a:bodyPr/>
          <a:lstStyle/>
          <a:p>
            <a:r>
              <a:t>在皮革和鞋业行业竞争中，品牌溢价效应是决定企业竞争地位的重要因素之一。一些知名品牌凭借其独特的品牌形象和高品质产品，成功建立了强大的品牌溢价效应。这些品牌在消费者心目中具有高度认可度和忠诚度，能够以较高的价格销售产品。品牌溢价效应不仅可以提高企业的利润率，还加强了企业在市场上的话语权。然而，建立品牌溢价效应需要长期的品牌建设和产品质量保证，企业需要持续投入和创新，以巩固品牌竞争优势。</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Text Placeholder 2"/>
          <p:cNvSpPr>
            <a:spLocks noGrp="1"/>
          </p:cNvSpPr>
          <p:nvPr>
            <p:ph type="body" idx="1"/>
          </p:nvPr>
        </p:nvSpPr>
        <p:spPr/>
        <p:txBody>
          <a:bodyPr/>
          <a:lstStyle/>
          <a:p>
            <a:r>
              <a:t>创新设计和技术</a:t>
            </a:r>
          </a:p>
        </p:txBody>
      </p:sp>
      <p:sp>
        <p:nvSpPr>
          <p:cNvPr id="4" name="Content Placeholder 3"/>
          <p:cNvSpPr>
            <a:spLocks noGrp="1"/>
          </p:cNvSpPr>
          <p:nvPr>
            <p:ph sz="half" idx="2"/>
          </p:nvPr>
        </p:nvSpPr>
        <p:spPr/>
        <p:txBody>
          <a:bodyPr/>
          <a:lstStyle/>
          <a:p>
            <a:r>
              <a:t>创新设计和技术是皮革和鞋业行业竞争中不可忽视的要素。随着消费者对个性化和时尚的需求不断增加，创新设计成为企业吸引消费者的重要手段。通过引入新材料、新工艺和新技术，企业可以开发出独特的产品，与竞争对手区分开来。同时，创新设计还可以提高产品的附加值和品牌形象，增强企业的市场竞争力。在技术方面，企业需要关注数字化技术、智能制造和可持续发展等前沿领域，不断引领行业的发展方向。</a:t>
            </a:r>
          </a:p>
          <a:p/>
        </p:txBody>
      </p:sp>
      <p:sp>
        <p:nvSpPr>
          <p:cNvPr id="5" name="Text Placeholder 4"/>
          <p:cNvSpPr>
            <a:spLocks noGrp="1"/>
          </p:cNvSpPr>
          <p:nvPr>
            <p:ph type="body" idx="3"/>
          </p:nvPr>
        </p:nvSpPr>
        <p:spPr/>
        <p:txBody>
          <a:bodyPr/>
          <a:lstStyle/>
          <a:p>
            <a:r>
              <a:t>市场营销策略</a:t>
            </a:r>
          </a:p>
        </p:txBody>
      </p:sp>
      <p:sp>
        <p:nvSpPr>
          <p:cNvPr id="6" name="Content Placeholder 5"/>
          <p:cNvSpPr>
            <a:spLocks noGrp="1"/>
          </p:cNvSpPr>
          <p:nvPr>
            <p:ph sz="half" idx="4"/>
          </p:nvPr>
        </p:nvSpPr>
        <p:spPr/>
        <p:txBody>
          <a:bodyPr/>
          <a:lstStyle/>
          <a:p>
            <a:r>
              <a:t>市场营销策略在皮革和鞋业行业竞争中起着关键作用。企业需要细分目标市场，了解消费者需求和购买行为，制定精准的市场营销策略。通过广告宣传、促销活动和品牌合作等手段，企业可以提升品牌知名度和产品销售额。此外，企业还需要关注线上线下渠道的整合，利用电子商务和社交媒体平台扩大市场覆盖面。综合运用不同的市场营销工具和渠道，企业可以有效地与消费者进行沟通和互动，提高市场占有率和竞争力。</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产品创新与技术发展</a:t>
            </a:r>
          </a:p>
        </p:txBody>
      </p:sp>
      <p:sp>
        <p:nvSpPr>
          <p:cNvPr id="3" name="Subtitle 2"/>
          <p:cNvSpPr>
            <a:spLocks noGrp="1"/>
          </p:cNvSpPr>
          <p:nvPr>
            <p:ph type="subTitle" idx="1"/>
          </p:nvPr>
        </p:nvSpPr>
        <p:spPr/>
        <p:txBody>
          <a:bodyPr/>
          <a:lstStyle/>
          <a:p>
            <a:r>
              <a:t>皮革和鞋业行业竞争格局分析</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产品创新与技术发展</a:t>
            </a:r>
          </a:p>
        </p:txBody>
      </p:sp>
      <p:sp>
        <p:nvSpPr>
          <p:cNvPr id="3" name="Text Placeholder 2"/>
          <p:cNvSpPr>
            <a:spLocks noGrp="1"/>
          </p:cNvSpPr>
          <p:nvPr>
            <p:ph type="body" idx="1"/>
          </p:nvPr>
        </p:nvSpPr>
        <p:spPr/>
        <p:txBody>
          <a:bodyPr/>
          <a:lstStyle/>
          <a:p>
            <a:r>
              <a:t>新材料应用与环保趋势</a:t>
            </a:r>
          </a:p>
        </p:txBody>
      </p:sp>
      <p:sp>
        <p:nvSpPr>
          <p:cNvPr id="4" name="Content Placeholder 3"/>
          <p:cNvSpPr>
            <a:spLocks noGrp="1"/>
          </p:cNvSpPr>
          <p:nvPr>
            <p:ph sz="half" idx="2"/>
          </p:nvPr>
        </p:nvSpPr>
        <p:spPr/>
        <p:txBody>
          <a:bodyPr/>
          <a:lstStyle/>
          <a:p>
            <a:r>
              <a:t>随着环保意识的提升和可持续发展的要求，皮革和鞋业行业正积极探索新材料的应用。首先，生物基材料如植物纤维、菌丝等具备生物可降解性和再生性，符合环保要求。其次，纳米技术的发展使得纳米材料在皮革和鞋业中得到了广泛应用，如纳米涂层可以提高皮革的耐磨性和防水性能。另外，功能性材料的应用也是一个热点，例如具有保暖、防滑、抗菌等特性的材料，可以提升产品的附加值和竞争力。总体而言，新材料的应用是产品创新和技术发展的重要方向，有助于推动行业向更环保、更高效的方向发展。</a:t>
            </a:r>
          </a:p>
          <a:p/>
        </p:txBody>
      </p:sp>
      <p:sp>
        <p:nvSpPr>
          <p:cNvPr id="5" name="Text Placeholder 4"/>
          <p:cNvSpPr>
            <a:spLocks noGrp="1"/>
          </p:cNvSpPr>
          <p:nvPr>
            <p:ph type="body" idx="3"/>
          </p:nvPr>
        </p:nvSpPr>
        <p:spPr/>
        <p:txBody>
          <a:bodyPr/>
          <a:lstStyle/>
          <a:p>
            <a:r>
              <a:t>智能化生产与自动化技术</a:t>
            </a:r>
          </a:p>
        </p:txBody>
      </p:sp>
      <p:sp>
        <p:nvSpPr>
          <p:cNvPr id="6" name="Content Placeholder 5"/>
          <p:cNvSpPr>
            <a:spLocks noGrp="1"/>
          </p:cNvSpPr>
          <p:nvPr>
            <p:ph sz="half" idx="4"/>
          </p:nvPr>
        </p:nvSpPr>
        <p:spPr/>
        <p:txBody>
          <a:bodyPr/>
          <a:lstStyle/>
          <a:p>
            <a:r>
              <a:t>在皮革和鞋业行业，智能化生产和自动化技术的应用正日益普及。首先，智能制造系统可以提高生产效率和产品质量，通过数据分析和优化控制实现智能化生产流程。其次，机器人技术的应用使得生产线上的重复性劳动可以被取代，提高了生产效率和工作环境的安全性。此外，物联网技术的应用也为产品追溯和质量管理提供了便利。综上所述，智能化生产和自动化技术的发展将促进产品创新和技术进步，提升行业的竞争力。</a:t>
            </a:r>
          </a:p>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产品创新与技术发展</a:t>
            </a:r>
          </a:p>
        </p:txBody>
      </p:sp>
      <p:sp>
        <p:nvSpPr>
          <p:cNvPr id="3" name="Text Placeholder 2"/>
          <p:cNvSpPr>
            <a:spLocks noGrp="1"/>
          </p:cNvSpPr>
          <p:nvPr>
            <p:ph type="body" idx="1"/>
          </p:nvPr>
        </p:nvSpPr>
        <p:spPr/>
        <p:txBody>
          <a:bodyPr/>
          <a:lstStyle/>
          <a:p>
            <a:r>
              <a:t>数字化设计与定制化趋势</a:t>
            </a:r>
          </a:p>
        </p:txBody>
      </p:sp>
      <p:sp>
        <p:nvSpPr>
          <p:cNvPr id="4" name="Content Placeholder 3"/>
          <p:cNvSpPr>
            <a:spLocks noGrp="1"/>
          </p:cNvSpPr>
          <p:nvPr>
            <p:ph sz="half" idx="2"/>
          </p:nvPr>
        </p:nvSpPr>
        <p:spPr/>
        <p:txBody>
          <a:bodyPr/>
          <a:lstStyle/>
          <a:p>
            <a:r>
              <a:t>数字化设计和定制化趋势正在改变皮革和鞋业行业的发展模式。首先，通过数字化设计软件和3D打印技术，设计师可以更加灵活地进行产品设计和样品制作，缩短了产品开发周期。其次，定制化趋势的兴起使得消费者可以根据个人需求进行鞋履定制，提高了产品的个性化和市场竞争力。此外，虚拟现实和增强现实技术的应用也为产品展示和销售提供了新的途径。总体而言，数字化设计和定制化趋势将推动产品创新和技术发展，满足消费者个性化需求。</a:t>
            </a:r>
          </a:p>
          <a:p/>
        </p:txBody>
      </p:sp>
      <p:sp>
        <p:nvSpPr>
          <p:cNvPr id="5" name="Text Placeholder 4"/>
          <p:cNvSpPr>
            <a:spLocks noGrp="1"/>
          </p:cNvSpPr>
          <p:nvPr>
            <p:ph type="body" idx="3"/>
          </p:nvPr>
        </p:nvSpPr>
        <p:spPr/>
        <p:txBody>
          <a:bodyPr/>
          <a:lstStyle/>
          <a:p>
            <a:r>
              <a:t>可穿戴技术与智能化产品</a:t>
            </a:r>
          </a:p>
        </p:txBody>
      </p:sp>
      <p:sp>
        <p:nvSpPr>
          <p:cNvPr id="6" name="Content Placeholder 5"/>
          <p:cNvSpPr>
            <a:spLocks noGrp="1"/>
          </p:cNvSpPr>
          <p:nvPr>
            <p:ph sz="half" idx="4"/>
          </p:nvPr>
        </p:nvSpPr>
        <p:spPr/>
        <p:txBody>
          <a:bodyPr/>
          <a:lstStyle/>
          <a:p>
            <a:r>
              <a:t>可穿戴技术在皮革和鞋业行业中的应用正逐渐增多。首先，智能鞋垫和智能手环等产品可以实时监测用户的运动状态和健康数据，提供个性化的运动建议和健康管理。其次，智能鞋类产品集成了传感器和连接技术，可以实现智能定位、智能导航等功能，提升了用户的使用体验。另外，智能皮革材料的研发也为可穿戴技术提供了更多可能性。综上所述，可穿戴技术的应用将为产品创新和技术发展带来新的机遇和挑战。</a:t>
            </a:r>
          </a:p>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产品创新与技术发展</a:t>
            </a:r>
          </a:p>
        </p:txBody>
      </p:sp>
      <p:sp>
        <p:nvSpPr>
          <p:cNvPr id="3" name="Text Placeholder 2"/>
          <p:cNvSpPr>
            <a:spLocks noGrp="1"/>
          </p:cNvSpPr>
          <p:nvPr>
            <p:ph type="body" idx="1"/>
          </p:nvPr>
        </p:nvSpPr>
        <p:spPr/>
        <p:txBody>
          <a:bodyPr/>
          <a:lstStyle/>
          <a:p>
            <a:r>
              <a:t>绿色制造与循环经济</a:t>
            </a:r>
          </a:p>
        </p:txBody>
      </p:sp>
      <p:sp>
        <p:nvSpPr>
          <p:cNvPr id="4" name="Content Placeholder 3"/>
          <p:cNvSpPr>
            <a:spLocks noGrp="1"/>
          </p:cNvSpPr>
          <p:nvPr>
            <p:ph sz="half" idx="2"/>
          </p:nvPr>
        </p:nvSpPr>
        <p:spPr/>
        <p:txBody>
          <a:bodyPr/>
          <a:lstStyle/>
          <a:p>
            <a:r>
              <a:t>绿色制造和循环经济是皮革和鞋业行业发展的重要方向。首先，绿色制造要求企业在生产过程中减少能源消耗和废物排放，采用环保的生产工艺和材料。其次，循环经济的理念要求将废弃产品和材料进行回收和再利用，减少资源浪费和环境污染。此外，绿色供应链管理也是一个关键环节，通过优化供应链的环境和社会责任，实现可持续发展。总体而言，绿色制造和循环经济的发展将为产品创新和技术进步提供更广阔的空间，推动行业向可持续发展的方向迈进。</a:t>
            </a:r>
          </a:p>
          <a:p/>
        </p:txBody>
      </p:sp>
      <p:sp>
        <p:nvSpPr>
          <p:cNvPr id="5" name="Text Placeholder 4"/>
          <p:cNvSpPr>
            <a:spLocks noGrp="1"/>
          </p:cNvSpPr>
          <p:nvPr>
            <p:ph type="body" idx="3"/>
          </p:nvPr>
        </p:nvSpPr>
        <p:spPr/>
        <p:txBody>
          <a:bodyPr/>
          <a:lstStyle/>
          <a:p>
            <a:r>
              <a:t>虚拟试衣与在线购物</a:t>
            </a:r>
          </a:p>
        </p:txBody>
      </p:sp>
      <p:sp>
        <p:nvSpPr>
          <p:cNvPr id="6" name="Content Placeholder 5"/>
          <p:cNvSpPr>
            <a:spLocks noGrp="1"/>
          </p:cNvSpPr>
          <p:nvPr>
            <p:ph sz="half" idx="4"/>
          </p:nvPr>
        </p:nvSpPr>
        <p:spPr/>
        <p:txBody>
          <a:bodyPr/>
          <a:lstStyle/>
          <a:p>
            <a:r>
              <a:t>虚拟试衣和在线购物的发展将改变消费者购物方式和行业的竞争格局。首先，虚拟试衣技术可以通过用户上传的身体数据和虚拟现实技术实现在线试穿效果，提供更贴近实际的购物体验。其次，在线购物平台的兴起使得消费者可以随时随地进行购物，拓展了销售渠道和市场规模。此外，通过大数据分析和个性化推荐算法，电商平台可以更好地满足消费者的需求。综上所述，虚拟试衣和在线购物的应用将促进产品创新和市场拓展，提升行业的竞争力。</a:t>
            </a:r>
          </a:p>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https://d.book118.com/847165150040006044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21</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21</vt:i4>
      </vt:variant>
    </vt:vector>
  </HeadingPairs>
  <TitlesOfParts>
    <vt:vector baseType="lpstr" size="33">
      <vt:lpstr>Arial</vt:lpstr>
      <vt:lpstr>Calibri</vt:lpstr>
      <vt:lpstr>黑体</vt:lpstr>
      <vt:lpstr>Microsoft YaHei UI</vt:lpstr>
      <vt:lpstr>Wingdings</vt:lpstr>
      <vt:lpstr>微软雅黑</vt:lpstr>
      <vt:lpstr>Franklin Gothic Book</vt:lpstr>
      <vt:lpstr>幼圆</vt:lpstr>
      <vt:lpstr>Impact</vt:lpstr>
      <vt:lpstr>仿宋_GB2312</vt:lpstr>
      <vt:lpstr>宋体</vt:lpstr>
      <vt:lpstr>Office Theme</vt:lpstr>
      <vt:lpstr>PowerPoint Presentation</vt:lpstr>
      <vt:lpstr>PowerPoint Presentation</vt:lpstr>
      <vt:lpstr>行业概述</vt:lpstr>
      <vt:lpstr>行业概述</vt:lpstr>
      <vt:lpstr>行业概述</vt:lpstr>
      <vt:lpstr>行业概述</vt:lpstr>
      <vt:lpstr>市场规模与增长趋势</vt:lpstr>
      <vt:lpstr>市场规模与增长趋势</vt:lpstr>
      <vt:lpstr>市场规模与增长趋势</vt:lpstr>
      <vt:lpstr>市场规模与增长趋势</vt:lpstr>
      <vt:lpstr>市场规模与增长趋势</vt:lpstr>
      <vt:lpstr>主要竞争对手</vt:lpstr>
      <vt:lpstr>主要竞争对手</vt:lpstr>
      <vt:lpstr>主要竞争对手</vt:lpstr>
      <vt:lpstr>主要竞争对手</vt:lpstr>
      <vt:lpstr>主要竞争对手</vt:lpstr>
      <vt:lpstr>产品创新与技术发展</vt:lpstr>
      <vt:lpstr>产品创新与技术发展</vt:lpstr>
      <vt:lpstr>产品创新与技术发展</vt:lpstr>
      <vt:lpstr>产品创新与技术发展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2024-09-18T12:55:52.829</cp:lastPrinted>
  <dcterms:created xsi:type="dcterms:W3CDTF">2024-09-18T04:55:52Z</dcterms:created>
  <dcterms:modified xsi:type="dcterms:W3CDTF">2024-09-18T04:55:54Z</dcterms:modified>
</cp:coreProperties>
</file>