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</a:defRPr>
            </a:lvl1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10245" name="备注占位符 4"/>
          <p:cNvSpPr>
            <a:spLocks noGrp="1"/>
          </p:cNvSpPr>
          <p:nvPr>
            <p:ph type="body" sz="quarter" idx="6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 indent="0"/>
            <a:r>
              <a:rPr lang="zh-CN" altLang="en-US"/>
              <a:t>第二级</a:t>
            </a:r>
            <a:endParaRPr lang="zh-CN" altLang="en-US"/>
          </a:p>
          <a:p>
            <a:pPr lvl="2" indent="0"/>
            <a:r>
              <a:rPr lang="zh-CN" altLang="en-US"/>
              <a:t>第三级</a:t>
            </a:r>
            <a:endParaRPr lang="zh-CN" altLang="en-US"/>
          </a:p>
          <a:p>
            <a:pPr lvl="3" indent="0"/>
            <a:r>
              <a:rPr lang="zh-CN" altLang="en-US"/>
              <a:t>第四级</a:t>
            </a:r>
            <a:endParaRPr lang="zh-CN" altLang="en-US"/>
          </a:p>
          <a:p>
            <a:pPr lvl="4" indent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</a:defRPr>
            </a:lvl1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6ED2800-2DB8-4962-939A-AFE5384AD94B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326BF-82E0-43F7-8B3B-71C8E4B05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B0405-4727-4B67-AAEB-4A337221B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B570C-A0A9-4E40-B2AF-3CC81480B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E6E3C-DB36-4CAC-B5B0-734775725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A02EE-3395-4494-B195-374014BDA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3F8BC-21A4-464C-AC63-E42334B53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78CDE-36F7-49DB-B5A1-6D71D0DF4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70CD6-F1C2-403C-9253-C0BDB46F8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A25B3-33A1-449D-B004-DA129AFB1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9D36D-B923-48E4-ACCB-63734224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BCD73-6215-4500-BBA6-7602169EA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-9525" y="-3175"/>
            <a:ext cx="12220575" cy="6875145"/>
          </a:xfrm>
          <a:prstGeom prst="rect">
            <a:avLst/>
          </a:prstGeom>
          <a:solidFill>
            <a:srgbClr val="1CAA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1"/>
          <p:cNvSpPr>
            <a:spLocks noChangeArrowheads="1"/>
          </p:cNvSpPr>
          <p:nvPr userDrawn="1"/>
        </p:nvSpPr>
        <p:spPr bwMode="auto">
          <a:xfrm>
            <a:off x="1009651" y="5183188"/>
            <a:ext cx="9956800" cy="333375"/>
          </a:xfrm>
          <a:prstGeom prst="rect">
            <a:avLst/>
          </a:prstGeom>
          <a:solidFill>
            <a:srgbClr val="1CAA3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lvl="0" indent="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4907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pic>
        <p:nvPicPr>
          <p:cNvPr id="2052" name="图片 8"/>
          <p:cNvPicPr>
            <a:picLocks noChangeAspect="1"/>
          </p:cNvPicPr>
          <p:nvPr userDrawn="1"/>
        </p:nvPicPr>
        <p:blipFill>
          <a:blip r:embed="rId1"/>
          <a:srcRect l="4321" r="2797" b="35915"/>
          <a:stretch>
            <a:fillRect/>
          </a:stretch>
        </p:blipFill>
        <p:spPr>
          <a:xfrm>
            <a:off x="0" y="5818188"/>
            <a:ext cx="12211051" cy="1039812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0" name="组合 58"/>
          <p:cNvGrpSpPr/>
          <p:nvPr userDrawn="1"/>
        </p:nvGrpSpPr>
        <p:grpSpPr>
          <a:xfrm>
            <a:off x="0" y="156450"/>
            <a:ext cx="427185" cy="372976"/>
            <a:chExt cx="454152" cy="521208"/>
          </a:xfrm>
          <a:solidFill>
            <a:srgbClr val="3B8B04"/>
          </a:solidFill>
        </p:grpSpPr>
        <p:sp>
          <p:nvSpPr>
            <p:cNvPr id="11" name="矩形 59"/>
            <p:cNvSpPr>
              <a:spLocks noChangeArrowheads="1"/>
            </p:cNvSpPr>
            <p:nvPr/>
          </p:nvSpPr>
          <p:spPr bwMode="auto">
            <a:xfrm>
              <a:off x="0" y="0"/>
              <a:ext cx="301752" cy="5212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Char char="•"/>
                <a:defRPr sz="28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457200" rtl="0" eaLnBrk="1" fontAlgn="base" latinLnBrk="0" hangingPunct="1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457200" rtl="0" eaLnBrk="1" fontAlgn="base" latinLnBrk="0" hangingPunct="1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0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457200" rtl="0" eaLnBrk="1" fontAlgn="base" latinLnBrk="0" hangingPunct="1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457200" rtl="0" eaLnBrk="1" fontAlgn="base" latinLnBrk="0" hangingPunct="1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lvl="5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lvl="6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lvl="7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lvl="8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0995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315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2" name="矩形 60"/>
            <p:cNvSpPr>
              <a:spLocks noChangeArrowheads="1"/>
            </p:cNvSpPr>
            <p:nvPr/>
          </p:nvSpPr>
          <p:spPr bwMode="auto">
            <a:xfrm>
              <a:off x="301752" y="0"/>
              <a:ext cx="152400" cy="5212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Char char="•"/>
                <a:defRPr sz="28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457200" rtl="0" eaLnBrk="1" fontAlgn="base" latinLnBrk="0" hangingPunct="1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457200" rtl="0" eaLnBrk="1" fontAlgn="base" latinLnBrk="0" hangingPunct="1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0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457200" rtl="0" eaLnBrk="1" fontAlgn="base" latinLnBrk="0" hangingPunct="1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457200" rtl="0" eaLnBrk="1" fontAlgn="base" latinLnBrk="0" hangingPunct="1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lvl="5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lvl="6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lvl="7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lvl="8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0995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315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13" name="圆角矩形 10"/>
          <p:cNvSpPr/>
          <p:nvPr userDrawn="1"/>
        </p:nvSpPr>
        <p:spPr>
          <a:xfrm>
            <a:off x="1009651" y="1201738"/>
            <a:ext cx="9956800" cy="1057275"/>
          </a:xfrm>
          <a:prstGeom prst="roundRect">
            <a:avLst>
              <a:gd name="adj" fmla="val 0"/>
            </a:avLst>
          </a:prstGeom>
          <a:gradFill flip="none" rotWithShape="1">
            <a:gsLst>
              <a:gs pos="6000">
                <a:sysClr val="window" lastClr="FFFFFF">
                  <a:lumMod val="95000"/>
                  <a:shade val="67500"/>
                  <a:satMod val="115000"/>
                </a:sysClr>
              </a:gs>
              <a:gs pos="100000">
                <a:srgbClr val="E4E4E4"/>
              </a:gs>
              <a:gs pos="80000">
                <a:srgbClr val="F1F1F1"/>
              </a:gs>
              <a:gs pos="43000">
                <a:sysClr val="window" lastClr="FFFFFF"/>
              </a:gs>
            </a:gsLst>
            <a:lin ang="8100000" scaled="1"/>
          </a:gradFill>
          <a:ln w="12700" cap="flat" cmpd="sng" algn="ctr">
            <a:solidFill>
              <a:sysClr val="window" lastClr="FFFFFF"/>
            </a:solidFill>
            <a:prstDash val="solid"/>
          </a:ln>
          <a:effectLst>
            <a:outerShdw blurRad="279400" algn="ctr" rotWithShape="0">
              <a:prstClr val="black">
                <a:alpha val="11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0995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350" b="0" i="0" u="none" strike="noStrike" kern="0" cap="none" spc="0" normalizeH="0" baseline="0" noProof="0">
              <a:ln>
                <a:noFill/>
              </a:ln>
              <a:solidFill>
                <a:srgbClr val="262626">
                  <a:lumMod val="90000"/>
                  <a:lumOff val="10000"/>
                </a:srgbClr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Rectangle 31"/>
          <p:cNvSpPr>
            <a:spLocks noChangeArrowheads="1"/>
          </p:cNvSpPr>
          <p:nvPr userDrawn="1"/>
        </p:nvSpPr>
        <p:spPr bwMode="auto">
          <a:xfrm>
            <a:off x="1009651" y="2595563"/>
            <a:ext cx="9956800" cy="2754313"/>
          </a:xfrm>
          <a:prstGeom prst="rect">
            <a:avLst/>
          </a:prstGeom>
          <a:solidFill>
            <a:srgbClr val="FFFCF5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lvl="0" indent="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4907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16" name="Rectangle 31"/>
          <p:cNvSpPr>
            <a:spLocks noChangeArrowheads="1"/>
          </p:cNvSpPr>
          <p:nvPr userDrawn="1"/>
        </p:nvSpPr>
        <p:spPr bwMode="auto">
          <a:xfrm>
            <a:off x="1009651" y="5183188"/>
            <a:ext cx="9956800" cy="203200"/>
          </a:xfrm>
          <a:prstGeom prst="rect">
            <a:avLst/>
          </a:prstGeom>
          <a:solidFill>
            <a:srgbClr val="FFBF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lvl="0" indent="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4907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17" name="圆角矩形 21"/>
          <p:cNvSpPr/>
          <p:nvPr userDrawn="1"/>
        </p:nvSpPr>
        <p:spPr>
          <a:xfrm>
            <a:off x="1122400" y="1279231"/>
            <a:ext cx="2328439" cy="902239"/>
          </a:xfrm>
          <a:prstGeom prst="roundRect">
            <a:avLst>
              <a:gd name="adj" fmla="val 10880"/>
            </a:avLst>
          </a:prstGeom>
          <a:solidFill>
            <a:srgbClr val="1CAA39"/>
          </a:solidFill>
          <a:ln w="25400" cap="flat" cmpd="sng" algn="ctr">
            <a:noFill/>
            <a:prstDash val="solid"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09955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10" b="1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2059" name="图片 1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45100" y="2767013"/>
            <a:ext cx="1701800" cy="1323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1"/>
          <p:cNvSpPr>
            <a:spLocks noChangeArrowheads="1"/>
          </p:cNvSpPr>
          <p:nvPr/>
        </p:nvSpPr>
        <p:spPr bwMode="auto">
          <a:xfrm>
            <a:off x="1009651" y="5183188"/>
            <a:ext cx="9956800" cy="333375"/>
          </a:xfrm>
          <a:prstGeom prst="rect">
            <a:avLst/>
          </a:prstGeom>
          <a:solidFill>
            <a:srgbClr val="1CAA3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lvl="0" indent="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4907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pic>
        <p:nvPicPr>
          <p:cNvPr id="3076" name="图片 8"/>
          <p:cNvPicPr>
            <a:picLocks noChangeAspect="1"/>
          </p:cNvPicPr>
          <p:nvPr userDrawn="1"/>
        </p:nvPicPr>
        <p:blipFill>
          <a:blip r:embed="rId1"/>
          <a:srcRect l="4321" r="2797" b="35915"/>
          <a:stretch>
            <a:fillRect/>
          </a:stretch>
        </p:blipFill>
        <p:spPr>
          <a:xfrm>
            <a:off x="0" y="5818188"/>
            <a:ext cx="12211051" cy="10398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" name="圆角矩形 10"/>
          <p:cNvSpPr/>
          <p:nvPr/>
        </p:nvSpPr>
        <p:spPr>
          <a:xfrm>
            <a:off x="1009651" y="1201738"/>
            <a:ext cx="9956800" cy="1057275"/>
          </a:xfrm>
          <a:prstGeom prst="roundRect">
            <a:avLst>
              <a:gd name="adj" fmla="val 0"/>
            </a:avLst>
          </a:prstGeom>
          <a:gradFill flip="none" rotWithShape="1">
            <a:gsLst>
              <a:gs pos="6000">
                <a:sysClr val="window" lastClr="FFFFFF">
                  <a:lumMod val="95000"/>
                  <a:shade val="67500"/>
                  <a:satMod val="115000"/>
                </a:sysClr>
              </a:gs>
              <a:gs pos="100000">
                <a:srgbClr val="E4E4E4"/>
              </a:gs>
              <a:gs pos="80000">
                <a:srgbClr val="F1F1F1"/>
              </a:gs>
              <a:gs pos="43000">
                <a:sysClr val="window" lastClr="FFFFFF"/>
              </a:gs>
            </a:gsLst>
            <a:lin ang="8100000" scaled="1"/>
          </a:gradFill>
          <a:ln w="12700" cap="flat" cmpd="sng" algn="ctr">
            <a:solidFill>
              <a:sysClr val="window" lastClr="FFFFFF"/>
            </a:solidFill>
            <a:prstDash val="solid"/>
          </a:ln>
          <a:effectLst>
            <a:outerShdw blurRad="279400" algn="ctr" rotWithShape="0">
              <a:prstClr val="black">
                <a:alpha val="11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0995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350" b="0" i="0" u="none" strike="noStrike" kern="0" cap="none" spc="0" normalizeH="0" baseline="0" noProof="0">
              <a:ln>
                <a:noFill/>
              </a:ln>
              <a:solidFill>
                <a:srgbClr val="262626">
                  <a:lumMod val="90000"/>
                  <a:lumOff val="10000"/>
                </a:srgbClr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Rectangle 31"/>
          <p:cNvSpPr>
            <a:spLocks noChangeArrowheads="1"/>
          </p:cNvSpPr>
          <p:nvPr/>
        </p:nvSpPr>
        <p:spPr bwMode="auto">
          <a:xfrm>
            <a:off x="1009651" y="2595563"/>
            <a:ext cx="9956800" cy="2754313"/>
          </a:xfrm>
          <a:prstGeom prst="rect">
            <a:avLst/>
          </a:prstGeom>
          <a:solidFill>
            <a:srgbClr val="92D05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lvl="0" indent="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4907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15" name="Rectangle 31"/>
          <p:cNvSpPr>
            <a:spLocks noChangeArrowheads="1"/>
          </p:cNvSpPr>
          <p:nvPr/>
        </p:nvSpPr>
        <p:spPr bwMode="auto">
          <a:xfrm>
            <a:off x="1009651" y="5157788"/>
            <a:ext cx="9956800" cy="203200"/>
          </a:xfrm>
          <a:prstGeom prst="rect">
            <a:avLst/>
          </a:prstGeom>
          <a:solidFill>
            <a:srgbClr val="FFBF00">
              <a:alpha val="78038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lvl="0" indent="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4907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750993" y="927100"/>
            <a:ext cx="10603653" cy="4662805"/>
          </a:xfrm>
          <a:prstGeom prst="rect">
            <a:avLst/>
          </a:prstGeom>
          <a:noFill/>
          <a:ln w="76200">
            <a:solidFill>
              <a:srgbClr val="98D71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4100" name="组合 8"/>
          <p:cNvGrpSpPr/>
          <p:nvPr userDrawn="1"/>
        </p:nvGrpSpPr>
        <p:grpSpPr>
          <a:xfrm>
            <a:off x="174625" y="344488"/>
            <a:ext cx="2825751" cy="966787"/>
            <a:chOff x="329302" y="187193"/>
            <a:chExt cx="2313900" cy="1056015"/>
          </a:xfrm>
        </p:grpSpPr>
        <p:sp>
          <p:nvSpPr>
            <p:cNvPr id="4101" name="Freeform 5"/>
            <p:cNvSpPr/>
            <p:nvPr/>
          </p:nvSpPr>
          <p:spPr>
            <a:xfrm rot="10800000">
              <a:off x="329302" y="187193"/>
              <a:ext cx="2313900" cy="1056015"/>
            </a:xfrm>
            <a:custGeom>
              <a:cxnLst>
                <a:cxn ang="0">
                  <a:pos x="2147483646" y="0"/>
                </a:cxn>
                <a:cxn ang="0">
                  <a:pos x="0" y="2078340453"/>
                </a:cxn>
                <a:cxn ang="0">
                  <a:pos x="2147483646" y="2147483646"/>
                </a:cxn>
                <a:cxn ang="0">
                  <a:pos x="2147483646" y="1918466644"/>
                </a:cxn>
                <a:cxn ang="0">
                  <a:pos x="2147483646" y="0"/>
                </a:cxn>
              </a:cxnLst>
              <a:rect l="0" t="0" r="0" b="0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gradFill rotWithShape="0">
              <a:gsLst>
                <a:gs pos="0">
                  <a:srgbClr val="157F2B">
                    <a:alpha val="100000"/>
                  </a:srgbClr>
                </a:gs>
                <a:gs pos="50000">
                  <a:srgbClr val="157F2B">
                    <a:alpha val="100000"/>
                  </a:srgbClr>
                </a:gs>
                <a:gs pos="100000">
                  <a:srgbClr val="1CAA39">
                    <a:alpha val="100000"/>
                  </a:srgbClr>
                </a:gs>
              </a:gsLst>
              <a:lin ang="5400000"/>
            </a:gradFill>
            <a:ln w="9525">
              <a:noFill/>
            </a:ln>
          </p:spPr>
          <p:txBody>
            <a:bodyPr/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TextBox 22"/>
            <p:cNvSpPr txBox="1"/>
            <p:nvPr/>
          </p:nvSpPr>
          <p:spPr>
            <a:xfrm>
              <a:off x="643022" y="342561"/>
              <a:ext cx="1686460" cy="744933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909955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宋体" panose="02010600030101010101" pitchFamily="2" charset="-122"/>
                  <a:ea typeface="宋体" panose="02010600030101010101" pitchFamily="2" charset="-122"/>
                  <a:cs typeface="+mn-cs"/>
                  <a:sym typeface="+mn-ea"/>
                </a:rPr>
                <a:t>学习目标</a:t>
              </a:r>
              <a:endParaRPr kumimoji="0" lang="zh-CN" altLang="en-US" sz="32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endParaRPr>
            </a:p>
          </p:txBody>
        </p:sp>
      </p:grpSp>
      <p:sp>
        <p:nvSpPr>
          <p:cNvPr id="12" name="Freeform 6"/>
          <p:cNvSpPr/>
          <p:nvPr userDrawn="1"/>
        </p:nvSpPr>
        <p:spPr bwMode="auto">
          <a:xfrm>
            <a:off x="5582073" y="3615690"/>
            <a:ext cx="6610773" cy="3242310"/>
          </a:xfrm>
          <a:custGeom>
            <a:gdLst>
              <a:gd name="T0" fmla="*/ 0 w 1768"/>
              <a:gd name="T1" fmla="*/ 1568 h 1568"/>
              <a:gd name="T2" fmla="*/ 1768 w 1768"/>
              <a:gd name="T3" fmla="*/ 1568 h 1568"/>
              <a:gd name="T4" fmla="*/ 1768 w 1768"/>
              <a:gd name="T5" fmla="*/ 0 h 1568"/>
              <a:gd name="T6" fmla="*/ 0 w 1768"/>
              <a:gd name="T7" fmla="*/ 1568 h 156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68" h="1568">
                <a:moveTo>
                  <a:pt x="0" y="1568"/>
                </a:moveTo>
                <a:lnTo>
                  <a:pt x="1768" y="1568"/>
                </a:lnTo>
                <a:lnTo>
                  <a:pt x="1768" y="0"/>
                </a:lnTo>
                <a:lnTo>
                  <a:pt x="0" y="1568"/>
                </a:lnTo>
                <a:close/>
              </a:path>
            </a:pathLst>
          </a:custGeom>
          <a:solidFill>
            <a:srgbClr val="1CAA39"/>
          </a:solidFill>
          <a:ln>
            <a:noFill/>
          </a:ln>
        </p:spPr>
        <p:txBody>
          <a:bodyPr lIns="128572" tIns="64286" rIns="128572" bIns="64286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53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Freeform 6"/>
          <p:cNvSpPr/>
          <p:nvPr userDrawn="1"/>
        </p:nvSpPr>
        <p:spPr bwMode="auto">
          <a:xfrm>
            <a:off x="5780193" y="3766820"/>
            <a:ext cx="6411807" cy="3091815"/>
          </a:xfrm>
          <a:custGeom>
            <a:gdLst>
              <a:gd name="T0" fmla="*/ 0 w 1768"/>
              <a:gd name="T1" fmla="*/ 1568 h 1568"/>
              <a:gd name="T2" fmla="*/ 1768 w 1768"/>
              <a:gd name="T3" fmla="*/ 1568 h 1568"/>
              <a:gd name="T4" fmla="*/ 1768 w 1768"/>
              <a:gd name="T5" fmla="*/ 0 h 1568"/>
              <a:gd name="T6" fmla="*/ 0 w 1768"/>
              <a:gd name="T7" fmla="*/ 1568 h 156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68" h="1568">
                <a:moveTo>
                  <a:pt x="0" y="1568"/>
                </a:moveTo>
                <a:lnTo>
                  <a:pt x="1768" y="1568"/>
                </a:lnTo>
                <a:lnTo>
                  <a:pt x="1768" y="0"/>
                </a:lnTo>
                <a:lnTo>
                  <a:pt x="0" y="1568"/>
                </a:lnTo>
                <a:close/>
              </a:path>
            </a:pathLst>
          </a:custGeom>
          <a:solidFill>
            <a:srgbClr val="98D714"/>
          </a:solidFill>
          <a:ln>
            <a:noFill/>
          </a:ln>
        </p:spPr>
        <p:txBody>
          <a:bodyPr lIns="128572" tIns="64286" rIns="128572" bIns="64286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53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圆角矩形 10"/>
          <p:cNvSpPr/>
          <p:nvPr/>
        </p:nvSpPr>
        <p:spPr>
          <a:xfrm>
            <a:off x="0" y="15875"/>
            <a:ext cx="10280650" cy="669925"/>
          </a:xfrm>
          <a:prstGeom prst="roundRect">
            <a:avLst>
              <a:gd name="adj" fmla="val 0"/>
            </a:avLst>
          </a:prstGeom>
          <a:solidFill>
            <a:srgbClr val="FFFCF5"/>
          </a:solidFill>
          <a:ln w="12700" cap="flat" cmpd="sng" algn="ctr">
            <a:solidFill>
              <a:sysClr val="window" lastClr="FFFFFF"/>
            </a:solidFill>
            <a:prstDash val="solid"/>
          </a:ln>
          <a:effectLst>
            <a:outerShdw blurRad="279400" algn="ctr" rotWithShape="0">
              <a:prstClr val="black">
                <a:alpha val="11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0995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350" b="0" i="0" u="none" strike="noStrike" kern="0" cap="none" spc="0" normalizeH="0" baseline="0" noProof="0">
              <a:ln>
                <a:noFill/>
              </a:ln>
              <a:solidFill>
                <a:srgbClr val="262626">
                  <a:lumMod val="90000"/>
                  <a:lumOff val="10000"/>
                </a:srgbClr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5124" name="组合 8"/>
          <p:cNvGrpSpPr/>
          <p:nvPr userDrawn="1"/>
        </p:nvGrpSpPr>
        <p:grpSpPr>
          <a:xfrm>
            <a:off x="407988" y="22225"/>
            <a:ext cx="1797049" cy="625475"/>
            <a:chOff x="717477" y="1291449"/>
            <a:chExt cx="1515369" cy="1106750"/>
          </a:xfrm>
        </p:grpSpPr>
        <p:sp>
          <p:nvSpPr>
            <p:cNvPr id="10" name="圆角矩形 21"/>
            <p:cNvSpPr/>
            <p:nvPr/>
          </p:nvSpPr>
          <p:spPr>
            <a:xfrm>
              <a:off x="717477" y="1291449"/>
              <a:ext cx="1515369" cy="1106750"/>
            </a:xfrm>
            <a:prstGeom prst="roundRect">
              <a:avLst>
                <a:gd name="adj" fmla="val 10880"/>
              </a:avLst>
            </a:prstGeom>
            <a:solidFill>
              <a:srgbClr val="1CAA39"/>
            </a:solidFill>
            <a:ln w="25400" cap="flat" cmpd="sng" algn="ctr">
              <a:noFill/>
              <a:prstDash val="solid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909955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1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1" name="TextBox 22"/>
            <p:cNvSpPr txBox="1"/>
            <p:nvPr/>
          </p:nvSpPr>
          <p:spPr>
            <a:xfrm>
              <a:off x="787087" y="1454372"/>
              <a:ext cx="1376149" cy="83708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909955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7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+mn-ea"/>
                </a:rPr>
                <a:t>探究一</a:t>
              </a:r>
              <a:endParaRPr kumimoji="0" lang="en-US" altLang="zh-CN" sz="207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endParaRPr>
            </a:p>
          </p:txBody>
        </p:sp>
      </p:grp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2" name="Rectangle 31"/>
          <p:cNvSpPr/>
          <p:nvPr userDrawn="1"/>
        </p:nvSpPr>
        <p:spPr>
          <a:xfrm>
            <a:off x="0" y="-29844"/>
            <a:ext cx="12192000" cy="377824"/>
          </a:xfrm>
          <a:prstGeom prst="rect">
            <a:avLst/>
          </a:prstGeom>
          <a:solidFill>
            <a:srgbClr val="FFBF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5034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43" name="Rectangle 38"/>
          <p:cNvSpPr/>
          <p:nvPr userDrawn="1"/>
        </p:nvSpPr>
        <p:spPr>
          <a:xfrm>
            <a:off x="0" y="-30162"/>
            <a:ext cx="12192000" cy="317500"/>
          </a:xfrm>
          <a:prstGeom prst="rect">
            <a:avLst/>
          </a:prstGeom>
          <a:solidFill>
            <a:srgbClr val="92D05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5034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-201930" y="22225"/>
            <a:ext cx="12334875" cy="685800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圆角矩形 10"/>
          <p:cNvSpPr/>
          <p:nvPr/>
        </p:nvSpPr>
        <p:spPr>
          <a:xfrm>
            <a:off x="0" y="0"/>
            <a:ext cx="10256520" cy="669925"/>
          </a:xfrm>
          <a:prstGeom prst="roundRect">
            <a:avLst>
              <a:gd name="adj" fmla="val 0"/>
            </a:avLst>
          </a:prstGeom>
          <a:solidFill>
            <a:srgbClr val="FFFCF5"/>
          </a:solidFill>
          <a:ln w="12700" cap="flat" cmpd="sng" algn="ctr">
            <a:solidFill>
              <a:sysClr val="window" lastClr="FFFFFF"/>
            </a:solidFill>
            <a:prstDash val="solid"/>
          </a:ln>
          <a:effectLst>
            <a:outerShdw blurRad="279400" algn="ctr" rotWithShape="0">
              <a:prstClr val="black">
                <a:alpha val="11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0995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350" b="0" i="0" u="none" strike="noStrike" kern="0" cap="none" spc="0" normalizeH="0" baseline="0" noProof="0">
              <a:ln>
                <a:noFill/>
              </a:ln>
              <a:solidFill>
                <a:srgbClr val="262626">
                  <a:lumMod val="90000"/>
                  <a:lumOff val="10000"/>
                </a:srgbClr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6148" name="组合 9"/>
          <p:cNvGrpSpPr/>
          <p:nvPr userDrawn="1"/>
        </p:nvGrpSpPr>
        <p:grpSpPr>
          <a:xfrm>
            <a:off x="255694" y="22225"/>
            <a:ext cx="1797049" cy="625475"/>
            <a:chOff x="717477" y="1291449"/>
            <a:chExt cx="1515369" cy="1106750"/>
          </a:xfrm>
        </p:grpSpPr>
        <p:sp>
          <p:nvSpPr>
            <p:cNvPr id="10" name="圆角矩形 21"/>
            <p:cNvSpPr/>
            <p:nvPr/>
          </p:nvSpPr>
          <p:spPr>
            <a:xfrm>
              <a:off x="717477" y="1291449"/>
              <a:ext cx="1515369" cy="1106750"/>
            </a:xfrm>
            <a:prstGeom prst="roundRect">
              <a:avLst>
                <a:gd name="adj" fmla="val 10880"/>
              </a:avLst>
            </a:prstGeom>
            <a:solidFill>
              <a:srgbClr val="1CAA39"/>
            </a:solidFill>
            <a:ln w="25400" cap="flat" cmpd="sng" algn="ctr">
              <a:noFill/>
              <a:prstDash val="solid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909955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1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1" name="TextBox 22"/>
            <p:cNvSpPr txBox="1"/>
            <p:nvPr/>
          </p:nvSpPr>
          <p:spPr>
            <a:xfrm>
              <a:off x="787087" y="1454372"/>
              <a:ext cx="1376149" cy="83708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909955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7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+mn-ea"/>
                </a:rPr>
                <a:t>探究二</a:t>
              </a:r>
              <a:endParaRPr kumimoji="0" lang="zh-CN" altLang="en-US" sz="207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endParaRPr>
            </a:p>
          </p:txBody>
        </p:sp>
      </p:grp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70739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90779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47979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2" name="Rectangle 31"/>
          <p:cNvSpPr/>
          <p:nvPr userDrawn="1"/>
        </p:nvSpPr>
        <p:spPr>
          <a:xfrm>
            <a:off x="0" y="-29844"/>
            <a:ext cx="12192000" cy="377824"/>
          </a:xfrm>
          <a:prstGeom prst="rect">
            <a:avLst/>
          </a:prstGeom>
          <a:solidFill>
            <a:srgbClr val="FFBF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5034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43" name="Rectangle 38"/>
          <p:cNvSpPr/>
          <p:nvPr userDrawn="1"/>
        </p:nvSpPr>
        <p:spPr>
          <a:xfrm>
            <a:off x="0" y="-30162"/>
            <a:ext cx="12192000" cy="317500"/>
          </a:xfrm>
          <a:prstGeom prst="rect">
            <a:avLst/>
          </a:prstGeom>
          <a:solidFill>
            <a:srgbClr val="92D05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5034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圆角矩形 10"/>
          <p:cNvSpPr/>
          <p:nvPr/>
        </p:nvSpPr>
        <p:spPr>
          <a:xfrm>
            <a:off x="0" y="0"/>
            <a:ext cx="10399395" cy="669925"/>
          </a:xfrm>
          <a:prstGeom prst="roundRect">
            <a:avLst>
              <a:gd name="adj" fmla="val 0"/>
            </a:avLst>
          </a:prstGeom>
          <a:solidFill>
            <a:srgbClr val="FFFCF5"/>
          </a:solidFill>
          <a:ln w="12700" cap="flat" cmpd="sng" algn="ctr">
            <a:solidFill>
              <a:sysClr val="window" lastClr="FFFFFF"/>
            </a:solidFill>
            <a:prstDash val="solid"/>
          </a:ln>
          <a:effectLst>
            <a:outerShdw blurRad="279400" algn="ctr" rotWithShape="0">
              <a:prstClr val="black">
                <a:alpha val="11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0995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350" b="0" i="0" u="none" strike="noStrike" kern="0" cap="none" spc="0" normalizeH="0" baseline="0" noProof="0">
              <a:ln>
                <a:noFill/>
              </a:ln>
              <a:solidFill>
                <a:srgbClr val="262626">
                  <a:lumMod val="90000"/>
                  <a:lumOff val="10000"/>
                </a:srgbClr>
              </a:solidFill>
              <a:effectLst/>
              <a:uLnTx/>
              <a:uFillTx/>
              <a:latin typeface="+mn-lt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7172" name="组合 8"/>
          <p:cNvGrpSpPr/>
          <p:nvPr userDrawn="1"/>
        </p:nvGrpSpPr>
        <p:grpSpPr>
          <a:xfrm>
            <a:off x="543984" y="22225"/>
            <a:ext cx="2440516" cy="626465"/>
            <a:chOff x="717477" y="1291449"/>
            <a:chExt cx="1515369" cy="1106750"/>
          </a:xfrm>
        </p:grpSpPr>
        <p:sp>
          <p:nvSpPr>
            <p:cNvPr id="10" name="圆角矩形 21"/>
            <p:cNvSpPr/>
            <p:nvPr/>
          </p:nvSpPr>
          <p:spPr>
            <a:xfrm>
              <a:off x="717477" y="1291449"/>
              <a:ext cx="1515369" cy="1106750"/>
            </a:xfrm>
            <a:prstGeom prst="roundRect">
              <a:avLst>
                <a:gd name="adj" fmla="val 10880"/>
              </a:avLst>
            </a:prstGeom>
            <a:solidFill>
              <a:srgbClr val="1CAA39"/>
            </a:solidFill>
            <a:ln w="25400" cap="flat" cmpd="sng" algn="ctr">
              <a:noFill/>
              <a:prstDash val="solid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909955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1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1" name="TextBox 22"/>
            <p:cNvSpPr txBox="1"/>
            <p:nvPr/>
          </p:nvSpPr>
          <p:spPr>
            <a:xfrm>
              <a:off x="788448" y="1454114"/>
              <a:ext cx="1373426" cy="835762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909955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7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+mn-ea"/>
                </a:rPr>
                <a:t>Summary</a:t>
              </a:r>
              <a:endParaRPr kumimoji="0" lang="zh-CN" altLang="en-US" sz="207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endParaRPr>
            </a:p>
          </p:txBody>
        </p:sp>
      </p:grp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8195" name="组合 7"/>
          <p:cNvGrpSpPr/>
          <p:nvPr userDrawn="1"/>
        </p:nvGrpSpPr>
        <p:grpSpPr>
          <a:xfrm>
            <a:off x="0" y="-30162"/>
            <a:ext cx="12192000" cy="411162"/>
            <a:chOff x="-447517" y="2693758"/>
            <a:chExt cx="12858045" cy="2996815"/>
          </a:xfrm>
        </p:grpSpPr>
        <p:sp>
          <p:nvSpPr>
            <p:cNvPr id="9" name="Rectangle 31"/>
            <p:cNvSpPr>
              <a:spLocks noChangeArrowheads="1"/>
            </p:cNvSpPr>
            <p:nvPr/>
          </p:nvSpPr>
          <p:spPr bwMode="auto">
            <a:xfrm>
              <a:off x="-447517" y="2936746"/>
              <a:ext cx="12858045" cy="2753827"/>
            </a:xfrm>
            <a:prstGeom prst="rect">
              <a:avLst/>
            </a:prstGeom>
            <a:solidFill>
              <a:srgbClr val="FFB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en-US"/>
              </a:defPPr>
              <a:lvl1pPr marL="0" lvl="0" indent="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742950" lvl="1" indent="-28575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1143000" lvl="2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600200" lvl="3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2057400" lvl="4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514600" lvl="5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971800" lvl="6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429000" lvl="7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886200" lvl="8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144907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10" name="Rectangle 38"/>
            <p:cNvSpPr>
              <a:spLocks noChangeArrowheads="1"/>
            </p:cNvSpPr>
            <p:nvPr/>
          </p:nvSpPr>
          <p:spPr bwMode="auto">
            <a:xfrm>
              <a:off x="-447517" y="2693758"/>
              <a:ext cx="12858045" cy="2314147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en-US"/>
              </a:defPPr>
              <a:lvl1pPr marL="0" lvl="0" indent="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742950" lvl="1" indent="-28575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1143000" lvl="2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600200" lvl="3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2057400" lvl="4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514600" lvl="5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971800" lvl="6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429000" lvl="7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886200" lvl="8" indent="-228600" algn="l" defTabSz="144907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144907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</p:grp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1"/>
          <p:cNvSpPr>
            <a:spLocks noChangeArrowheads="1"/>
          </p:cNvSpPr>
          <p:nvPr/>
        </p:nvSpPr>
        <p:spPr bwMode="auto">
          <a:xfrm>
            <a:off x="1117600" y="2025650"/>
            <a:ext cx="10915651" cy="2768600"/>
          </a:xfrm>
          <a:prstGeom prst="rect">
            <a:avLst/>
          </a:prstGeom>
          <a:solidFill>
            <a:srgbClr val="92D05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lvl="0" indent="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144907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44907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grpSp>
        <p:nvGrpSpPr>
          <p:cNvPr id="9220" name="组合 8"/>
          <p:cNvGrpSpPr/>
          <p:nvPr userDrawn="1"/>
        </p:nvGrpSpPr>
        <p:grpSpPr>
          <a:xfrm>
            <a:off x="0" y="479425"/>
            <a:ext cx="8079317" cy="6353175"/>
            <a:chOff x="-25821" y="-344115"/>
            <a:chExt cx="7232650" cy="7584727"/>
          </a:xfrm>
        </p:grpSpPr>
        <p:pic>
          <p:nvPicPr>
            <p:cNvPr id="9221" name="图片 9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-25821" y="-344115"/>
              <a:ext cx="7232650" cy="723265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9222" name="图片 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25821" y="2561877"/>
              <a:ext cx="4678735" cy="467873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2" name="矩形 11"/>
          <p:cNvSpPr/>
          <p:nvPr/>
        </p:nvSpPr>
        <p:spPr>
          <a:xfrm>
            <a:off x="6508792" y="2692827"/>
            <a:ext cx="4521835" cy="119888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7200" b="0" i="0" u="none" strike="noStrike" kern="1200" cap="none" spc="0" normalizeH="0" baseline="0" noProof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uLnTx/>
                <a:uFillTx/>
                <a:latin typeface="+mn-lt"/>
                <a:ea typeface="+mn-ea"/>
                <a:cs typeface="+mn-cs"/>
                <a:sym typeface="+mn-ea"/>
              </a:rPr>
              <a:t>Thank you !</a:t>
            </a:r>
            <a:endParaRPr kumimoji="0" lang="en-US" altLang="zh-CN" sz="7200" b="0" i="0" u="none" strike="noStrike" kern="1200" cap="none" spc="0" normalizeH="0" baseline="0" noProof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uLnTx/>
              <a:uFillTx/>
              <a:latin typeface="+mn-lt"/>
              <a:ea typeface="+mn-ea"/>
              <a:cs typeface="+mn-cs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en-US" strike="noStrike" noProof="1" smtClean="0"/>
              <a:t>Click to edit Master title style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en-US" strike="noStrike" noProof="1" smtClean="0"/>
              <a:t>Click to edit Master text styles</a:t>
            </a:r>
            <a:endParaRPr lang="en-US" strike="noStrike" noProof="1" smtClean="0"/>
          </a:p>
          <a:p>
            <a:pPr lvl="1" fontAlgn="base"/>
            <a:r>
              <a:rPr lang="en-US" strike="noStrike" noProof="1" smtClean="0"/>
              <a:t>Second level</a:t>
            </a:r>
            <a:endParaRPr lang="en-US" strike="noStrike" noProof="1" smtClean="0"/>
          </a:p>
          <a:p>
            <a:pPr lvl="2" fontAlgn="base"/>
            <a:r>
              <a:rPr lang="en-US" strike="noStrike" noProof="1" smtClean="0"/>
              <a:t>Third level</a:t>
            </a:r>
            <a:endParaRPr lang="en-US" strike="noStrike" noProof="1" smtClean="0"/>
          </a:p>
          <a:p>
            <a:pPr lvl="3" fontAlgn="base"/>
            <a:r>
              <a:rPr lang="en-US" strike="noStrike" noProof="1" smtClean="0"/>
              <a:t>Fourth level</a:t>
            </a:r>
            <a:endParaRPr lang="en-US" strike="noStrike" noProof="1" smtClean="0"/>
          </a:p>
          <a:p>
            <a:pPr lvl="4" fontAlgn="base"/>
            <a:r>
              <a:rPr lang="en-US" strike="noStrike" noProof="1" smtClean="0"/>
              <a:t>Fifth level</a:t>
            </a:r>
            <a:endParaRPr 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en-US" altLang="zh-CN" sz="8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800" strike="noStrike" noProof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5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 indent="-228600"/>
            <a:r>
              <a:rPr lang="zh-CN" altLang="en-US"/>
              <a:t>编辑母版文本样式</a:t>
            </a:r>
            <a:endParaRPr lang="zh-CN" altLang="en-US"/>
          </a:p>
          <a:p>
            <a:pPr lvl="1" indent="-22860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0D1A1A6-D602-48D9-A916-CD51650C71B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8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0602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7" name="TextBox 22" title=""/>
          <p:cNvSpPr txBox="1"/>
          <p:nvPr/>
        </p:nvSpPr>
        <p:spPr>
          <a:xfrm>
            <a:off x="3655060" y="856615"/>
            <a:ext cx="4881880" cy="1476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defTabSz="909955">
              <a:lnSpc>
                <a:spcPct val="150000"/>
              </a:lnSpc>
            </a:pPr>
            <a:r>
              <a:rPr lang="en-US" altLang="zh-CN" sz="6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Unit 3</a:t>
            </a:r>
            <a:r>
              <a:rPr lang="en-US" altLang="zh-CN" sz="60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endParaRPr lang="en-US" altLang="zh-CN" sz="4400" b="1">
              <a:solidFill>
                <a:schemeClr val="bg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367155" y="3046730"/>
            <a:ext cx="9457690" cy="1630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40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English Around the World</a:t>
            </a:r>
            <a:endParaRPr lang="en-US" altLang="zh-CN" sz="40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+mn-ea"/>
            </a:endParaRPr>
          </a:p>
          <a:p>
            <a:pPr algn="ctr">
              <a:spcBef>
                <a:spcPct val="50000"/>
              </a:spcBef>
            </a:pPr>
            <a:r>
              <a:rPr lang="en-US" altLang="zh-CN" sz="4000" b="1">
                <a:solidFill>
                  <a:schemeClr val="bg1"/>
                </a:solidFill>
                <a:latin typeface="Times New Roman" panose="02020603050405020304" pitchFamily="18" charset="0"/>
                <a:sym typeface="+mn-ea"/>
              </a:rPr>
              <a:t>Topic 1     Section D </a:t>
            </a:r>
            <a:endParaRPr lang="en-US" altLang="zh-CN" sz="4000" b="1">
              <a:solidFill>
                <a:schemeClr val="bg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6238875" y="1038860"/>
            <a:ext cx="18199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学习目标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6238875" y="1833880"/>
            <a:ext cx="24206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预习检测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6238875" y="2628900"/>
            <a:ext cx="24206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知识梳理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6238875" y="5013960"/>
            <a:ext cx="24206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课堂总结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076" name="图片 8" title=""/>
          <p:cNvPicPr>
            <a:picLocks noChangeAspect="1"/>
          </p:cNvPicPr>
          <p:nvPr userDrawn="1"/>
        </p:nvPicPr>
        <p:blipFill>
          <a:blip r:embed="rId2"/>
          <a:srcRect l="4321" r="2797" b="35915"/>
          <a:stretch>
            <a:fillRect/>
          </a:stretch>
        </p:blipFill>
        <p:spPr>
          <a:xfrm>
            <a:off x="-9525" y="5849938"/>
            <a:ext cx="12211051" cy="10398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7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1265" y="1833880"/>
            <a:ext cx="2625725" cy="2625725"/>
          </a:xfrm>
          <a:prstGeom prst="rect">
            <a:avLst/>
          </a:prstGeom>
        </p:spPr>
      </p:pic>
      <p:sp>
        <p:nvSpPr>
          <p:cNvPr id="13" name="文本框 12" title=""/>
          <p:cNvSpPr txBox="1"/>
          <p:nvPr/>
        </p:nvSpPr>
        <p:spPr>
          <a:xfrm>
            <a:off x="3264535" y="2547620"/>
            <a:ext cx="109918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学习</a:t>
            </a:r>
            <a:endParaRPr lang="zh-CN" altLang="en-US" sz="3600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导航</a:t>
            </a:r>
            <a:endParaRPr lang="zh-CN" altLang="en-US" sz="3600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6238875" y="3423920"/>
            <a:ext cx="181991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重点探究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6238875" y="4218940"/>
            <a:ext cx="181610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当堂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检测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2" title=""/>
          <p:cNvSpPr txBox="1"/>
          <p:nvPr/>
        </p:nvSpPr>
        <p:spPr>
          <a:xfrm>
            <a:off x="3601085" y="2167890"/>
            <a:ext cx="6115050" cy="5340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Wingdings" panose="05000000000000000000" pitchFamily="2" charset="2"/>
            </a:pPr>
            <a:r>
              <a:rPr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能熟悉并正确运用本课时的重点单词和短语</a:t>
            </a:r>
            <a:endParaRPr kumimoji="0" lang="zh-CN" altLang="en-US" sz="2400" b="1" kern="0" cap="none" spc="0" normalizeH="0" baseline="0" noProof="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6" name="Rounded Rectangle 18" title=""/>
          <p:cNvSpPr/>
          <p:nvPr/>
        </p:nvSpPr>
        <p:spPr>
          <a:xfrm>
            <a:off x="3044825" y="2218690"/>
            <a:ext cx="433388" cy="433070"/>
          </a:xfrm>
          <a:prstGeom prst="roundRect">
            <a:avLst>
              <a:gd name="adj" fmla="val 50000"/>
            </a:avLst>
          </a:prstGeom>
          <a:solidFill>
            <a:srgbClr val="1CAA39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</a:t>
            </a: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7" name="Rounded Rectangle 18" title=""/>
          <p:cNvSpPr/>
          <p:nvPr/>
        </p:nvSpPr>
        <p:spPr>
          <a:xfrm>
            <a:off x="3044825" y="2872105"/>
            <a:ext cx="405765" cy="433070"/>
          </a:xfrm>
          <a:prstGeom prst="roundRect">
            <a:avLst>
              <a:gd name="adj" fmla="val 50000"/>
            </a:avLst>
          </a:prstGeom>
          <a:solidFill>
            <a:srgbClr val="1CAA39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</a:t>
            </a: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" name="TextBox 22" title=""/>
          <p:cNvSpPr txBox="1"/>
          <p:nvPr/>
        </p:nvSpPr>
        <p:spPr>
          <a:xfrm>
            <a:off x="3601085" y="2839720"/>
            <a:ext cx="5993130" cy="5340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Wingdings" panose="05000000000000000000" pitchFamily="2" charset="2"/>
            </a:pPr>
            <a:r>
              <a:rPr lang="zh-CN" sz="2400" b="1">
                <a:latin typeface="宋体" panose="02010600030101010101" pitchFamily="2" charset="-122"/>
                <a:sym typeface="+mn-ea"/>
              </a:rPr>
              <a:t>能</a:t>
            </a:r>
            <a:r>
              <a:rPr sz="2400" b="1">
                <a:sym typeface="+mn-ea"/>
              </a:rPr>
              <a:t>巩固一般现在时的被动语态</a:t>
            </a:r>
            <a:endParaRPr kumimoji="0" lang="zh-CN" altLang="en-US" sz="2400" b="1" kern="0" cap="none" spc="0" normalizeH="0" baseline="0" noProof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" name="Rounded Rectangle 18" title=""/>
          <p:cNvSpPr/>
          <p:nvPr/>
        </p:nvSpPr>
        <p:spPr>
          <a:xfrm>
            <a:off x="3044825" y="3525520"/>
            <a:ext cx="405765" cy="433070"/>
          </a:xfrm>
          <a:prstGeom prst="roundRect">
            <a:avLst>
              <a:gd name="adj" fmla="val 50000"/>
            </a:avLst>
          </a:prstGeom>
          <a:solidFill>
            <a:srgbClr val="1CAA39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GB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</a:t>
            </a:r>
            <a:endParaRPr kumimoji="0" lang="en-US" altLang="en-GB" sz="2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5" name="TextBox 22" title=""/>
          <p:cNvSpPr txBox="1"/>
          <p:nvPr/>
        </p:nvSpPr>
        <p:spPr>
          <a:xfrm>
            <a:off x="3601085" y="3474720"/>
            <a:ext cx="4229100" cy="5340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Wingdings" panose="05000000000000000000" pitchFamily="2" charset="2"/>
            </a:pPr>
            <a:r>
              <a:rPr lang="zh-CN" sz="2400" b="1">
                <a:sym typeface="+mn-ea"/>
              </a:rPr>
              <a:t>能</a:t>
            </a:r>
            <a:r>
              <a:rPr sz="2400" b="1">
                <a:sym typeface="+mn-ea"/>
              </a:rPr>
              <a:t>谈论英语被广泛应用的原因</a:t>
            </a:r>
            <a:endParaRPr sz="2400" b="1"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4" presetClass="entr" presetSubtype="0" dur="50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4" presetClass="entr" presetSubtype="0" dur="50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4" presetClass="entr" presetSubtype="0" dur="50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4" presetClass="entr" presetSubtype="0" dur="50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4" presetClass="entr" presetSubtype="0" dur="50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/>
      <p:bldP spid="27" grpId="0"/>
      <p:bldP spid="4" grpId="0"/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2002790" y="1745615"/>
            <a:ext cx="8185785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</a:rPr>
              <a:t>1.When I failed, I ______ to try again. 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</a:rPr>
              <a:t>   A.was encouraged　 	B.was encouraging　 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</a:rPr>
              <a:t>   C.encouraged 　 		D.was encourage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</a:rPr>
              <a:t>2.Our English teacher often </a:t>
            </a: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______ </a:t>
            </a: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</a:rPr>
              <a:t>us </a:t>
            </a: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______ </a:t>
            </a: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</a:rPr>
              <a:t>English. 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</a:rPr>
              <a:t>   A.encourage; to learn 		B.encourages; to learn 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</a:rPr>
              <a:t>   C.encouraged; learn 		D.encourage; learn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842010" y="694055"/>
            <a:ext cx="1998980" cy="5835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预习检测</a:t>
            </a:r>
            <a:endParaRPr lang="zh-CN" altLang="en-US" sz="3200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2390" y="363220"/>
            <a:ext cx="914400" cy="914400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5023485" y="1692275"/>
            <a:ext cx="32639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6492875" y="3631565"/>
            <a:ext cx="32639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979170" y="1444625"/>
            <a:ext cx="10568940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3.In the past, the child laborers _____ do a lot of hard work.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   A.forced	  B.forced to	  C.was forced to	D.were forced to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4.Zhang Lili is very brave and she ______“The most beautiful teacher”.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   A.is called		B.calls	C.are called		D.is calling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5.The boy with short hair is named Little Tiger ______ his parents.</a:t>
            </a:r>
            <a:endParaRPr 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   A.from   		B.with    C.by   		D.for</a:t>
            </a:r>
            <a:endParaRPr lang="zh-CN" altLang="en-US" sz="2800" b="1"/>
          </a:p>
        </p:txBody>
      </p:sp>
      <p:sp>
        <p:nvSpPr>
          <p:cNvPr id="6" name="文本框 5" title=""/>
          <p:cNvSpPr txBox="1"/>
          <p:nvPr/>
        </p:nvSpPr>
        <p:spPr>
          <a:xfrm>
            <a:off x="5719445" y="1417955"/>
            <a:ext cx="32639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6360795" y="2675255"/>
            <a:ext cx="32639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8110220" y="3985260"/>
            <a:ext cx="456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315" y="446405"/>
            <a:ext cx="914400" cy="914400"/>
          </a:xfrm>
          <a:prstGeom prst="rect">
            <a:avLst/>
          </a:prstGeom>
        </p:spPr>
      </p:pic>
      <p:sp>
        <p:nvSpPr>
          <p:cNvPr id="4" name="文本框 3" title=""/>
          <p:cNvSpPr txBox="1"/>
          <p:nvPr/>
        </p:nvSpPr>
        <p:spPr>
          <a:xfrm>
            <a:off x="1148715" y="718820"/>
            <a:ext cx="1905635" cy="583565"/>
          </a:xfrm>
          <a:prstGeom prst="rect">
            <a:avLst/>
          </a:prstGeom>
          <a:solidFill>
            <a:srgbClr val="1CAA39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知识梳理</a:t>
            </a:r>
            <a:endParaRPr lang="zh-CN" altLang="zh-CN" sz="3200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AutoShape 53" title=""/>
          <p:cNvSpPr/>
          <p:nvPr/>
        </p:nvSpPr>
        <p:spPr>
          <a:xfrm>
            <a:off x="2044065" y="1806575"/>
            <a:ext cx="8330565" cy="417131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 w="57150" cap="flat" cmpd="thickThin">
            <a:solidFill>
              <a:srgbClr val="FF9900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699999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l">
              <a:buNone/>
            </a:pP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" name="圆角矩形 11" title=""/>
          <p:cNvSpPr/>
          <p:nvPr/>
        </p:nvSpPr>
        <p:spPr>
          <a:xfrm>
            <a:off x="4752340" y="1526540"/>
            <a:ext cx="2686685" cy="564515"/>
          </a:xfrm>
          <a:prstGeom prst="roundRect">
            <a:avLst/>
          </a:prstGeom>
          <a:solidFill>
            <a:srgbClr val="92D050"/>
          </a:solidFill>
          <a:ln w="25400" cap="flat" cmpd="sng" algn="ctr">
            <a:solidFill>
              <a:schemeClr val="bg2"/>
            </a:solidFill>
            <a:prstDash val="solid"/>
          </a:ln>
          <a:effectLst/>
        </p:spPr>
        <p:txBody>
          <a:bodyPr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3200" b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Key points </a:t>
            </a:r>
            <a:endParaRPr kumimoji="0" lang="en-US" altLang="zh-CN" sz="3200" b="1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247900" y="2091055"/>
            <a:ext cx="7922895" cy="3738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fontAlgn="auto">
              <a:lnSpc>
                <a:spcPts val="3160"/>
              </a:lnSpc>
              <a:spcBef>
                <a:spcPct val="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1. In the nineteenth century, Great Britain became a </a:t>
            </a:r>
            <a:endParaRPr lang="en-US" altLang="zh-CN" sz="2400" b="1">
              <a:latin typeface="Times New Roman" panose="02020603050405020304" pitchFamily="18" charset="0"/>
              <a:ea typeface="宋体" panose="02010600030101010101" pitchFamily="2" charset="-122"/>
              <a:cs typeface="+mj-lt"/>
              <a:sym typeface="+mn-ea"/>
            </a:endParaRPr>
          </a:p>
          <a:p>
            <a:pPr fontAlgn="auto">
              <a:lnSpc>
                <a:spcPts val="3160"/>
              </a:lnSpc>
              <a:spcBef>
                <a:spcPct val="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    powerful country, so English became an international </a:t>
            </a:r>
            <a:endParaRPr lang="en-US" altLang="zh-CN" sz="2400" b="1">
              <a:latin typeface="Times New Roman" panose="02020603050405020304" pitchFamily="18" charset="0"/>
              <a:ea typeface="宋体" panose="02010600030101010101" pitchFamily="2" charset="-122"/>
              <a:cs typeface="+mj-lt"/>
              <a:sym typeface="+mn-ea"/>
            </a:endParaRPr>
          </a:p>
          <a:p>
            <a:pPr fontAlgn="auto">
              <a:lnSpc>
                <a:spcPts val="3160"/>
              </a:lnSpc>
              <a:spcBef>
                <a:spcPct val="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    language. </a:t>
            </a:r>
            <a:endParaRPr lang="en-US" altLang="zh-CN" sz="24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+mj-lt"/>
            </a:endParaRPr>
          </a:p>
          <a:p>
            <a:pPr fontAlgn="auto">
              <a:lnSpc>
                <a:spcPts val="3160"/>
              </a:lnSpc>
              <a:spcBef>
                <a:spcPct val="0"/>
              </a:spcBef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    19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世纪时，英国成为了一个十分强大的国家，因此英语也成为了国际性的语言。 </a:t>
            </a: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  <a:cs typeface="+mj-lt"/>
              <a:sym typeface="+mn-ea"/>
            </a:endParaRPr>
          </a:p>
          <a:p>
            <a:pPr fontAlgn="auto">
              <a:lnSpc>
                <a:spcPts val="3160"/>
              </a:lnSpc>
              <a:spcBef>
                <a:spcPct val="0"/>
              </a:spcBef>
            </a:pP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 in the nineteenth century   在19世纪</a:t>
            </a:r>
            <a:endParaRPr lang="zh-CN" altLang="en-US" sz="2400">
              <a:solidFill>
                <a:schemeClr val="tx1"/>
              </a:solidFill>
            </a:endParaRPr>
          </a:p>
          <a:p>
            <a:pPr fontAlgn="auto">
              <a:lnSpc>
                <a:spcPts val="3160"/>
              </a:lnSpc>
              <a:spcBef>
                <a:spcPct val="0"/>
              </a:spcBef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in the +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序数词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+century    </a:t>
            </a:r>
            <a:r>
              <a:rPr lang="en-US" altLang="zh-CN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表示</a:t>
            </a:r>
            <a:r>
              <a:rPr lang="en-US" altLang="zh-CN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“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在</a:t>
            </a:r>
            <a:r>
              <a:rPr lang="en-US" altLang="zh-CN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……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世纪</a:t>
            </a:r>
            <a:r>
              <a:rPr lang="en-US" altLang="zh-CN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”</a:t>
            </a:r>
            <a:endParaRPr lang="en-US" altLang="zh-CN" sz="24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+mj-lt"/>
              <a:sym typeface="+mn-ea"/>
            </a:endParaRPr>
          </a:p>
          <a:p>
            <a:pPr fontAlgn="auto">
              <a:lnSpc>
                <a:spcPts val="3160"/>
              </a:lnSpc>
              <a:spcBef>
                <a:spcPct val="0"/>
              </a:spcBef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in the +年份s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					 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表示</a:t>
            </a:r>
            <a:r>
              <a:rPr lang="en-US" altLang="zh-CN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“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在几世纪几十年代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”</a:t>
            </a:r>
            <a:endParaRPr lang="en-US" altLang="zh-CN" sz="24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sym typeface="+mn-ea"/>
            </a:endParaRPr>
          </a:p>
          <a:p>
            <a:pPr fontAlgn="auto">
              <a:lnSpc>
                <a:spcPts val="3160"/>
              </a:lnSpc>
              <a:spcBef>
                <a:spcPct val="0"/>
              </a:spcBef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eg: In the 1880s 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在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19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世纪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80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+mj-lt"/>
                <a:sym typeface="+mn-ea"/>
              </a:rPr>
              <a:t>年代</a:t>
            </a:r>
            <a:endParaRPr lang="en-US" altLang="zh-CN" sz="24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AutoShape 53" title=""/>
          <p:cNvSpPr/>
          <p:nvPr/>
        </p:nvSpPr>
        <p:spPr>
          <a:xfrm>
            <a:off x="1589405" y="1630045"/>
            <a:ext cx="9013190" cy="3526790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 w="57150" cap="flat" cmpd="thickThin">
            <a:solidFill>
              <a:srgbClr val="FF9900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699999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" name="圆角矩形 11" title=""/>
          <p:cNvSpPr/>
          <p:nvPr/>
        </p:nvSpPr>
        <p:spPr>
          <a:xfrm>
            <a:off x="4925695" y="1302385"/>
            <a:ext cx="2534920" cy="564515"/>
          </a:xfrm>
          <a:prstGeom prst="roundRect">
            <a:avLst/>
          </a:prstGeom>
          <a:solidFill>
            <a:srgbClr val="92D050"/>
          </a:solidFill>
          <a:ln w="25400" cap="flat" cmpd="sng" algn="ctr">
            <a:solidFill>
              <a:schemeClr val="bg2"/>
            </a:solidFill>
            <a:prstDash val="solid"/>
          </a:ln>
          <a:effectLst/>
        </p:spPr>
        <p:txBody>
          <a:bodyPr anchor="ctr" anchorCtr="0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200" b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Key points</a:t>
            </a:r>
            <a:endParaRPr kumimoji="0" lang="en-US" altLang="zh-CN" sz="3200" b="1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686560" y="1961515"/>
            <a:ext cx="8819515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2. China, a country with the largest population in the world, has  </a:t>
            </a:r>
            <a:endParaRPr lang="en-US" altLang="zh-CN" sz="24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fontAlgn="auto">
              <a:spcBef>
                <a:spcPct val="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 encouraged more people to learn English since the 1970s. </a:t>
            </a:r>
            <a:endParaRPr lang="en-US" altLang="zh-CN" sz="24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fontAlgn="auto">
              <a:spcBef>
                <a:spcPct val="0"/>
              </a:spcBef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 中国作为世界上人口最多的国家，从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20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世纪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70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年代开始鼓励越</a:t>
            </a: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fontAlgn="auto">
              <a:spcBef>
                <a:spcPct val="0"/>
              </a:spcBef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 来越多的人学习英语。 </a:t>
            </a: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pPr fontAlgn="auto">
              <a:spcBef>
                <a:spcPct val="0"/>
              </a:spcBef>
            </a:pPr>
            <a:r>
              <a:rPr lang="en-US" altLang="zh-CN" sz="2400" b="1" err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encourage sb. to do sth.   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鼓励某人干某事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fontAlgn="auto">
              <a:spcBef>
                <a:spcPct val="0"/>
              </a:spcBef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eg: 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fontAlgn="auto">
              <a:spcBef>
                <a:spcPct val="0"/>
              </a:spcBef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Teachers encourage us to do something useful to reduce the pollution.</a:t>
            </a:r>
            <a:r>
              <a:rPr lang="en-US" altLang="zh-CN" sz="2400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</a:t>
            </a:r>
            <a:endParaRPr lang="en-US" altLang="zh-CN" sz="2400">
              <a:solidFill>
                <a:srgbClr val="D60093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fontAlgn="auto">
              <a:spcBef>
                <a:spcPct val="0"/>
              </a:spcBef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老师鼓励我们做些有益的事来减少污染。</a:t>
            </a:r>
            <a:endParaRPr lang="en-US" altLang="zh-CN" sz="24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AutoShape 53" title=""/>
          <p:cNvSpPr/>
          <p:nvPr/>
        </p:nvSpPr>
        <p:spPr>
          <a:xfrm>
            <a:off x="1558290" y="1120140"/>
            <a:ext cx="9074785" cy="5320030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 w="57150" cap="flat" cmpd="thickThin">
            <a:solidFill>
              <a:srgbClr val="FF9900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699999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" name="圆角矩形 11" title=""/>
          <p:cNvSpPr/>
          <p:nvPr/>
        </p:nvSpPr>
        <p:spPr>
          <a:xfrm>
            <a:off x="4877435" y="770255"/>
            <a:ext cx="2534920" cy="564515"/>
          </a:xfrm>
          <a:prstGeom prst="roundRect">
            <a:avLst/>
          </a:prstGeom>
          <a:solidFill>
            <a:srgbClr val="92D050"/>
          </a:solidFill>
          <a:ln w="25400" cap="flat" cmpd="sng" algn="ctr">
            <a:solidFill>
              <a:schemeClr val="bg2"/>
            </a:solidFill>
            <a:prstDash val="solid"/>
          </a:ln>
          <a:effectLst/>
        </p:spPr>
        <p:txBody>
          <a:bodyPr anchor="ctr" anchorCtr="0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200" b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Key points</a:t>
            </a:r>
            <a:endParaRPr kumimoji="0" lang="en-US" altLang="zh-CN" sz="3200" b="1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1730375" y="1423670"/>
            <a:ext cx="8829040" cy="4892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3. Now, students are required to learn English, and the study of </a:t>
            </a:r>
            <a:endParaRPr lang="en-US" altLang="zh-CN" sz="24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pPr fontAlgn="auto">
              <a:spcBef>
                <a:spcPct val="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 English is regarded as a very important industry in China as </a:t>
            </a:r>
            <a:endParaRPr lang="en-US" altLang="zh-CN" sz="24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pPr fontAlgn="auto">
              <a:spcBef>
                <a:spcPct val="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 well as in the rest of the world.</a:t>
            </a:r>
            <a:endParaRPr lang="en-US" altLang="zh-CN" sz="24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fontAlgn="auto">
              <a:spcBef>
                <a:spcPct val="0"/>
              </a:spcBef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 现在，学生都被要求学英语，并且英语学习在中国乃至全世界都被看作是一个非常重要的产业。</a:t>
            </a: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pPr fontAlgn="auto">
              <a:spcBef>
                <a:spcPct val="0"/>
              </a:spcBef>
            </a:pPr>
            <a:endParaRPr lang="en-US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</a:pPr>
            <a:endParaRPr lang="en-US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</a:pPr>
            <a:endParaRPr lang="en-US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</a:pPr>
            <a:endParaRPr lang="en-US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eg: She regards me as her friend.       </a:t>
            </a:r>
            <a:endParaRPr lang="en-US" altLang="zh-CN" sz="2400" b="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fontAlgn="auto">
              <a:spcBef>
                <a:spcPct val="0"/>
              </a:spcBef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the rest of … 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……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中剩下的，做主语时，谓语动词单复数由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of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后名词决定 </a:t>
            </a:r>
            <a:endParaRPr lang="zh-CN" altLang="en-US" sz="24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fontAlgn="auto">
              <a:spcBef>
                <a:spcPct val="0"/>
              </a:spcBef>
            </a:pPr>
            <a:r>
              <a:rPr lang="en-US" altLang="zh-CN" sz="2400"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eg: The rest of the earth 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is covered</a:t>
            </a:r>
            <a:r>
              <a:rPr lang="en-US" altLang="zh-CN" sz="2400"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by sea.</a:t>
            </a:r>
            <a:endParaRPr lang="en-US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8612" name="文本框 68611" title=""/>
          <p:cNvSpPr txBox="1"/>
          <p:nvPr/>
        </p:nvSpPr>
        <p:spPr>
          <a:xfrm>
            <a:off x="2209800" y="3670300"/>
            <a:ext cx="2054225" cy="5016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65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regard… as</a:t>
            </a:r>
            <a:endParaRPr lang="en-US" altLang="zh-CN" sz="2665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8613" name="文本框 68612" title=""/>
          <p:cNvSpPr txBox="1"/>
          <p:nvPr/>
        </p:nvSpPr>
        <p:spPr>
          <a:xfrm>
            <a:off x="6371778" y="4179641"/>
            <a:ext cx="2155253" cy="5016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65" b="1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宋体" panose="02010600030101010101" pitchFamily="2" charset="-122"/>
              </a:rPr>
              <a:t>think of … as</a:t>
            </a:r>
            <a:endParaRPr lang="en-US" altLang="zh-CN" sz="2665" b="1">
              <a:solidFill>
                <a:srgbClr val="FF0000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8614" name="矩形 68613" title=""/>
          <p:cNvSpPr/>
          <p:nvPr/>
        </p:nvSpPr>
        <p:spPr>
          <a:xfrm>
            <a:off x="6371778" y="3191486"/>
            <a:ext cx="2132965" cy="5016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none" anchor="t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宋体" panose="02010600030101010101" pitchFamily="2" charset="-122"/>
              </a:rPr>
              <a:t>consider… as</a:t>
            </a:r>
            <a:endParaRPr lang="en-US" altLang="zh-CN" sz="2665" b="1">
              <a:solidFill>
                <a:srgbClr val="FF0000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8615" name="左大括号 68614" title=""/>
          <p:cNvSpPr/>
          <p:nvPr/>
        </p:nvSpPr>
        <p:spPr>
          <a:xfrm>
            <a:off x="6219754" y="3495534"/>
            <a:ext cx="72845" cy="861468"/>
          </a:xfrm>
          <a:prstGeom prst="leftBrace">
            <a:avLst>
              <a:gd name="adj1" fmla="val 98550"/>
              <a:gd name="adj2" fmla="val 50000"/>
            </a:avLst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sz="135" b="1"/>
          </a:p>
        </p:txBody>
      </p:sp>
      <p:sp>
        <p:nvSpPr>
          <p:cNvPr id="68616" name="直接连接符 68615" title=""/>
          <p:cNvSpPr/>
          <p:nvPr/>
        </p:nvSpPr>
        <p:spPr>
          <a:xfrm flipV="1">
            <a:off x="4263131" y="3464866"/>
            <a:ext cx="456071" cy="456071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68617" name="直接连接符 68616" title=""/>
          <p:cNvSpPr/>
          <p:nvPr/>
        </p:nvSpPr>
        <p:spPr>
          <a:xfrm>
            <a:off x="4263131" y="3920937"/>
            <a:ext cx="456071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68618" name="直接连接符 68617" title=""/>
          <p:cNvSpPr/>
          <p:nvPr/>
        </p:nvSpPr>
        <p:spPr>
          <a:xfrm>
            <a:off x="4263131" y="3920937"/>
            <a:ext cx="357889" cy="503579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68619" name="文本框 68618" title=""/>
          <p:cNvSpPr txBox="1"/>
          <p:nvPr/>
        </p:nvSpPr>
        <p:spPr>
          <a:xfrm>
            <a:off x="4795214" y="3160818"/>
            <a:ext cx="608095" cy="521970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endParaRPr lang="en-US" altLang="zh-CN" sz="2800" b="1" i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8620" name="文本框 68619" title=""/>
          <p:cNvSpPr txBox="1"/>
          <p:nvPr/>
        </p:nvSpPr>
        <p:spPr>
          <a:xfrm>
            <a:off x="4719203" y="3692901"/>
            <a:ext cx="532083" cy="521970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v.</a:t>
            </a:r>
            <a:endParaRPr lang="en-US" altLang="zh-CN" sz="2800" b="1" i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8621" name="文本框 68620" title=""/>
          <p:cNvSpPr txBox="1"/>
          <p:nvPr/>
        </p:nvSpPr>
        <p:spPr>
          <a:xfrm>
            <a:off x="4642485" y="4171950"/>
            <a:ext cx="1064895" cy="521970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endParaRPr lang="en-US" altLang="zh-CN" sz="2800" b="1" i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8622" name="文本框 68621" title=""/>
          <p:cNvSpPr txBox="1"/>
          <p:nvPr/>
        </p:nvSpPr>
        <p:spPr>
          <a:xfrm>
            <a:off x="5707356" y="3670041"/>
            <a:ext cx="359473" cy="5016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65" b="1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宋体" panose="02010600030101010101" pitchFamily="2" charset="-122"/>
              </a:rPr>
              <a:t>=</a:t>
            </a:r>
            <a:endParaRPr lang="en-US" altLang="zh-CN" sz="2665" b="1">
              <a:solidFill>
                <a:schemeClr val="tx1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8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8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8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68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8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68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68612" grpId="0"/>
      <p:bldP spid="68613" grpId="0"/>
      <p:bldP spid="68614" grpId="0"/>
      <p:bldP spid="68619" grpId="0"/>
      <p:bldP spid="68620" grpId="0"/>
      <p:bldP spid="68621" grpId="0"/>
      <p:bldP spid="686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AutoShape 53" title=""/>
          <p:cNvSpPr/>
          <p:nvPr/>
        </p:nvSpPr>
        <p:spPr>
          <a:xfrm>
            <a:off x="1671955" y="1771650"/>
            <a:ext cx="8848090" cy="3549650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 w="57150" cap="flat" cmpd="thickThin">
            <a:solidFill>
              <a:srgbClr val="FF9900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699999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" name="圆角矩形 11" title=""/>
          <p:cNvSpPr/>
          <p:nvPr/>
        </p:nvSpPr>
        <p:spPr>
          <a:xfrm>
            <a:off x="4882515" y="1348105"/>
            <a:ext cx="2534920" cy="564515"/>
          </a:xfrm>
          <a:prstGeom prst="roundRect">
            <a:avLst/>
          </a:prstGeom>
          <a:solidFill>
            <a:srgbClr val="92D050"/>
          </a:solidFill>
          <a:ln w="25400" cap="flat" cmpd="sng" algn="ctr">
            <a:solidFill>
              <a:schemeClr val="bg2"/>
            </a:solidFill>
            <a:prstDash val="solid"/>
          </a:ln>
          <a:effectLst/>
        </p:spPr>
        <p:txBody>
          <a:bodyPr anchor="ctr" anchorCtr="0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200" b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Key phrases</a:t>
            </a:r>
            <a:endParaRPr kumimoji="0" lang="en-US" altLang="zh-CN" sz="3200" b="1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2007235" y="1995805"/>
            <a:ext cx="8284210" cy="3192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266700" indent="-266700" fontAlgn="auto">
              <a:lnSpc>
                <a:spcPct val="120000"/>
              </a:lnSpc>
            </a:pPr>
            <a:r>
              <a:rPr lang="en-US" sz="2400">
                <a:latin typeface="Times New Roman" panose="02020603050405020304" pitchFamily="18" charset="0"/>
                <a:sym typeface="+mn-ea"/>
              </a:rPr>
              <a:t>1. take the leading position in      		</a:t>
            </a:r>
            <a:r>
              <a:rPr lang="zh-CN" sz="2400">
                <a:latin typeface="Times New Roman" panose="02020603050405020304" pitchFamily="18" charset="0"/>
                <a:sym typeface="+mn-ea"/>
              </a:rPr>
              <a:t>在某方面处于领先地位</a:t>
            </a:r>
            <a:endParaRPr 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266700" indent="-266700" fontAlgn="auto">
              <a:lnSpc>
                <a:spcPct val="120000"/>
              </a:lnSpc>
            </a:pPr>
            <a:r>
              <a:rPr lang="en-US" sz="2400">
                <a:latin typeface="Times New Roman" panose="02020603050405020304" pitchFamily="18" charset="0"/>
                <a:sym typeface="+mn-ea"/>
              </a:rPr>
              <a:t>2. encourage sb. to do sth.              	</a:t>
            </a:r>
            <a:r>
              <a:rPr lang="zh-CN" sz="2400">
                <a:latin typeface="Times New Roman" panose="02020603050405020304" pitchFamily="18" charset="0"/>
                <a:sym typeface="+mn-ea"/>
              </a:rPr>
              <a:t>鼓励某人做某事</a:t>
            </a:r>
            <a:endParaRPr 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266700" indent="-266700" fontAlgn="auto">
              <a:lnSpc>
                <a:spcPct val="120000"/>
              </a:lnSpc>
            </a:pPr>
            <a:r>
              <a:rPr lang="en-US" sz="2400">
                <a:latin typeface="Times New Roman" panose="02020603050405020304" pitchFamily="18" charset="0"/>
                <a:sym typeface="+mn-ea"/>
              </a:rPr>
              <a:t>3. be popular with sb.                    	</a:t>
            </a:r>
            <a:r>
              <a:rPr lang="zh-CN" sz="2400">
                <a:latin typeface="Times New Roman" panose="02020603050405020304" pitchFamily="18" charset="0"/>
                <a:sym typeface="+mn-ea"/>
              </a:rPr>
              <a:t>受某人的欢迎</a:t>
            </a:r>
            <a:endParaRPr 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266700" indent="-266700" fontAlgn="auto">
              <a:lnSpc>
                <a:spcPct val="120000"/>
              </a:lnSpc>
            </a:pPr>
            <a:r>
              <a:rPr lang="en-US" sz="2400">
                <a:latin typeface="Times New Roman" panose="02020603050405020304" pitchFamily="18" charset="0"/>
                <a:sym typeface="+mn-ea"/>
              </a:rPr>
              <a:t>4. make great progress in doing sth.   </a:t>
            </a:r>
            <a:r>
              <a:rPr lang="zh-CN" sz="2400">
                <a:latin typeface="Times New Roman" panose="02020603050405020304" pitchFamily="18" charset="0"/>
                <a:sym typeface="+mn-ea"/>
              </a:rPr>
              <a:t>在某事上取得巨大的进步</a:t>
            </a:r>
            <a:endParaRPr 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266700" indent="-266700" fontAlgn="auto">
              <a:lnSpc>
                <a:spcPct val="120000"/>
              </a:lnSpc>
            </a:pPr>
            <a:r>
              <a:rPr lang="en-US" sz="2400">
                <a:latin typeface="Times New Roman" panose="02020603050405020304" pitchFamily="18" charset="0"/>
                <a:sym typeface="+mn-ea"/>
              </a:rPr>
              <a:t>5. require sb. to do sth.                     	</a:t>
            </a:r>
            <a:r>
              <a:rPr lang="zh-CN" sz="2400">
                <a:latin typeface="Times New Roman" panose="02020603050405020304" pitchFamily="18" charset="0"/>
                <a:sym typeface="+mn-ea"/>
              </a:rPr>
              <a:t>要求某人做某事</a:t>
            </a:r>
            <a:endParaRPr 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266700" indent="-266700" fontAlgn="auto">
              <a:lnSpc>
                <a:spcPct val="120000"/>
              </a:lnSpc>
            </a:pPr>
            <a:r>
              <a:rPr lang="en-US" sz="2400">
                <a:latin typeface="Times New Roman" panose="02020603050405020304" pitchFamily="18" charset="0"/>
                <a:sym typeface="+mn-ea"/>
              </a:rPr>
              <a:t>6. in the rest of                                	</a:t>
            </a:r>
            <a:r>
              <a:rPr lang="zh-CN" sz="2400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在……的剩余部分</a:t>
            </a:r>
            <a:endParaRPr 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266700" indent="-266700" fontAlgn="auto">
              <a:lnSpc>
                <a:spcPct val="120000"/>
              </a:lnSpc>
            </a:pPr>
            <a:r>
              <a:rPr lang="en-US" sz="2400">
                <a:latin typeface="Times New Roman" panose="02020603050405020304" pitchFamily="18" charset="0"/>
                <a:sym typeface="+mn-ea"/>
              </a:rPr>
              <a:t>7. regard</a:t>
            </a:r>
            <a:r>
              <a:rPr lang="en-US" sz="2400">
                <a:latin typeface="Times New Roman" panose="02020603050405020304" pitchFamily="18" charset="0"/>
                <a:cs typeface="宋体" panose="02010600030101010101" pitchFamily="2" charset="-122"/>
                <a:sym typeface="+mn-ea"/>
              </a:rPr>
              <a:t>… </a:t>
            </a:r>
            <a:r>
              <a:rPr lang="en-US" sz="2400">
                <a:latin typeface="Times New Roman" panose="02020603050405020304" pitchFamily="18" charset="0"/>
                <a:sym typeface="+mn-ea"/>
              </a:rPr>
              <a:t>as</a:t>
            </a:r>
            <a:r>
              <a:rPr lang="en-US" sz="2400">
                <a:latin typeface="Times New Roman" panose="02020603050405020304" pitchFamily="18" charset="0"/>
                <a:cs typeface="宋体" panose="02010600030101010101" pitchFamily="2" charset="-122"/>
                <a:sym typeface="+mn-ea"/>
              </a:rPr>
              <a:t>…</a:t>
            </a:r>
            <a:r>
              <a:rPr lang="en-US" sz="2400">
                <a:latin typeface="Times New Roman" panose="02020603050405020304" pitchFamily="18" charset="0"/>
                <a:sym typeface="+mn-ea"/>
              </a:rPr>
              <a:t>                               	</a:t>
            </a:r>
            <a:r>
              <a:rPr lang="zh-CN" sz="2400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把……当做……</a:t>
            </a:r>
            <a:endParaRPr lang="zh-CN" altLang="en-US" sz="2400">
              <a:solidFill>
                <a:schemeClr val="tx1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/>
        </p:nvSpPr>
        <p:spPr>
          <a:xfrm>
            <a:off x="2406015" y="77470"/>
            <a:ext cx="4467225" cy="5340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Wingdings" panose="05000000000000000000" pitchFamily="2" charset="2"/>
            </a:pP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能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巩固一般现在时的被动语态</a:t>
            </a:r>
            <a:endParaRPr lang="zh-CN" altLang="zh-CN" sz="2400" b="1"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pic>
        <p:nvPicPr>
          <p:cNvPr id="82946" name="图片 6" title=""/>
          <p:cNvPicPr>
            <a:picLocks noChangeAspect="1"/>
          </p:cNvPicPr>
          <p:nvPr/>
        </p:nvPicPr>
        <p:blipFill>
          <a:blip r:embed="rId2"/>
          <a:srcRect l="2893" t="30040" r="28188" b="22295"/>
          <a:stretch>
            <a:fillRect/>
          </a:stretch>
        </p:blipFill>
        <p:spPr>
          <a:xfrm>
            <a:off x="2569458" y="927560"/>
            <a:ext cx="7237869" cy="1046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65539" title=""/>
          <p:cNvSpPr txBox="1"/>
          <p:nvPr/>
        </p:nvSpPr>
        <p:spPr>
          <a:xfrm>
            <a:off x="1260475" y="1973580"/>
            <a:ext cx="8764905" cy="5835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457200" marR="0" indent="-457200" defTabSz="914400">
              <a:buClr>
                <a:srgbClr val="FF0000"/>
              </a:buClr>
              <a:buSzTx/>
              <a:buFont typeface="Wingdings" panose="05000000000000000000" charset="0"/>
              <a:buChar char="u"/>
              <a:defRPr/>
            </a:pPr>
            <a:r>
              <a:rPr kumimoji="0" sz="3200" b="1" baseline="0" noProof="1">
                <a:latin typeface="Times New Roman" panose="02020603050405020304" pitchFamily="18" charset="0"/>
                <a:ea typeface="宋体" panose="02010600030101010101" pitchFamily="2" charset="-122"/>
                <a:cs typeface="+mn-cs"/>
                <a:sym typeface="+mn-ea"/>
              </a:rPr>
              <a:t>被动语态的基本结构:</a:t>
            </a:r>
            <a:r>
              <a:rPr kumimoji="0" sz="3200" b="1" baseline="0" noProof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  <a:sym typeface="+mn-ea"/>
              </a:rPr>
              <a:t>be + done (p.p.)+ (by …)</a:t>
            </a:r>
            <a:endParaRPr kumimoji="0" sz="3200" b="1" baseline="0" noProof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  <p:sp>
        <p:nvSpPr>
          <p:cNvPr id="13316" name="Line 4" title=""/>
          <p:cNvSpPr/>
          <p:nvPr/>
        </p:nvSpPr>
        <p:spPr>
          <a:xfrm>
            <a:off x="5072380" y="2620645"/>
            <a:ext cx="27305" cy="907415"/>
          </a:xfrm>
          <a:prstGeom prst="line">
            <a:avLst/>
          </a:prstGeom>
          <a:ln w="762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13317" name="Text Box 5" title=""/>
          <p:cNvSpPr txBox="1"/>
          <p:nvPr/>
        </p:nvSpPr>
        <p:spPr>
          <a:xfrm>
            <a:off x="2390594" y="3624568"/>
            <a:ext cx="467128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u"/>
            </a:pPr>
            <a:r>
              <a:rPr lang="en-US" altLang="zh-CN" sz="2800">
                <a:latin typeface="Times New Roman" panose="02020603050405020304" pitchFamily="18" charset="0"/>
                <a:ea typeface="黑体" panose="02010609060101010101" pitchFamily="49" charset="-122"/>
              </a:rPr>
              <a:t>be</a:t>
            </a:r>
            <a:r>
              <a:rPr lang="zh-CN" altLang="en-US" sz="2800">
                <a:latin typeface="+mn-ea"/>
              </a:rPr>
              <a:t>有各种时态的变化</a:t>
            </a:r>
            <a:endParaRPr lang="zh-CN" altLang="en-US" sz="2800">
              <a:latin typeface="+mn-ea"/>
            </a:endParaRPr>
          </a:p>
        </p:txBody>
      </p:sp>
      <p:sp>
        <p:nvSpPr>
          <p:cNvPr id="2" name="Text Box 5" title=""/>
          <p:cNvSpPr txBox="1"/>
          <p:nvPr/>
        </p:nvSpPr>
        <p:spPr>
          <a:xfrm>
            <a:off x="2390594" y="4300208"/>
            <a:ext cx="8620366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u"/>
            </a:pPr>
            <a:r>
              <a:rPr lang="zh-CN" altLang="en-US" sz="2800">
                <a:latin typeface="+mn-ea"/>
              </a:rPr>
              <a:t>其否定形式为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2800">
                <a:latin typeface="Times New Roman" panose="02020603050405020304" pitchFamily="18" charset="0"/>
                <a:ea typeface="黑体" panose="02010609060101010101" pitchFamily="49" charset="-122"/>
              </a:rPr>
              <a:t>be+not+done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zh-CN" altLang="en-US" sz="2800">
                <a:latin typeface="+mn-ea"/>
              </a:rPr>
              <a:t>过去分词）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Text Box 5" title=""/>
          <p:cNvSpPr txBox="1"/>
          <p:nvPr/>
        </p:nvSpPr>
        <p:spPr>
          <a:xfrm>
            <a:off x="2390594" y="4975848"/>
            <a:ext cx="8590208" cy="9531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u"/>
            </a:pPr>
            <a:r>
              <a:rPr lang="zh-CN" altLang="en-US" sz="2800">
                <a:latin typeface="+mn-ea"/>
              </a:rPr>
              <a:t>被动语态要说明动作的发出者就加上by+sb（被某人，由某人）</a:t>
            </a:r>
            <a:endParaRPr lang="zh-CN" altLang="en-US" sz="2800">
              <a:latin typeface="+mn-ea"/>
            </a:endParaRPr>
          </a:p>
        </p:txBody>
      </p:sp>
      <p:sp>
        <p:nvSpPr>
          <p:cNvPr id="82952" name="文本框 4" title=""/>
          <p:cNvSpPr txBox="1"/>
          <p:nvPr/>
        </p:nvSpPr>
        <p:spPr>
          <a:xfrm>
            <a:off x="6478981" y="2620489"/>
            <a:ext cx="161290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过去分词</a:t>
            </a:r>
            <a:endParaRPr lang="zh-CN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6" name="Text Box 5" title=""/>
          <p:cNvSpPr txBox="1"/>
          <p:nvPr/>
        </p:nvSpPr>
        <p:spPr>
          <a:xfrm>
            <a:off x="2390594" y="6082653"/>
            <a:ext cx="8590208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457200" indent="-457200" algn="l">
              <a:buClrTx/>
              <a:buSzTx/>
              <a:buFont typeface="Wingdings" panose="05000000000000000000" pitchFamily="2" charset="2"/>
              <a:buChar char="u"/>
            </a:pPr>
            <a:r>
              <a:rPr lang="zh-CN" altLang="en-US" sz="2800">
                <a:latin typeface="+mn-ea"/>
              </a:rPr>
              <a:t>后面能接宾语的动词才有被动语态</a:t>
            </a:r>
            <a:endParaRPr lang="zh-CN" altLang="en-US" sz="2800">
              <a:latin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2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  <p:bldP spid="2" grpId="0"/>
      <p:bldP spid="5" grpId="0"/>
      <p:bldP spid="6" grpId="0"/>
      <p:bldP spid="8295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 title=""/>
          <p:cNvSpPr/>
          <p:nvPr/>
        </p:nvSpPr>
        <p:spPr>
          <a:xfrm>
            <a:off x="1480820" y="2447925"/>
            <a:ext cx="2915920" cy="521335"/>
          </a:xfrm>
          <a:prstGeom prst="round2Same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" name="Group 3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480820" y="2969260"/>
          <a:ext cx="9229725" cy="3779520"/>
        </p:xfrm>
        <a:graphic>
          <a:graphicData uri="http://schemas.openxmlformats.org/drawingml/2006/table">
            <a:tbl>
              <a:tblPr/>
              <a:tblGrid>
                <a:gridCol w="9229725"/>
              </a:tblGrid>
              <a:tr h="518160">
                <a:tc>
                  <a:txBody>
                    <a:bodyPr vert="horz" wrap="square"/>
                    <a:lstStyle/>
                    <a:p>
                      <a:pPr marL="0" lvl="0" indent="0">
                        <a:spcBef>
                          <a:spcPct val="50000"/>
                        </a:spcBef>
                        <a:buNone/>
                      </a:pPr>
                      <a:r>
                        <a:rPr lang="en-US" altLang="zh-CN" sz="2800" b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Disneyland ________  by millions of people from all over the world.</a:t>
                      </a:r>
                      <a:endParaRPr lang="en-US" altLang="zh-CN" sz="2800" b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29590"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r>
                        <a:rPr lang="en-US" altLang="zh-CN" sz="2800" b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_______  English ________ as the official language in Cuba?</a:t>
                      </a:r>
                      <a:endParaRPr lang="en-US" altLang="zh-CN" sz="2800" b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15950"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r>
                        <a:rPr lang="en-US" altLang="zh-CN" sz="2800" b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Of all these languages, English ____ the most widely _______.</a:t>
                      </a:r>
                      <a:endParaRPr lang="en-US" altLang="zh-CN" sz="2800" b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 Box 19" title=""/>
          <p:cNvSpPr txBox="1"/>
          <p:nvPr/>
        </p:nvSpPr>
        <p:spPr>
          <a:xfrm>
            <a:off x="1511300" y="2423160"/>
            <a:ext cx="288480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smtClean="0">
                <a:ln>
                  <a:noFill/>
                </a:ln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Passive Voice (</a:t>
            </a:r>
            <a:r>
              <a:rPr lang="en-US" altLang="zh-CN" sz="2800" b="1" smtClean="0">
                <a:ln>
                  <a:noFill/>
                </a:ln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Ⅰ</a:t>
            </a:r>
            <a:r>
              <a:rPr lang="en-US" altLang="zh-CN" sz="2800" b="1" smtClean="0">
                <a:ln>
                  <a:noFill/>
                </a:ln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)</a:t>
            </a:r>
            <a:endParaRPr lang="en-US" altLang="zh-CN" sz="2800" b="1" smtClean="0">
              <a:ln>
                <a:noFill/>
              </a:ln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" name="圆角矩形 1" title=""/>
          <p:cNvSpPr/>
          <p:nvPr/>
        </p:nvSpPr>
        <p:spPr>
          <a:xfrm>
            <a:off x="1541145" y="1584325"/>
            <a:ext cx="1726565" cy="5334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 title=""/>
          <p:cNvSpPr txBox="1"/>
          <p:nvPr/>
        </p:nvSpPr>
        <p:spPr>
          <a:xfrm>
            <a:off x="1511300" y="1584325"/>
            <a:ext cx="17868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2800" b="1">
                <a:solidFill>
                  <a:schemeClr val="bg1"/>
                </a:solidFill>
                <a:uFillTx/>
                <a:latin typeface="Times New Roman" panose="02020603050405020304" pitchFamily="18" charset="0"/>
                <a:ea typeface="宋体" panose="02010600030101010101" pitchFamily="2" charset="-122"/>
              </a:rPr>
              <a:t>Grammar</a:t>
            </a:r>
            <a:endParaRPr lang="en-US" altLang="en-US" sz="2800" b="1">
              <a:solidFill>
                <a:schemeClr val="bg1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0261" name="文本框 50260" title=""/>
          <p:cNvSpPr txBox="1"/>
          <p:nvPr/>
        </p:nvSpPr>
        <p:spPr>
          <a:xfrm>
            <a:off x="3195955" y="3016885"/>
            <a:ext cx="169608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enjoyed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264" name="文本框 50263" title=""/>
          <p:cNvSpPr txBox="1"/>
          <p:nvPr/>
        </p:nvSpPr>
        <p:spPr>
          <a:xfrm>
            <a:off x="2013903" y="3917950"/>
            <a:ext cx="5334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  <a:buClrTx/>
              <a:buSzTx/>
              <a:buFontTx/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260" name="文本框 50259" title=""/>
          <p:cNvSpPr txBox="1"/>
          <p:nvPr/>
        </p:nvSpPr>
        <p:spPr>
          <a:xfrm>
            <a:off x="4395470" y="3917950"/>
            <a:ext cx="12858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spoken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6186805" y="4466675"/>
            <a:ext cx="5334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  <a:buClrTx/>
              <a:buSzTx/>
              <a:buFontTx/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9396730" y="4439920"/>
            <a:ext cx="9347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  <a:buClrTx/>
              <a:buSzTx/>
              <a:buFontTx/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used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61" grpId="0"/>
      <p:bldP spid="50264" grpId="0"/>
      <p:bldP spid="50260" grpId="0"/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圆角矩形 10" title=""/>
          <p:cNvSpPr/>
          <p:nvPr/>
        </p:nvSpPr>
        <p:spPr>
          <a:xfrm>
            <a:off x="1885950" y="1711325"/>
            <a:ext cx="1726565" cy="5334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1" title=""/>
          <p:cNvSpPr txBox="1"/>
          <p:nvPr/>
        </p:nvSpPr>
        <p:spPr>
          <a:xfrm>
            <a:off x="1825625" y="1711325"/>
            <a:ext cx="17868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2800" b="1">
                <a:solidFill>
                  <a:schemeClr val="bg1"/>
                </a:solidFill>
                <a:uFillTx/>
                <a:latin typeface="Times New Roman" panose="02020603050405020304" pitchFamily="18" charset="0"/>
                <a:ea typeface="宋体" panose="02010600030101010101" pitchFamily="2" charset="-122"/>
              </a:rPr>
              <a:t> Functions</a:t>
            </a:r>
            <a:endParaRPr lang="en-US" altLang="en-US" sz="2800" b="1">
              <a:solidFill>
                <a:schemeClr val="bg1"/>
              </a:solidFill>
              <a:uFillTx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graphicFrame>
        <p:nvGraphicFramePr>
          <p:cNvPr id="13338" name="表格 13337" title=""/>
          <p:cNvGraphicFramePr>
            <a:graphicFrameLocks noGrp="1"/>
          </p:cNvGraphicFramePr>
          <p:nvPr/>
        </p:nvGraphicFramePr>
        <p:xfrm>
          <a:off x="1825625" y="2722245"/>
          <a:ext cx="8261985" cy="1700530"/>
        </p:xfrm>
        <a:graphic>
          <a:graphicData uri="http://schemas.openxmlformats.org/drawingml/2006/table">
            <a:tbl>
              <a:tblPr/>
              <a:tblGrid>
                <a:gridCol w="8261985"/>
              </a:tblGrid>
              <a:tr h="614680">
                <a:tc>
                  <a:txBody>
                    <a:bodyPr vert="horz" wrap="square"/>
                    <a:lstStyle/>
                    <a:p>
                      <a:pPr marL="0" lvl="0" indent="0">
                        <a:spcBef>
                          <a:spcPct val="50000"/>
                        </a:spcBef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uFillTx/>
                          <a:latin typeface="Times New Roman" panose="02020603050405020304" pitchFamily="18" charset="0"/>
                        </a:rPr>
                        <a:t>I can’t ______ to fly there.</a:t>
                      </a:r>
                      <a:endParaRPr lang="en-US" altLang="zh-CN" sz="2800" b="0">
                        <a:solidFill>
                          <a:schemeClr val="tx1"/>
                        </a:solidFill>
                        <a:uFillTx/>
                        <a:latin typeface="Times New Roman" panose="02020603050405020304" pitchFamily="18" charset="0"/>
                      </a:endParaRPr>
                    </a:p>
                  </a:txBody>
                  <a:tcPr>
                    <a:lnL w="9525">
                      <a:solidFill>
                        <a:schemeClr val="tx1"/>
                      </a:solidFill>
                      <a:prstDash val="solid"/>
                    </a:lnL>
                    <a:lnR w="9525">
                      <a:solidFill>
                        <a:schemeClr val="tx1"/>
                      </a:solidFill>
                      <a:prstDash val="solid"/>
                    </a:lnR>
                    <a:lnT w="9525">
                      <a:solidFill>
                        <a:schemeClr val="tx1"/>
                      </a:solidFill>
                      <a:prstDash val="solid"/>
                    </a:lnT>
                    <a:lnB w="9525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67690"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uFillTx/>
                          <a:latin typeface="Times New Roman" panose="02020603050405020304" pitchFamily="18" charset="0"/>
                        </a:rPr>
                        <a:t>Try your ______ and work much harder from now on.</a:t>
                      </a:r>
                      <a:endParaRPr lang="en-US" altLang="zh-CN" sz="2800" b="0">
                        <a:solidFill>
                          <a:schemeClr val="tx1"/>
                        </a:solidFill>
                        <a:uFillTx/>
                        <a:latin typeface="Times New Roman" panose="02020603050405020304" pitchFamily="18" charset="0"/>
                      </a:endParaRPr>
                    </a:p>
                  </a:txBody>
                  <a:tcPr>
                    <a:lnL w="9525">
                      <a:solidFill>
                        <a:schemeClr val="tx1"/>
                      </a:solidFill>
                      <a:prstDash val="solid"/>
                    </a:lnL>
                    <a:lnR w="9525">
                      <a:solidFill>
                        <a:schemeClr val="tx1"/>
                      </a:solidFill>
                      <a:prstDash val="solid"/>
                    </a:lnR>
                    <a:lnT w="9525">
                      <a:solidFill>
                        <a:schemeClr val="tx1"/>
                      </a:solidFill>
                      <a:prstDash val="solid"/>
                    </a:lnT>
                    <a:lnB w="9525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8160"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uFillTx/>
                          <a:latin typeface="Times New Roman" panose="02020603050405020304" pitchFamily="18" charset="0"/>
                        </a:rPr>
                        <a:t>_______ a good trip. I ______ you success!</a:t>
                      </a:r>
                      <a:endParaRPr lang="zh-CN" altLang="en-US" sz="2800" b="0">
                        <a:solidFill>
                          <a:schemeClr val="tx1"/>
                        </a:solidFill>
                        <a:uFillTx/>
                        <a:latin typeface="Times New Roman" panose="02020603050405020304" pitchFamily="18" charset="0"/>
                      </a:endParaRPr>
                    </a:p>
                  </a:txBody>
                  <a:tcPr>
                    <a:lnL w="9525">
                      <a:solidFill>
                        <a:schemeClr val="tx1"/>
                      </a:solidFill>
                      <a:prstDash val="solid"/>
                    </a:lnL>
                    <a:lnR w="9525">
                      <a:solidFill>
                        <a:schemeClr val="tx1"/>
                      </a:solidFill>
                      <a:prstDash val="solid"/>
                    </a:lnR>
                    <a:lnT w="9525">
                      <a:solidFill>
                        <a:schemeClr val="tx1"/>
                      </a:solidFill>
                      <a:prstDash val="solid"/>
                    </a:lnT>
                    <a:lnB w="9525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 title=""/>
          <p:cNvSpPr txBox="1"/>
          <p:nvPr/>
        </p:nvSpPr>
        <p:spPr>
          <a:xfrm>
            <a:off x="3007360" y="2722245"/>
            <a:ext cx="8756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wait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3378200" y="3383280"/>
            <a:ext cx="8686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best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047875" y="3905250"/>
            <a:ext cx="95948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Have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5222240" y="3900805"/>
            <a:ext cx="9601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wish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1" name="文本框 65539" title=""/>
          <p:cNvSpPr txBox="1"/>
          <p:nvPr/>
        </p:nvSpPr>
        <p:spPr>
          <a:xfrm>
            <a:off x="1253490" y="814705"/>
            <a:ext cx="5485765" cy="5835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457200" marR="0" indent="-457200" defTabSz="914400">
              <a:buClr>
                <a:srgbClr val="FF0000"/>
              </a:buClr>
              <a:buSzTx/>
              <a:buFont typeface="Wingdings" panose="05000000000000000000" charset="0"/>
              <a:buChar char="u"/>
              <a:defRPr/>
            </a:pPr>
            <a:r>
              <a:rPr kumimoji="0" lang="zh-CN" sz="3200" b="1" baseline="0" noProof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ea"/>
                <a:sym typeface="+mn-ea"/>
              </a:rPr>
              <a:t>规则</a:t>
            </a:r>
            <a:r>
              <a:rPr kumimoji="0" sz="3200" b="1" baseline="0" noProof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ea"/>
                <a:sym typeface="+mn-ea"/>
              </a:rPr>
              <a:t>动词过去分词的变化:</a:t>
            </a:r>
            <a:endParaRPr kumimoji="0" sz="3200" b="1" baseline="0" noProof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+mj-ea"/>
              <a:sym typeface="+mn-ea"/>
            </a:endParaRPr>
          </a:p>
        </p:txBody>
      </p:sp>
      <p:sp>
        <p:nvSpPr>
          <p:cNvPr id="14339" name="Text Box 3" title=""/>
          <p:cNvSpPr txBox="1"/>
          <p:nvPr/>
        </p:nvSpPr>
        <p:spPr>
          <a:xfrm>
            <a:off x="1253754" y="1905260"/>
            <a:ext cx="6323612" cy="5219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R="0" defTabSz="914400" fontAlgn="auto">
              <a:lnSpc>
                <a:spcPct val="100000"/>
              </a:lnSpc>
              <a:spcBef>
                <a:spcPct val="0"/>
              </a:spcBef>
              <a:buClrTx/>
              <a:buSzTx/>
              <a:buFontTx/>
              <a:defRPr/>
            </a:pPr>
            <a:r>
              <a:rPr kumimoji="0" lang="en-US" altLang="zh-CN" sz="2800" baseline="0" noProof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1) </a:t>
            </a:r>
            <a:r>
              <a:rPr kumimoji="0" lang="zh-CN" altLang="en-US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一般情况在动词原形后加</a:t>
            </a:r>
            <a:r>
              <a:rPr kumimoji="0" lang="en-US" altLang="zh-CN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-ed</a:t>
            </a:r>
            <a:endParaRPr kumimoji="0" lang="en-US" altLang="zh-CN" sz="2800" baseline="0" noProof="1">
              <a:solidFill>
                <a:srgbClr val="0033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4340" name="Text Box 4" title=""/>
          <p:cNvSpPr txBox="1"/>
          <p:nvPr/>
        </p:nvSpPr>
        <p:spPr>
          <a:xfrm>
            <a:off x="7879344" y="1905260"/>
            <a:ext cx="31237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</a:rPr>
              <a:t>watch---watch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ed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4341" name="Text Box 5" title=""/>
          <p:cNvSpPr txBox="1"/>
          <p:nvPr/>
        </p:nvSpPr>
        <p:spPr>
          <a:xfrm>
            <a:off x="1253490" y="2646680"/>
            <a:ext cx="6322695" cy="5219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R="0" defTabSz="914400" fontAlgn="auto">
              <a:lnSpc>
                <a:spcPct val="100000"/>
              </a:lnSpc>
              <a:spcBef>
                <a:spcPct val="0"/>
              </a:spcBef>
              <a:buClrTx/>
              <a:buSzTx/>
              <a:buFontTx/>
              <a:defRPr/>
            </a:pPr>
            <a:r>
              <a:rPr kumimoji="0" lang="en-US" altLang="zh-CN" sz="2800" baseline="0" noProof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2) </a:t>
            </a:r>
            <a:r>
              <a:rPr kumimoji="0" lang="zh-CN" altLang="en-US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ea"/>
              </a:rPr>
              <a:t>以不发音</a:t>
            </a:r>
            <a:r>
              <a:rPr kumimoji="0" lang="en-US" altLang="zh-CN" sz="2800" baseline="0" noProof="1">
                <a:latin typeface="Times New Roman" panose="02020603050405020304" pitchFamily="18" charset="0"/>
                <a:ea typeface="宋体" panose="02010600030101010101" pitchFamily="2" charset="-122"/>
                <a:cs typeface="+mn-ea"/>
              </a:rPr>
              <a:t>e</a:t>
            </a:r>
            <a:r>
              <a:rPr kumimoji="0" lang="zh-CN" altLang="en-US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ea"/>
              </a:rPr>
              <a:t>结尾的加</a:t>
            </a:r>
            <a:r>
              <a:rPr kumimoji="0" lang="en-US" altLang="zh-CN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-d</a:t>
            </a:r>
            <a:endParaRPr kumimoji="0" lang="en-US" altLang="zh-CN" sz="2800" baseline="0" noProof="1">
              <a:solidFill>
                <a:srgbClr val="0033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4342" name="Text Box 6" title=""/>
          <p:cNvSpPr txBox="1"/>
          <p:nvPr/>
        </p:nvSpPr>
        <p:spPr>
          <a:xfrm>
            <a:off x="7879344" y="2646940"/>
            <a:ext cx="305371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</a:rPr>
              <a:t>practice---practice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d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4343" name="Text Box 7" title=""/>
          <p:cNvSpPr txBox="1"/>
          <p:nvPr/>
        </p:nvSpPr>
        <p:spPr>
          <a:xfrm>
            <a:off x="1253490" y="3435350"/>
            <a:ext cx="6322695" cy="5219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R="0" defTabSz="914400" fontAlgn="auto">
              <a:lnSpc>
                <a:spcPct val="100000"/>
              </a:lnSpc>
              <a:spcBef>
                <a:spcPct val="0"/>
              </a:spcBef>
              <a:buClrTx/>
              <a:buSzTx/>
              <a:buFontTx/>
              <a:defRPr/>
            </a:pPr>
            <a:r>
              <a:rPr kumimoji="0" lang="en-US" altLang="zh-CN" sz="2800" baseline="0" noProof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3) </a:t>
            </a:r>
            <a:r>
              <a:rPr kumimoji="0" lang="zh-CN" altLang="en-US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ea"/>
              </a:rPr>
              <a:t>以辅音加</a:t>
            </a:r>
            <a:r>
              <a:rPr kumimoji="0" lang="en-US" altLang="zh-CN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ea"/>
              </a:rPr>
              <a:t>y</a:t>
            </a:r>
            <a:r>
              <a:rPr kumimoji="0" lang="zh-CN" altLang="en-US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ea"/>
              </a:rPr>
              <a:t>结尾的，去</a:t>
            </a:r>
            <a:r>
              <a:rPr kumimoji="0" lang="en-US" altLang="zh-CN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y</a:t>
            </a:r>
            <a:r>
              <a:rPr kumimoji="0" lang="zh-CN" altLang="en-US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ea"/>
              </a:rPr>
              <a:t>变</a:t>
            </a:r>
            <a:r>
              <a:rPr kumimoji="0" lang="en-US" altLang="zh-CN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kumimoji="0" lang="zh-CN" altLang="en-US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加</a:t>
            </a:r>
            <a:r>
              <a:rPr kumimoji="0" lang="en-US" altLang="zh-CN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-ed</a:t>
            </a:r>
            <a:endParaRPr kumimoji="0" lang="en-US" altLang="zh-CN" sz="2800" baseline="0" noProof="1">
              <a:solidFill>
                <a:srgbClr val="0033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4345" name="Text Box 9" title=""/>
          <p:cNvSpPr txBox="1"/>
          <p:nvPr/>
        </p:nvSpPr>
        <p:spPr>
          <a:xfrm>
            <a:off x="1253490" y="4176395"/>
            <a:ext cx="6323965" cy="95313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R="0" defTabSz="914400" fontAlgn="auto">
              <a:lnSpc>
                <a:spcPct val="100000"/>
              </a:lnSpc>
              <a:spcBef>
                <a:spcPct val="0"/>
              </a:spcBef>
              <a:buClrTx/>
              <a:buSzTx/>
              <a:buFontTx/>
              <a:defRPr/>
            </a:pPr>
            <a:r>
              <a:rPr kumimoji="0" lang="en-US" altLang="zh-CN" sz="2800" baseline="0" noProof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4) </a:t>
            </a:r>
            <a:r>
              <a:rPr kumimoji="0" lang="zh-CN" altLang="en-US" sz="2800" baseline="0" noProof="1">
                <a:solidFill>
                  <a:srgbClr val="0033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ea"/>
              </a:rPr>
              <a:t>以重读闭音节结尾，末尾只有一个辅音字母，先双写该辅音字母，再加</a:t>
            </a:r>
            <a:r>
              <a:rPr kumimoji="0" lang="en-US" altLang="zh-CN" sz="2800" baseline="0" noProof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-ed</a:t>
            </a:r>
            <a:endParaRPr kumimoji="0" lang="en-US" altLang="zh-CN" sz="2800" baseline="0" noProof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4346" name="Text Box 10" title=""/>
          <p:cNvSpPr txBox="1"/>
          <p:nvPr/>
        </p:nvSpPr>
        <p:spPr>
          <a:xfrm>
            <a:off x="7879344" y="4391285"/>
            <a:ext cx="2742771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</a:rPr>
              <a:t>stop---stop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ped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4344" name="Text Box 8" title=""/>
          <p:cNvSpPr txBox="1"/>
          <p:nvPr/>
        </p:nvSpPr>
        <p:spPr>
          <a:xfrm>
            <a:off x="7879344" y="3435610"/>
            <a:ext cx="2818959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</a:rPr>
              <a:t>study---stud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ied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grpSp>
        <p:nvGrpSpPr>
          <p:cNvPr id="4" name="组合 3" title=""/>
          <p:cNvGrpSpPr/>
          <p:nvPr/>
        </p:nvGrpSpPr>
        <p:grpSpPr>
          <a:xfrm>
            <a:off x="7708265" y="3957320"/>
            <a:ext cx="4463415" cy="2893695"/>
            <a:chOff x="12053" y="6233"/>
            <a:chExt cx="7029" cy="4557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847" y="8001"/>
              <a:ext cx="2235" cy="2789"/>
            </a:xfrm>
            <a:prstGeom prst="rect">
              <a:avLst/>
            </a:prstGeom>
          </p:spPr>
        </p:pic>
        <p:sp>
          <p:nvSpPr>
            <p:cNvPr id="1073742858" name="云形标注 1073742857"/>
            <p:cNvSpPr/>
            <p:nvPr/>
          </p:nvSpPr>
          <p:spPr>
            <a:xfrm flipH="1">
              <a:off x="12053" y="6233"/>
              <a:ext cx="5164" cy="3110"/>
            </a:xfrm>
            <a:prstGeom prst="cloudCallout">
              <a:avLst>
                <a:gd name="adj1" fmla="val -45880"/>
                <a:gd name="adj2" fmla="val 41843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>
              <a:solidFill>
                <a:schemeClr val="accent3">
                  <a:lumMod val="60000"/>
                  <a:lumOff val="40000"/>
                </a:schemeClr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endParaRPr lang="zh-CN" altLang="en-US" sz="2400" b="1">
                <a:solidFill>
                  <a:srgbClr val="0033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j-ea"/>
              </a:endParaRPr>
            </a:p>
          </p:txBody>
        </p:sp>
        <p:sp>
          <p:nvSpPr>
            <p:cNvPr id="3" name="文本框 2"/>
            <p:cNvSpPr txBox="1"/>
            <p:nvPr/>
          </p:nvSpPr>
          <p:spPr>
            <a:xfrm>
              <a:off x="12696" y="6577"/>
              <a:ext cx="4232" cy="23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j-ea"/>
                  <a:sym typeface="+mn-ea"/>
                </a:rPr>
                <a:t>英语重读闭音节就是闭音节中为重读音节的音节，重读闭音节中元音字母不是发它本身的字母音，而是发短元音。</a:t>
              </a:r>
              <a:endParaRPr lang="zh-CN" altLang="en-US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j-ea"/>
                <a:sym typeface="+mn-ea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14340" grpId="0"/>
      <p:bldP spid="14341" grpId="0"/>
      <p:bldP spid="14342" grpId="0"/>
      <p:bldP spid="14343" grpId="0"/>
      <p:bldP spid="14345" grpId="0"/>
      <p:bldP spid="14346" grpId="0"/>
      <p:bldP spid="1434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https://d.book118.com/848006022033006023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cb3267af-afbd-4408-9e52-cb5ddddd8938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Calibri Light</vt:lpstr>
      <vt:lpstr>微软雅黑</vt:lpstr>
      <vt:lpstr>宋体</vt:lpstr>
      <vt:lpstr>Times New Roman</vt:lpstr>
      <vt:lpstr>黑体</vt:lpstr>
      <vt:lpstr>Wingdings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2024-08-29T15:45:07.505</cp:lastPrinted>
  <dcterms:created xsi:type="dcterms:W3CDTF">2024-08-29T07:45:07Z</dcterms:created>
  <dcterms:modified xsi:type="dcterms:W3CDTF">2024-08-29T07:45:09Z</dcterms:modified>
</cp:coreProperties>
</file>