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979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DD7B2-4E8E-4EED-A8C0-E1126CBF2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18E12-5B34-4019-8AF8-4D2C39A5F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BAE37-40AE-40BA-A168-99D71C349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3B7BC-6215-458E-A1A3-BE008CC20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DD4AE7-4DA5-41EA-8964-F378F79A5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E7AAB9-AD63-4905-A4B0-F2C3C222B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00808A-B787-475F-9189-3C482E9C7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A402E-5071-4A5D-B3B4-7193EE746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732FC-4FFC-4A0C-AD36-E28DF51B4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F5FC3-AA13-45D3-B3CA-7D9D09F20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702C2-0A8F-42EE-91CE-CFCF17880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9788" r:id="rId2"/>
    <p:sldLayoutId id="2147519789" r:id="rId3"/>
    <p:sldLayoutId id="2147519790" r:id="rId4"/>
    <p:sldLayoutId id="2147519791" r:id="rId5"/>
    <p:sldLayoutId id="2147519792" r:id="rId6"/>
    <p:sldLayoutId id="2147519793" r:id="rId7"/>
    <p:sldLayoutId id="2147519794" r:id="rId8"/>
    <p:sldLayoutId id="2147519795" r:id="rId9"/>
    <p:sldLayoutId id="2147519796" r:id="rId10"/>
    <p:sldLayoutId id="214751979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22" Type="http://schemas.openxmlformats.org/officeDocument/2006/relationships/tags" Target="../tags/tag177.xml" /><Relationship Id="rId23" Type="http://schemas.openxmlformats.org/officeDocument/2006/relationships/tags" Target="../tags/tag178.xml" /><Relationship Id="rId24" Type="http://schemas.openxmlformats.org/officeDocument/2006/relationships/tags" Target="../tags/tag179.xml" /><Relationship Id="rId25" Type="http://schemas.openxmlformats.org/officeDocument/2006/relationships/tags" Target="../tags/tag180.xml" /><Relationship Id="rId26" Type="http://schemas.openxmlformats.org/officeDocument/2006/relationships/tags" Target="../tags/tag181.xml" /><Relationship Id="rId27" Type="http://schemas.openxmlformats.org/officeDocument/2006/relationships/tags" Target="../tags/tag182.xml" /><Relationship Id="rId28" Type="http://schemas.openxmlformats.org/officeDocument/2006/relationships/tags" Target="../tags/tag183.xml" /><Relationship Id="rId29" Type="http://schemas.openxmlformats.org/officeDocument/2006/relationships/tags" Target="../tags/tag184.xml" /><Relationship Id="rId3" Type="http://schemas.openxmlformats.org/officeDocument/2006/relationships/tags" Target="../tags/tag158.xml" /><Relationship Id="rId30" Type="http://schemas.openxmlformats.org/officeDocument/2006/relationships/tags" Target="../tags/tag185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20" Type="http://schemas.openxmlformats.org/officeDocument/2006/relationships/tags" Target="../tags/tag212.xml" /><Relationship Id="rId21" Type="http://schemas.openxmlformats.org/officeDocument/2006/relationships/tags" Target="../tags/tag213.xml" /><Relationship Id="rId22" Type="http://schemas.openxmlformats.org/officeDocument/2006/relationships/tags" Target="../tags/tag214.xml" /><Relationship Id="rId23" Type="http://schemas.openxmlformats.org/officeDocument/2006/relationships/tags" Target="../tags/tag215.xml" /><Relationship Id="rId24" Type="http://schemas.openxmlformats.org/officeDocument/2006/relationships/tags" Target="../tags/tag216.xml" /><Relationship Id="rId25" Type="http://schemas.openxmlformats.org/officeDocument/2006/relationships/tags" Target="../tags/tag217.xml" /><Relationship Id="rId26" Type="http://schemas.openxmlformats.org/officeDocument/2006/relationships/tags" Target="../tags/tag218.xml" /><Relationship Id="rId27" Type="http://schemas.openxmlformats.org/officeDocument/2006/relationships/tags" Target="../tags/tag219.xml" /><Relationship Id="rId28" Type="http://schemas.openxmlformats.org/officeDocument/2006/relationships/tags" Target="../tags/tag220.xml" /><Relationship Id="rId29" Type="http://schemas.openxmlformats.org/officeDocument/2006/relationships/tags" Target="../tags/tag221.xml" /><Relationship Id="rId3" Type="http://schemas.openxmlformats.org/officeDocument/2006/relationships/tags" Target="../tags/tag195.xml" /><Relationship Id="rId30" Type="http://schemas.openxmlformats.org/officeDocument/2006/relationships/tags" Target="../tags/tag222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2713206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学会给孩子树立正确的目标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了解孩子的兴趣和特长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制定合适的目标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培养孩子的自信心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引导孩子坚持不懈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以身作则，成为孩子的榜样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了解孩子的兴趣和特长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观察孩子的日常表现</a:t>
            </a:r>
            <a:endParaRPr lang="zh-CN" altLang="en-US"/>
          </a:p>
        </p:txBody>
      </p:sp>
      <p:sp>
        <p:nvSpPr>
          <p:cNvPr id="104896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注意观察孩子的兴趣点，了解他们喜欢的事物和活动。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观察孩子在各种场合下的表现，了解他们的个性和特长。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观察孩子与他人的交往方式，了解他们的社交能力和人际关系。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观察孩子的学习方式和成绩，了解他们的学习能力和学科特长。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与孩子沟通，了解其兴趣点</a:t>
            </a:r>
            <a:endParaRPr lang="zh-CN" altLang="en-US"/>
          </a:p>
        </p:txBody>
      </p:sp>
      <p:sp>
        <p:nvSpPr>
          <p:cNvPr id="104902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与孩子一起制定目标，激发他们的积极性和动力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鼓励孩子尝试不同的活动，发现他们的兴趣所在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观察孩子的日常表现，发现他们的潜在兴趣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主动与孩子交流，了解他们的兴趣和特长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分析孩子的特长和优势</a:t>
            </a:r>
            <a:endParaRPr lang="zh-CN" altLang="en-US"/>
          </a:p>
        </p:txBody>
      </p:sp>
      <p:sp>
        <p:nvSpPr>
          <p:cNvPr id="104908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观察孩子的日常表现，了解他们的兴趣和爱好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鼓励孩子发挥自己的特长和优势，帮助他们树立自信心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发掘孩子的天赋和潜力，为他们提供适当的培训和机会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与孩子交流，了解他们的想法和意愿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根据孩子的特点制定目标</a:t>
            </a:r>
            <a:endParaRPr lang="zh-CN" altLang="en-US"/>
          </a:p>
        </p:txBody>
      </p:sp>
      <p:sp>
        <p:nvSpPr>
          <p:cNvPr id="104916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了解孩子的兴趣和特长，有助于为他们制定更符合个人发展的目标。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针对孩子的个性特点，制定有针对性的目标，能够更好地激发他们的积极性和动力。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在制定目标时，要充分考虑孩子的兴趣和特长，让他们在实现目标的过程中感受到成就感和自信心。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了解孩子的兴趣和特长，可以帮助家长和老师更好地指导孩子，让他们在成长过程中更加健康、快乐。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制定合适的目标</a:t>
            </a:r>
            <a:endParaRPr lang="zh-CN" altLang="en-US"/>
          </a:p>
        </p:txBody>
      </p:sp>
      <p:sp>
        <p:nvSpPr>
          <p:cNvPr id="104920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21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短期目标与长期目标的设定</a:t>
            </a:r>
            <a:endParaRPr lang="zh-CN" altLang="en-US"/>
          </a:p>
        </p:txBody>
      </p:sp>
      <p:sp>
        <p:nvSpPr>
          <p:cNvPr id="104925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短期目标：具体的、可衡量的、可达到的、相关的、有时间限制的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调整与修正：根据孩子的反馈和实际情况，适时调整和修正目标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设定原则：结合孩子的兴趣、能力、价值观和人生目标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长期目标：模糊的、宏大的、难以立即达到的、与个人价值观和使命感相关的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目标要具体、明确、可行</a:t>
            </a:r>
            <a:endParaRPr lang="zh-CN" altLang="en-US"/>
          </a:p>
        </p:txBody>
      </p:sp>
      <p:sp>
        <p:nvSpPr>
          <p:cNvPr id="1049332" name="矩形 31"/>
          <p:cNvSpPr/>
          <p:nvPr>
            <p:custDataLst>
              <p:tags r:id="rId2"/>
            </p:custDataLst>
          </p:nvPr>
        </p:nvSpPr>
        <p:spPr>
          <a:xfrm>
            <a:off x="1480154" y="1490400"/>
            <a:ext cx="9227048" cy="142288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目标的具体性：目标应该明确、具体，能够让孩子清楚地知道他们需要做什么。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4"/>
          <p:cNvSpPr/>
          <p:nvPr>
            <p:custDataLst>
              <p:tags r:id="rId3"/>
            </p:custDataLst>
          </p:nvPr>
        </p:nvSpPr>
        <p:spPr>
          <a:xfrm>
            <a:off x="1480154" y="3158559"/>
            <a:ext cx="9227048" cy="142288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目标的明确性：目标应该明确地指向一个方向，而不是模糊不清或者过于广泛。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5"/>
          <p:cNvSpPr/>
          <p:nvPr>
            <p:custDataLst>
              <p:tags r:id="rId4"/>
            </p:custDataLst>
          </p:nvPr>
        </p:nvSpPr>
        <p:spPr>
          <a:xfrm>
            <a:off x="1480154" y="4826718"/>
            <a:ext cx="9227048" cy="142288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目标的可行性：目标应该考虑到孩子的实际情况和能力，过高或过低的目标都不利于孩子的发展。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考虑目标的挑战性和激励性</a:t>
            </a:r>
            <a:endParaRPr lang="zh-CN" altLang="en-US"/>
          </a:p>
        </p:txBody>
      </p:sp>
      <p:sp>
        <p:nvSpPr>
          <p:cNvPr id="1049372" name="矩形 5"/>
          <p:cNvSpPr/>
          <p:nvPr>
            <p:custDataLst>
              <p:tags r:id="rId2"/>
            </p:custDataLst>
          </p:nvPr>
        </p:nvSpPr>
        <p:spPr>
          <a:xfrm>
            <a:off x="1074809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4" name="矩形 10"/>
          <p:cNvSpPr/>
          <p:nvPr>
            <p:custDataLst>
              <p:tags r:id="rId3"/>
            </p:custDataLst>
          </p:nvPr>
        </p:nvSpPr>
        <p:spPr>
          <a:xfrm>
            <a:off x="1717418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6" name="TextBox 2"/>
          <p:cNvSpPr txBox="1"/>
          <p:nvPr>
            <p:custDataLst>
              <p:tags r:id="rId4"/>
            </p:custDataLst>
          </p:nvPr>
        </p:nvSpPr>
        <p:spPr>
          <a:xfrm>
            <a:off x="1355870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挑战性：目标应具有一定的难度，能够激发孩子的积极性和潜力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8" name="矩形 6"/>
          <p:cNvSpPr/>
          <p:nvPr>
            <p:custDataLst>
              <p:tags r:id="rId5"/>
            </p:custDataLst>
          </p:nvPr>
        </p:nvSpPr>
        <p:spPr>
          <a:xfrm>
            <a:off x="6414304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矩形 11"/>
          <p:cNvSpPr/>
          <p:nvPr>
            <p:custDataLst>
              <p:tags r:id="rId6"/>
            </p:custDataLst>
          </p:nvPr>
        </p:nvSpPr>
        <p:spPr>
          <a:xfrm>
            <a:off x="7093263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2" name="TextBox 2"/>
          <p:cNvSpPr txBox="1"/>
          <p:nvPr>
            <p:custDataLst>
              <p:tags r:id="rId7"/>
            </p:custDataLst>
          </p:nvPr>
        </p:nvSpPr>
        <p:spPr>
          <a:xfrm>
            <a:off x="6695365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激励性：目标应具有吸引力，能够激发孩子的兴趣和动力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调整目标，保持动态发展</a:t>
            </a:r>
            <a:endParaRPr lang="zh-CN" altLang="en-US"/>
          </a:p>
        </p:txBody>
      </p:sp>
      <p:sp>
        <p:nvSpPr>
          <p:cNvPr id="104941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定期评估目标：根据孩子的成长和变化，定期评估和调整目标，确保目标的可行性和有效性。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灵活调整：在孩子实现目标的过程中，根据实际情况灵活调整目标，以适应孩子的需求和发展。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鼓励孩子自我调整：培养孩子的自我调整能力，让他们学会根据自己的实际情况调整目标，保持动态发展。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激发孩子的内在动力：通过激发孩子的内在动力，让他们主动调整目标，保持对目标的热情和动力。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培养孩子的自信心</a:t>
            </a:r>
            <a:endParaRPr lang="zh-CN" altLang="en-US"/>
          </a:p>
        </p:txBody>
      </p:sp>
      <p:sp>
        <p:nvSpPr>
          <p:cNvPr id="104947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47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鼓励孩子尝试和探索</a:t>
            </a:r>
            <a:endParaRPr lang="zh-CN" altLang="en-US"/>
          </a:p>
        </p:txBody>
      </p:sp>
      <p:sp>
        <p:nvSpPr>
          <p:cNvPr id="104952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2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2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鼓励孩子积极参与各种活动，尝试新事物，不断拓展自己的经验和技能。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3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3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给予孩子充分的自主权，让他们自主选择和决定自己的行动方向，培养独立思考和自主解决问题的能力。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3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3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及时肯定和表扬孩子的努力和成就，让他们感受到自己的价值和能力，增强自信心。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4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引导孩子正确面对失败和挫折，鼓励他们坚持不懈地追求目标，培养积极向上的心态和勇气。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https://d.book118.com/848027132064006024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2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2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2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4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学会给孩子树立正确的目标</vt:lpstr>
      <vt:lpstr>目录</vt:lpstr>
      <vt:lpstr>了解孩子的兴趣和特长</vt:lpstr>
      <vt:lpstr>观察孩子的日常表现</vt:lpstr>
      <vt:lpstr>与孩子沟通，了解其兴趣点</vt:lpstr>
      <vt:lpstr>分析孩子的特长和优势</vt:lpstr>
      <vt:lpstr>根据孩子的特点制定目标</vt:lpstr>
      <vt:lpstr>制定合适的目标</vt:lpstr>
      <vt:lpstr>短期目标与长期目标的设定</vt:lpstr>
      <vt:lpstr>目标要具体、明确、可行</vt:lpstr>
      <vt:lpstr>考虑目标的挑战性和激励性</vt:lpstr>
      <vt:lpstr>调整目标，保持动态发展</vt:lpstr>
      <vt:lpstr>培养孩子的自信心</vt:lpstr>
      <vt:lpstr>鼓励孩子尝试和探索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2024-08-31T15:05:50.221</cp:lastPrinted>
  <dcterms:created xsi:type="dcterms:W3CDTF">2024-08-31T07:05:50Z</dcterms:created>
  <dcterms:modified xsi:type="dcterms:W3CDTF">2024-08-31T07:05:52Z</dcterms:modified>
</cp:coreProperties>
</file>