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42FC41E-62DC-40DC-8D2A-7FFB7E1E074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0160582-8F0C-45C5-BDD7-7421C95BACE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4243A4A-75F8-4CA8-A987-2F5F51017F3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4383B15A-ACFE-4F5F-BCB6-F6FA1299796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A0CC7D0A-252E-4C0F-A33D-36DBC56FE01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78965531-C640-45C2-A64D-7917DE484E1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AF4BEE5B-245E-4CC6-8B0C-2096E8CFBA6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BA9FBF28-4EF2-4CF9-B569-8666307ECDD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555211BF-F56D-4EDE-A066-80211DBCF6C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2875C8A-54F9-4839-BF93-6AFDCC57E1B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5962F22-6AE3-4207-95BA-5F81A72F278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3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7.jpeg" /><Relationship Id="rId4" Type="http://schemas.openxmlformats.org/officeDocument/2006/relationships/image" Target="../media/image8.jpeg" /><Relationship Id="rId5" Type="http://schemas.openxmlformats.org/officeDocument/2006/relationships/image" Target="../media/image3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10.jpeg" /><Relationship Id="rId4" Type="http://schemas.openxmlformats.org/officeDocument/2006/relationships/image" Target="../media/image11.jpeg" /><Relationship Id="rId5" Type="http://schemas.openxmlformats.org/officeDocument/2006/relationships/image" Target="../media/image3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2.jpeg" /><Relationship Id="rId3" Type="http://schemas.openxmlformats.org/officeDocument/2006/relationships/image" Target="../media/image3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848030120025006030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330522" y="1105448"/>
            <a:ext cx="7238537" cy="2009775"/>
          </a:xfrm>
          <a:prstGeom prst="rect">
            <a:avLst/>
          </a:prstGeom>
        </p:spPr>
        <p:txBody>
          <a:bodyPr vert="horz" wrap="square" lIns="114300" tIns="57150" rIns="114300" bIns="57150" rtlCol="0" anchor="b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950" b="1">
                <a:solidFill>
                  <a:schemeClr val="dk1">
                    <a:lumMod val="75000"/>
                    <a:lumOff val="25000"/>
                    <a:alpha val="100000"/>
                  </a:schemeClr>
                </a:solidFill>
                <a:latin typeface="STKaiti"/>
                <a:ea typeface="STKaiti"/>
                <a:cs typeface="STKaiti"/>
              </a:rPr>
              <a:t>感知与认知的设计表达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378147" y="3109993"/>
            <a:ext cx="2809875" cy="50482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025">
                <a:solidFill>
                  <a:schemeClr val="dk1">
                    <a:lumMod val="75000"/>
                    <a:lumOff val="25000"/>
                    <a:alpha val="100000"/>
                  </a:schemeClr>
                </a:solidFill>
                <a:latin typeface="STKaiti"/>
                <a:ea typeface="STKaiti"/>
                <a:cs typeface="STKaiti"/>
              </a:rPr>
              <a:t>汇报人：XX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4001506" y="3109993"/>
            <a:ext cx="3076575" cy="50482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025">
                <a:solidFill>
                  <a:schemeClr val="dk1">
                    <a:lumMod val="75000"/>
                    <a:lumOff val="25000"/>
                    <a:alpha val="100000"/>
                  </a:schemeClr>
                </a:solidFill>
                <a:latin typeface="STKaiti"/>
                <a:ea typeface="STKaiti"/>
                <a:cs typeface="STKaiti"/>
              </a:rPr>
              <a:t>2024-01-12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5220184" y="1034838"/>
            <a:ext cx="5507355" cy="469201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3">
                    <a:lumMod val="50000"/>
                    <a:alpha val="100000"/>
                  </a:schemeClr>
                </a:solidFill>
                <a:latin typeface="STKaiti"/>
                <a:ea typeface="STKaiti"/>
                <a:cs typeface="STKaiti"/>
              </a:rPr>
              <a:t>感知与认知基础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3">
                    <a:lumMod val="50000"/>
                    <a:alpha val="100000"/>
                  </a:schemeClr>
                </a:solidFill>
                <a:latin typeface="STKaiti"/>
                <a:ea typeface="STKaiti"/>
                <a:cs typeface="STKaiti"/>
              </a:rPr>
              <a:t>设计元素对感知影响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3">
                    <a:lumMod val="50000"/>
                    <a:alpha val="100000"/>
                  </a:schemeClr>
                </a:solidFill>
                <a:latin typeface="STKaiti"/>
                <a:ea typeface="STKaiti"/>
                <a:cs typeface="STKaiti"/>
              </a:rPr>
              <a:t>用户体验中认知因素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3">
                    <a:lumMod val="50000"/>
                    <a:alpha val="100000"/>
                  </a:schemeClr>
                </a:solidFill>
                <a:latin typeface="STKaiti"/>
                <a:ea typeface="STKaiti"/>
                <a:cs typeface="STKaiti"/>
              </a:rPr>
              <a:t>创意呈现与视觉冲击力提升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3">
                    <a:lumMod val="50000"/>
                    <a:alpha val="100000"/>
                  </a:schemeClr>
                </a:solidFill>
                <a:latin typeface="STKaiti"/>
                <a:ea typeface="STKaiti"/>
                <a:cs typeface="STKaiti"/>
              </a:rPr>
              <a:t>跨文化传播中感知和认知挑战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3">
                    <a:lumMod val="50000"/>
                    <a:alpha val="100000"/>
                  </a:schemeClr>
                </a:solidFill>
                <a:latin typeface="STKaiti"/>
                <a:ea typeface="STKaiti"/>
                <a:cs typeface="STKaiti"/>
              </a:rPr>
              <a:t>总结：提升设计表达效果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376363" y="3338766"/>
            <a:ext cx="9439275" cy="1610307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</a:pPr>
            <a:r>
              <a:rPr lang="en-US" sz="4500" b="1">
                <a:solidFill>
                  <a:schemeClr val="dk1">
                    <a:lumMod val="75000"/>
                    <a:lumOff val="25000"/>
                    <a:alpha val="100000"/>
                  </a:schemeClr>
                </a:solidFill>
                <a:latin typeface="STKaiti"/>
                <a:ea typeface="STKaiti"/>
                <a:cs typeface="STKaiti"/>
              </a:rPr>
              <a:t>感知与认知基础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4432518" y="2021239"/>
            <a:ext cx="3326964" cy="17145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8400" b="1">
                <a:solidFill>
                  <a:schemeClr val="dk1">
                    <a:lumMod val="75000"/>
                    <a:lumOff val="25000"/>
                    <a:alpha val="100000"/>
                  </a:schemeClr>
                </a:solidFill>
                <a:latin typeface="PingFang SC"/>
                <a:ea typeface="PingFang SC"/>
                <a:cs typeface="PingFang SC"/>
              </a:rPr>
              <a:t>01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5604" r="15604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感知是人类通过感觉器官接收并解释外界信息的过程，包括视觉、听觉、触觉、味觉和嗅觉等。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感知过程包括感觉刺激、感觉登记、知觉组织和认知解释等阶段，是人类对外界信息进行初步加工和理解的过程。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感知定义及过程</a:t>
              </a:r>
            </a:p>
          </p:txBody>
        </p:sp>
      </p:grpSp>
      <p:sp>
        <p:nvSpPr>
          <p:cNvPr id="28" name="AutoShape 28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感知过程</a:t>
            </a:r>
            <a:endParaRPr lang="en-US" sz="1100"/>
          </a:p>
        </p:txBody>
      </p:sp>
      <p:sp>
        <p:nvSpPr>
          <p:cNvPr id="29" name="AutoShape 29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感知定义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1477192" y="3522743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2568117" y="1927706"/>
            <a:ext cx="2204933" cy="2157159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4067465" y="3482773"/>
            <a:ext cx="2116735" cy="2070873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5566823" y="2336206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6" name="Group 6"/>
          <p:cNvGrpSpPr/>
          <p:nvPr/>
        </p:nvGrpSpPr>
        <p:grpSpPr>
          <a:xfrm>
            <a:off x="6184200" y="2878170"/>
            <a:ext cx="461677" cy="550831"/>
            <a:chOff x="6184200" y="2878170"/>
            <a:chExt cx="461677" cy="550831"/>
          </a:xfrm>
        </p:grpSpPr>
        <p:sp>
          <p:nvSpPr>
            <p:cNvPr id="7" name="Freeform 7"/>
            <p:cNvSpPr/>
            <p:nvPr/>
          </p:nvSpPr>
          <p:spPr>
            <a:xfrm>
              <a:off x="6350411" y="2984088"/>
              <a:ext cx="147161" cy="176213"/>
            </a:xfrm>
            <a:custGeom>
              <a:rect l="l" t="t" r="r" b="b"/>
              <a:pathLst>
                <a:path w="56" h="67">
                  <a:moveTo>
                    <a:pt x="28" y="0"/>
                  </a:moveTo>
                  <a:cubicBezTo>
                    <a:pt x="13" y="0"/>
                    <a:pt x="0" y="13"/>
                    <a:pt x="0" y="28"/>
                  </a:cubicBezTo>
                  <a:cubicBezTo>
                    <a:pt x="0" y="34"/>
                    <a:pt x="2" y="40"/>
                    <a:pt x="7" y="46"/>
                  </a:cubicBezTo>
                  <a:cubicBezTo>
                    <a:pt x="11" y="52"/>
                    <a:pt x="15" y="58"/>
                    <a:pt x="16" y="65"/>
                  </a:cubicBezTo>
                  <a:cubicBezTo>
                    <a:pt x="16" y="67"/>
                    <a:pt x="16" y="67"/>
                    <a:pt x="16" y="67"/>
                  </a:cubicBezTo>
                  <a:cubicBezTo>
                    <a:pt x="25" y="67"/>
                    <a:pt x="25" y="67"/>
                    <a:pt x="25" y="67"/>
                  </a:cubicBezTo>
                  <a:cubicBezTo>
                    <a:pt x="26" y="65"/>
                    <a:pt x="26" y="65"/>
                    <a:pt x="26" y="65"/>
                  </a:cubicBezTo>
                  <a:cubicBezTo>
                    <a:pt x="26" y="61"/>
                    <a:pt x="26" y="50"/>
                    <a:pt x="22" y="42"/>
                  </a:cubicBezTo>
                  <a:cubicBezTo>
                    <a:pt x="24" y="42"/>
                    <a:pt x="26" y="41"/>
                    <a:pt x="28" y="41"/>
                  </a:cubicBezTo>
                  <a:cubicBezTo>
                    <a:pt x="29" y="41"/>
                    <a:pt x="29" y="41"/>
                    <a:pt x="29" y="41"/>
                  </a:cubicBezTo>
                  <a:cubicBezTo>
                    <a:pt x="31" y="41"/>
                    <a:pt x="33" y="42"/>
                    <a:pt x="34" y="42"/>
                  </a:cubicBezTo>
                  <a:cubicBezTo>
                    <a:pt x="32" y="48"/>
                    <a:pt x="31" y="55"/>
                    <a:pt x="31" y="65"/>
                  </a:cubicBezTo>
                  <a:cubicBezTo>
                    <a:pt x="31" y="67"/>
                    <a:pt x="31" y="67"/>
                    <a:pt x="31" y="67"/>
                  </a:cubicBezTo>
                  <a:cubicBezTo>
                    <a:pt x="40" y="67"/>
                    <a:pt x="40" y="67"/>
                    <a:pt x="40" y="67"/>
                  </a:cubicBezTo>
                  <a:cubicBezTo>
                    <a:pt x="41" y="65"/>
                    <a:pt x="41" y="65"/>
                    <a:pt x="41" y="65"/>
                  </a:cubicBezTo>
                  <a:cubicBezTo>
                    <a:pt x="42" y="58"/>
                    <a:pt x="46" y="52"/>
                    <a:pt x="50" y="46"/>
                  </a:cubicBezTo>
                  <a:cubicBezTo>
                    <a:pt x="54" y="41"/>
                    <a:pt x="56" y="34"/>
                    <a:pt x="56" y="28"/>
                  </a:cubicBezTo>
                  <a:cubicBezTo>
                    <a:pt x="56" y="13"/>
                    <a:pt x="44" y="0"/>
                    <a:pt x="28" y="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Freeform 8"/>
            <p:cNvSpPr/>
            <p:nvPr/>
          </p:nvSpPr>
          <p:spPr>
            <a:xfrm>
              <a:off x="6184200" y="2878170"/>
              <a:ext cx="461677" cy="550831"/>
            </a:xfrm>
            <a:custGeom>
              <a:rect l="l" t="t" r="r" b="b"/>
              <a:pathLst>
                <a:path w="175" h="209">
                  <a:moveTo>
                    <a:pt x="146" y="24"/>
                  </a:moveTo>
                  <a:cubicBezTo>
                    <a:pt x="126" y="8"/>
                    <a:pt x="100" y="0"/>
                    <a:pt x="66" y="8"/>
                  </a:cubicBezTo>
                  <a:cubicBezTo>
                    <a:pt x="42" y="15"/>
                    <a:pt x="21" y="33"/>
                    <a:pt x="16" y="67"/>
                  </a:cubicBezTo>
                  <a:cubicBezTo>
                    <a:pt x="14" y="78"/>
                    <a:pt x="16" y="84"/>
                    <a:pt x="16" y="85"/>
                  </a:cubicBezTo>
                  <a:cubicBezTo>
                    <a:pt x="18" y="87"/>
                    <a:pt x="20" y="91"/>
                    <a:pt x="20" y="94"/>
                  </a:cubicBezTo>
                  <a:cubicBezTo>
                    <a:pt x="20" y="95"/>
                    <a:pt x="19" y="96"/>
                    <a:pt x="19" y="97"/>
                  </a:cubicBezTo>
                  <a:cubicBezTo>
                    <a:pt x="2" y="121"/>
                    <a:pt x="2" y="121"/>
                    <a:pt x="2" y="121"/>
                  </a:cubicBezTo>
                  <a:cubicBezTo>
                    <a:pt x="1" y="123"/>
                    <a:pt x="0" y="125"/>
                    <a:pt x="1" y="127"/>
                  </a:cubicBezTo>
                  <a:cubicBezTo>
                    <a:pt x="4" y="132"/>
                    <a:pt x="12" y="131"/>
                    <a:pt x="14" y="132"/>
                  </a:cubicBezTo>
                  <a:cubicBezTo>
                    <a:pt x="16" y="133"/>
                    <a:pt x="17" y="136"/>
                    <a:pt x="16" y="139"/>
                  </a:cubicBezTo>
                  <a:cubicBezTo>
                    <a:pt x="15" y="141"/>
                    <a:pt x="13" y="145"/>
                    <a:pt x="15" y="146"/>
                  </a:cubicBezTo>
                  <a:cubicBezTo>
                    <a:pt x="17" y="147"/>
                    <a:pt x="19" y="148"/>
                    <a:pt x="19" y="148"/>
                  </a:cubicBezTo>
                  <a:cubicBezTo>
                    <a:pt x="19" y="148"/>
                    <a:pt x="16" y="149"/>
                    <a:pt x="16" y="151"/>
                  </a:cubicBezTo>
                  <a:cubicBezTo>
                    <a:pt x="15" y="153"/>
                    <a:pt x="16" y="156"/>
                    <a:pt x="19" y="157"/>
                  </a:cubicBezTo>
                  <a:cubicBezTo>
                    <a:pt x="19" y="157"/>
                    <a:pt x="22" y="164"/>
                    <a:pt x="21" y="171"/>
                  </a:cubicBezTo>
                  <a:cubicBezTo>
                    <a:pt x="20" y="177"/>
                    <a:pt x="18" y="183"/>
                    <a:pt x="23" y="187"/>
                  </a:cubicBezTo>
                  <a:cubicBezTo>
                    <a:pt x="28" y="191"/>
                    <a:pt x="48" y="188"/>
                    <a:pt x="60" y="184"/>
                  </a:cubicBezTo>
                  <a:cubicBezTo>
                    <a:pt x="60" y="184"/>
                    <a:pt x="64" y="191"/>
                    <a:pt x="68" y="209"/>
                  </a:cubicBezTo>
                  <a:cubicBezTo>
                    <a:pt x="152" y="183"/>
                    <a:pt x="152" y="183"/>
                    <a:pt x="152" y="183"/>
                  </a:cubicBezTo>
                  <a:cubicBezTo>
                    <a:pt x="147" y="170"/>
                    <a:pt x="145" y="163"/>
                    <a:pt x="145" y="159"/>
                  </a:cubicBezTo>
                  <a:cubicBezTo>
                    <a:pt x="143" y="148"/>
                    <a:pt x="160" y="128"/>
                    <a:pt x="166" y="106"/>
                  </a:cubicBezTo>
                  <a:cubicBezTo>
                    <a:pt x="173" y="81"/>
                    <a:pt x="175" y="48"/>
                    <a:pt x="146" y="24"/>
                  </a:cubicBezTo>
                  <a:close/>
                  <a:moveTo>
                    <a:pt x="118" y="90"/>
                  </a:moveTo>
                  <a:cubicBezTo>
                    <a:pt x="112" y="98"/>
                    <a:pt x="110" y="104"/>
                    <a:pt x="110" y="110"/>
                  </a:cubicBezTo>
                  <a:cubicBezTo>
                    <a:pt x="110" y="128"/>
                    <a:pt x="110" y="128"/>
                    <a:pt x="110" y="128"/>
                  </a:cubicBezTo>
                  <a:cubicBezTo>
                    <a:pt x="110" y="133"/>
                    <a:pt x="107" y="136"/>
                    <a:pt x="104" y="136"/>
                  </a:cubicBezTo>
                  <a:cubicBezTo>
                    <a:pt x="97" y="136"/>
                    <a:pt x="97" y="136"/>
                    <a:pt x="97" y="136"/>
                  </a:cubicBezTo>
                  <a:cubicBezTo>
                    <a:pt x="96" y="136"/>
                    <a:pt x="96" y="136"/>
                    <a:pt x="96" y="136"/>
                  </a:cubicBezTo>
                  <a:cubicBezTo>
                    <a:pt x="95" y="138"/>
                    <a:pt x="93" y="139"/>
                    <a:pt x="91" y="139"/>
                  </a:cubicBezTo>
                  <a:cubicBezTo>
                    <a:pt x="89" y="139"/>
                    <a:pt x="88" y="138"/>
                    <a:pt x="87" y="136"/>
                  </a:cubicBezTo>
                  <a:cubicBezTo>
                    <a:pt x="86" y="136"/>
                    <a:pt x="86" y="136"/>
                    <a:pt x="86" y="136"/>
                  </a:cubicBezTo>
                  <a:cubicBezTo>
                    <a:pt x="79" y="136"/>
                    <a:pt x="79" y="136"/>
                    <a:pt x="79" y="136"/>
                  </a:cubicBezTo>
                  <a:cubicBezTo>
                    <a:pt x="76" y="136"/>
                    <a:pt x="73" y="133"/>
                    <a:pt x="73" y="129"/>
                  </a:cubicBezTo>
                  <a:cubicBezTo>
                    <a:pt x="73" y="110"/>
                    <a:pt x="73" y="110"/>
                    <a:pt x="73" y="110"/>
                  </a:cubicBezTo>
                  <a:cubicBezTo>
                    <a:pt x="73" y="104"/>
                    <a:pt x="70" y="98"/>
                    <a:pt x="65" y="90"/>
                  </a:cubicBezTo>
                  <a:cubicBezTo>
                    <a:pt x="59" y="83"/>
                    <a:pt x="57" y="76"/>
                    <a:pt x="57" y="68"/>
                  </a:cubicBezTo>
                  <a:cubicBezTo>
                    <a:pt x="57" y="49"/>
                    <a:pt x="72" y="34"/>
                    <a:pt x="91" y="34"/>
                  </a:cubicBezTo>
                  <a:cubicBezTo>
                    <a:pt x="110" y="34"/>
                    <a:pt x="126" y="49"/>
                    <a:pt x="126" y="68"/>
                  </a:cubicBezTo>
                  <a:cubicBezTo>
                    <a:pt x="126" y="76"/>
                    <a:pt x="123" y="83"/>
                    <a:pt x="118" y="9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9" name="Group 9"/>
          <p:cNvGrpSpPr/>
          <p:nvPr/>
        </p:nvGrpSpPr>
        <p:grpSpPr>
          <a:xfrm>
            <a:off x="1996032" y="4065529"/>
            <a:ext cx="664560" cy="579786"/>
            <a:chOff x="1996032" y="4065529"/>
            <a:chExt cx="664560" cy="579786"/>
          </a:xfrm>
        </p:grpSpPr>
        <p:sp>
          <p:nvSpPr>
            <p:cNvPr id="10" name="Freeform 10"/>
            <p:cNvSpPr/>
            <p:nvPr/>
          </p:nvSpPr>
          <p:spPr>
            <a:xfrm>
              <a:off x="1996032" y="4204879"/>
              <a:ext cx="440436" cy="440436"/>
            </a:xfrm>
            <a:custGeom>
              <a:rect l="l" t="t" r="r" b="b"/>
              <a:pathLst>
                <a:path w="167" h="167">
                  <a:moveTo>
                    <a:pt x="161" y="71"/>
                  </a:moveTo>
                  <a:cubicBezTo>
                    <a:pt x="148" y="71"/>
                    <a:pt x="148" y="71"/>
                    <a:pt x="148" y="71"/>
                  </a:cubicBezTo>
                  <a:cubicBezTo>
                    <a:pt x="146" y="62"/>
                    <a:pt x="143" y="54"/>
                    <a:pt x="138" y="47"/>
                  </a:cubicBezTo>
                  <a:cubicBezTo>
                    <a:pt x="147" y="38"/>
                    <a:pt x="147" y="38"/>
                    <a:pt x="147" y="38"/>
                  </a:cubicBezTo>
                  <a:cubicBezTo>
                    <a:pt x="149" y="36"/>
                    <a:pt x="150" y="32"/>
                    <a:pt x="148" y="31"/>
                  </a:cubicBezTo>
                  <a:cubicBezTo>
                    <a:pt x="136" y="19"/>
                    <a:pt x="136" y="19"/>
                    <a:pt x="136" y="19"/>
                  </a:cubicBezTo>
                  <a:cubicBezTo>
                    <a:pt x="135" y="17"/>
                    <a:pt x="131" y="18"/>
                    <a:pt x="129" y="20"/>
                  </a:cubicBezTo>
                  <a:cubicBezTo>
                    <a:pt x="120" y="29"/>
                    <a:pt x="120" y="29"/>
                    <a:pt x="120" y="29"/>
                  </a:cubicBezTo>
                  <a:cubicBezTo>
                    <a:pt x="113" y="24"/>
                    <a:pt x="105" y="21"/>
                    <a:pt x="96" y="19"/>
                  </a:cubicBezTo>
                  <a:cubicBezTo>
                    <a:pt x="96" y="6"/>
                    <a:pt x="96" y="6"/>
                    <a:pt x="96" y="6"/>
                  </a:cubicBezTo>
                  <a:cubicBezTo>
                    <a:pt x="96" y="3"/>
                    <a:pt x="94" y="0"/>
                    <a:pt x="92" y="0"/>
                  </a:cubicBezTo>
                  <a:cubicBezTo>
                    <a:pt x="75" y="0"/>
                    <a:pt x="75" y="0"/>
                    <a:pt x="75" y="0"/>
                  </a:cubicBezTo>
                  <a:cubicBezTo>
                    <a:pt x="73" y="0"/>
                    <a:pt x="71" y="3"/>
                    <a:pt x="71" y="6"/>
                  </a:cubicBezTo>
                  <a:cubicBezTo>
                    <a:pt x="71" y="19"/>
                    <a:pt x="71" y="19"/>
                    <a:pt x="71" y="19"/>
                  </a:cubicBezTo>
                  <a:cubicBezTo>
                    <a:pt x="62" y="21"/>
                    <a:pt x="54" y="24"/>
                    <a:pt x="46" y="29"/>
                  </a:cubicBezTo>
                  <a:cubicBezTo>
                    <a:pt x="37" y="20"/>
                    <a:pt x="37" y="20"/>
                    <a:pt x="37" y="20"/>
                  </a:cubicBezTo>
                  <a:cubicBezTo>
                    <a:pt x="35" y="18"/>
                    <a:pt x="32" y="17"/>
                    <a:pt x="30" y="19"/>
                  </a:cubicBezTo>
                  <a:cubicBezTo>
                    <a:pt x="18" y="31"/>
                    <a:pt x="18" y="31"/>
                    <a:pt x="18" y="31"/>
                  </a:cubicBezTo>
                  <a:cubicBezTo>
                    <a:pt x="17" y="32"/>
                    <a:pt x="17" y="36"/>
                    <a:pt x="19" y="38"/>
                  </a:cubicBezTo>
                  <a:cubicBezTo>
                    <a:pt x="29" y="47"/>
                    <a:pt x="29" y="47"/>
                    <a:pt x="29" y="47"/>
                  </a:cubicBezTo>
                  <a:cubicBezTo>
                    <a:pt x="24" y="54"/>
                    <a:pt x="20" y="62"/>
                    <a:pt x="19" y="71"/>
                  </a:cubicBezTo>
                  <a:cubicBezTo>
                    <a:pt x="6" y="71"/>
                    <a:pt x="6" y="71"/>
                    <a:pt x="6" y="71"/>
                  </a:cubicBezTo>
                  <a:cubicBezTo>
                    <a:pt x="2" y="71"/>
                    <a:pt x="0" y="73"/>
                    <a:pt x="0" y="75"/>
                  </a:cubicBezTo>
                  <a:cubicBezTo>
                    <a:pt x="0" y="92"/>
                    <a:pt x="0" y="92"/>
                    <a:pt x="0" y="92"/>
                  </a:cubicBezTo>
                  <a:cubicBezTo>
                    <a:pt x="0" y="94"/>
                    <a:pt x="2" y="96"/>
                    <a:pt x="6" y="96"/>
                  </a:cubicBezTo>
                  <a:cubicBezTo>
                    <a:pt x="19" y="96"/>
                    <a:pt x="19" y="96"/>
                    <a:pt x="19" y="96"/>
                  </a:cubicBezTo>
                  <a:cubicBezTo>
                    <a:pt x="20" y="105"/>
                    <a:pt x="24" y="113"/>
                    <a:pt x="29" y="120"/>
                  </a:cubicBezTo>
                  <a:cubicBezTo>
                    <a:pt x="19" y="130"/>
                    <a:pt x="19" y="130"/>
                    <a:pt x="19" y="130"/>
                  </a:cubicBezTo>
                  <a:cubicBezTo>
                    <a:pt x="17" y="132"/>
                    <a:pt x="17" y="135"/>
                    <a:pt x="18" y="137"/>
                  </a:cubicBezTo>
                  <a:cubicBezTo>
                    <a:pt x="30" y="148"/>
                    <a:pt x="30" y="148"/>
                    <a:pt x="30" y="148"/>
                  </a:cubicBezTo>
                  <a:cubicBezTo>
                    <a:pt x="32" y="150"/>
                    <a:pt x="35" y="150"/>
                    <a:pt x="37" y="147"/>
                  </a:cubicBezTo>
                  <a:cubicBezTo>
                    <a:pt x="46" y="138"/>
                    <a:pt x="46" y="138"/>
                    <a:pt x="46" y="138"/>
                  </a:cubicBezTo>
                  <a:cubicBezTo>
                    <a:pt x="54" y="143"/>
                    <a:pt x="62" y="147"/>
                    <a:pt x="71" y="148"/>
                  </a:cubicBezTo>
                  <a:cubicBezTo>
                    <a:pt x="71" y="161"/>
                    <a:pt x="71" y="161"/>
                    <a:pt x="71" y="161"/>
                  </a:cubicBezTo>
                  <a:cubicBezTo>
                    <a:pt x="71" y="164"/>
                    <a:pt x="73" y="167"/>
                    <a:pt x="75" y="167"/>
                  </a:cubicBezTo>
                  <a:cubicBezTo>
                    <a:pt x="92" y="167"/>
                    <a:pt x="92" y="167"/>
                    <a:pt x="92" y="167"/>
                  </a:cubicBezTo>
                  <a:cubicBezTo>
                    <a:pt x="94" y="167"/>
                    <a:pt x="96" y="164"/>
                    <a:pt x="96" y="161"/>
                  </a:cubicBezTo>
                  <a:cubicBezTo>
                    <a:pt x="96" y="148"/>
                    <a:pt x="96" y="148"/>
                    <a:pt x="96" y="148"/>
                  </a:cubicBezTo>
                  <a:cubicBezTo>
                    <a:pt x="105" y="147"/>
                    <a:pt x="113" y="143"/>
                    <a:pt x="120" y="138"/>
                  </a:cubicBezTo>
                  <a:cubicBezTo>
                    <a:pt x="129" y="147"/>
                    <a:pt x="129" y="147"/>
                    <a:pt x="129" y="147"/>
                  </a:cubicBezTo>
                  <a:cubicBezTo>
                    <a:pt x="131" y="150"/>
                    <a:pt x="135" y="150"/>
                    <a:pt x="136" y="148"/>
                  </a:cubicBezTo>
                  <a:cubicBezTo>
                    <a:pt x="148" y="137"/>
                    <a:pt x="148" y="137"/>
                    <a:pt x="148" y="137"/>
                  </a:cubicBezTo>
                  <a:cubicBezTo>
                    <a:pt x="150" y="135"/>
                    <a:pt x="149" y="132"/>
                    <a:pt x="147" y="130"/>
                  </a:cubicBezTo>
                  <a:cubicBezTo>
                    <a:pt x="138" y="120"/>
                    <a:pt x="138" y="120"/>
                    <a:pt x="138" y="120"/>
                  </a:cubicBezTo>
                  <a:cubicBezTo>
                    <a:pt x="143" y="113"/>
                    <a:pt x="146" y="105"/>
                    <a:pt x="148" y="96"/>
                  </a:cubicBezTo>
                  <a:cubicBezTo>
                    <a:pt x="161" y="96"/>
                    <a:pt x="161" y="96"/>
                    <a:pt x="161" y="96"/>
                  </a:cubicBezTo>
                  <a:cubicBezTo>
                    <a:pt x="164" y="96"/>
                    <a:pt x="167" y="94"/>
                    <a:pt x="167" y="92"/>
                  </a:cubicBezTo>
                  <a:cubicBezTo>
                    <a:pt x="167" y="75"/>
                    <a:pt x="167" y="75"/>
                    <a:pt x="167" y="75"/>
                  </a:cubicBezTo>
                  <a:cubicBezTo>
                    <a:pt x="167" y="73"/>
                    <a:pt x="164" y="71"/>
                    <a:pt x="161" y="71"/>
                  </a:cubicBezTo>
                  <a:close/>
                  <a:moveTo>
                    <a:pt x="83" y="114"/>
                  </a:moveTo>
                  <a:cubicBezTo>
                    <a:pt x="66" y="114"/>
                    <a:pt x="52" y="101"/>
                    <a:pt x="52" y="84"/>
                  </a:cubicBezTo>
                  <a:cubicBezTo>
                    <a:pt x="52" y="67"/>
                    <a:pt x="66" y="53"/>
                    <a:pt x="83" y="53"/>
                  </a:cubicBezTo>
                  <a:cubicBezTo>
                    <a:pt x="100" y="53"/>
                    <a:pt x="114" y="67"/>
                    <a:pt x="114" y="84"/>
                  </a:cubicBezTo>
                  <a:cubicBezTo>
                    <a:pt x="114" y="101"/>
                    <a:pt x="100" y="114"/>
                    <a:pt x="83" y="114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Freeform 11"/>
            <p:cNvSpPr/>
            <p:nvPr/>
          </p:nvSpPr>
          <p:spPr>
            <a:xfrm>
              <a:off x="2341695" y="4065529"/>
              <a:ext cx="318897" cy="316706"/>
            </a:xfrm>
            <a:custGeom>
              <a:rect l="l" t="t" r="r" b="b"/>
              <a:pathLst>
                <a:path w="120" h="120">
                  <a:moveTo>
                    <a:pt x="117" y="51"/>
                  </a:moveTo>
                  <a:cubicBezTo>
                    <a:pt x="108" y="51"/>
                    <a:pt x="108" y="51"/>
                    <a:pt x="108" y="51"/>
                  </a:cubicBezTo>
                  <a:cubicBezTo>
                    <a:pt x="106" y="44"/>
                    <a:pt x="104" y="38"/>
                    <a:pt x="100" y="33"/>
                  </a:cubicBezTo>
                  <a:cubicBezTo>
                    <a:pt x="107" y="27"/>
                    <a:pt x="107" y="27"/>
                    <a:pt x="107" y="27"/>
                  </a:cubicBezTo>
                  <a:cubicBezTo>
                    <a:pt x="109" y="25"/>
                    <a:pt x="109" y="23"/>
                    <a:pt x="108" y="22"/>
                  </a:cubicBezTo>
                  <a:cubicBezTo>
                    <a:pt x="99" y="13"/>
                    <a:pt x="99" y="13"/>
                    <a:pt x="99" y="13"/>
                  </a:cubicBezTo>
                  <a:cubicBezTo>
                    <a:pt x="98" y="12"/>
                    <a:pt x="96" y="12"/>
                    <a:pt x="94" y="14"/>
                  </a:cubicBezTo>
                  <a:cubicBezTo>
                    <a:pt x="87" y="20"/>
                    <a:pt x="87" y="20"/>
                    <a:pt x="87" y="20"/>
                  </a:cubicBezTo>
                  <a:cubicBezTo>
                    <a:pt x="82" y="17"/>
                    <a:pt x="76" y="14"/>
                    <a:pt x="70" y="13"/>
                  </a:cubicBezTo>
                  <a:cubicBezTo>
                    <a:pt x="70" y="4"/>
                    <a:pt x="70" y="4"/>
                    <a:pt x="70" y="4"/>
                  </a:cubicBezTo>
                  <a:cubicBezTo>
                    <a:pt x="70" y="1"/>
                    <a:pt x="69" y="0"/>
                    <a:pt x="67" y="0"/>
                  </a:cubicBezTo>
                  <a:cubicBezTo>
                    <a:pt x="55" y="0"/>
                    <a:pt x="55" y="0"/>
                    <a:pt x="55" y="0"/>
                  </a:cubicBezTo>
                  <a:cubicBezTo>
                    <a:pt x="53" y="0"/>
                    <a:pt x="52" y="1"/>
                    <a:pt x="52" y="4"/>
                  </a:cubicBezTo>
                  <a:cubicBezTo>
                    <a:pt x="52" y="13"/>
                    <a:pt x="52" y="13"/>
                    <a:pt x="52" y="13"/>
                  </a:cubicBezTo>
                  <a:cubicBezTo>
                    <a:pt x="45" y="14"/>
                    <a:pt x="39" y="17"/>
                    <a:pt x="34" y="20"/>
                  </a:cubicBezTo>
                  <a:cubicBezTo>
                    <a:pt x="28" y="14"/>
                    <a:pt x="28" y="14"/>
                    <a:pt x="28" y="14"/>
                  </a:cubicBezTo>
                  <a:cubicBezTo>
                    <a:pt x="26" y="12"/>
                    <a:pt x="24" y="12"/>
                    <a:pt x="22" y="13"/>
                  </a:cubicBezTo>
                  <a:cubicBezTo>
                    <a:pt x="14" y="22"/>
                    <a:pt x="14" y="22"/>
                    <a:pt x="14" y="22"/>
                  </a:cubicBezTo>
                  <a:cubicBezTo>
                    <a:pt x="13" y="23"/>
                    <a:pt x="13" y="25"/>
                    <a:pt x="15" y="27"/>
                  </a:cubicBezTo>
                  <a:cubicBezTo>
                    <a:pt x="21" y="33"/>
                    <a:pt x="21" y="33"/>
                    <a:pt x="21" y="33"/>
                  </a:cubicBezTo>
                  <a:cubicBezTo>
                    <a:pt x="18" y="38"/>
                    <a:pt x="15" y="44"/>
                    <a:pt x="14" y="51"/>
                  </a:cubicBezTo>
                  <a:cubicBezTo>
                    <a:pt x="5" y="51"/>
                    <a:pt x="5" y="51"/>
                    <a:pt x="5" y="51"/>
                  </a:cubicBezTo>
                  <a:cubicBezTo>
                    <a:pt x="2" y="51"/>
                    <a:pt x="0" y="52"/>
                    <a:pt x="0" y="54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68"/>
                    <a:pt x="2" y="69"/>
                    <a:pt x="5" y="69"/>
                  </a:cubicBezTo>
                  <a:cubicBezTo>
                    <a:pt x="14" y="69"/>
                    <a:pt x="14" y="69"/>
                    <a:pt x="14" y="69"/>
                  </a:cubicBezTo>
                  <a:cubicBezTo>
                    <a:pt x="15" y="76"/>
                    <a:pt x="18" y="81"/>
                    <a:pt x="21" y="87"/>
                  </a:cubicBezTo>
                  <a:cubicBezTo>
                    <a:pt x="15" y="93"/>
                    <a:pt x="15" y="93"/>
                    <a:pt x="15" y="93"/>
                  </a:cubicBezTo>
                  <a:cubicBezTo>
                    <a:pt x="13" y="95"/>
                    <a:pt x="13" y="97"/>
                    <a:pt x="14" y="98"/>
                  </a:cubicBezTo>
                  <a:cubicBezTo>
                    <a:pt x="22" y="107"/>
                    <a:pt x="22" y="107"/>
                    <a:pt x="22" y="107"/>
                  </a:cubicBezTo>
                  <a:cubicBezTo>
                    <a:pt x="24" y="108"/>
                    <a:pt x="26" y="108"/>
                    <a:pt x="28" y="106"/>
                  </a:cubicBezTo>
                  <a:cubicBezTo>
                    <a:pt x="34" y="100"/>
                    <a:pt x="34" y="100"/>
                    <a:pt x="34" y="100"/>
                  </a:cubicBezTo>
                  <a:cubicBezTo>
                    <a:pt x="39" y="103"/>
                    <a:pt x="45" y="106"/>
                    <a:pt x="52" y="107"/>
                  </a:cubicBezTo>
                  <a:cubicBezTo>
                    <a:pt x="52" y="116"/>
                    <a:pt x="52" y="116"/>
                    <a:pt x="52" y="116"/>
                  </a:cubicBezTo>
                  <a:cubicBezTo>
                    <a:pt x="52" y="118"/>
                    <a:pt x="53" y="120"/>
                    <a:pt x="55" y="120"/>
                  </a:cubicBezTo>
                  <a:cubicBezTo>
                    <a:pt x="67" y="120"/>
                    <a:pt x="67" y="120"/>
                    <a:pt x="67" y="120"/>
                  </a:cubicBezTo>
                  <a:cubicBezTo>
                    <a:pt x="69" y="120"/>
                    <a:pt x="70" y="118"/>
                    <a:pt x="70" y="116"/>
                  </a:cubicBezTo>
                  <a:cubicBezTo>
                    <a:pt x="70" y="107"/>
                    <a:pt x="70" y="107"/>
                    <a:pt x="70" y="107"/>
                  </a:cubicBezTo>
                  <a:cubicBezTo>
                    <a:pt x="76" y="106"/>
                    <a:pt x="82" y="103"/>
                    <a:pt x="87" y="100"/>
                  </a:cubicBezTo>
                  <a:cubicBezTo>
                    <a:pt x="94" y="106"/>
                    <a:pt x="94" y="106"/>
                    <a:pt x="94" y="106"/>
                  </a:cubicBezTo>
                  <a:cubicBezTo>
                    <a:pt x="96" y="108"/>
                    <a:pt x="98" y="108"/>
                    <a:pt x="99" y="107"/>
                  </a:cubicBezTo>
                  <a:cubicBezTo>
                    <a:pt x="108" y="98"/>
                    <a:pt x="108" y="98"/>
                    <a:pt x="108" y="98"/>
                  </a:cubicBezTo>
                  <a:cubicBezTo>
                    <a:pt x="109" y="97"/>
                    <a:pt x="109" y="95"/>
                    <a:pt x="107" y="93"/>
                  </a:cubicBezTo>
                  <a:cubicBezTo>
                    <a:pt x="100" y="87"/>
                    <a:pt x="100" y="87"/>
                    <a:pt x="100" y="87"/>
                  </a:cubicBezTo>
                  <a:cubicBezTo>
                    <a:pt x="104" y="81"/>
                    <a:pt x="106" y="76"/>
                    <a:pt x="108" y="69"/>
                  </a:cubicBezTo>
                  <a:cubicBezTo>
                    <a:pt x="117" y="69"/>
                    <a:pt x="117" y="69"/>
                    <a:pt x="117" y="69"/>
                  </a:cubicBezTo>
                  <a:cubicBezTo>
                    <a:pt x="119" y="69"/>
                    <a:pt x="121" y="68"/>
                    <a:pt x="121" y="66"/>
                  </a:cubicBezTo>
                  <a:cubicBezTo>
                    <a:pt x="121" y="54"/>
                    <a:pt x="121" y="54"/>
                    <a:pt x="121" y="54"/>
                  </a:cubicBezTo>
                  <a:cubicBezTo>
                    <a:pt x="121" y="52"/>
                    <a:pt x="119" y="51"/>
                    <a:pt x="117" y="51"/>
                  </a:cubicBezTo>
                  <a:close/>
                  <a:moveTo>
                    <a:pt x="61" y="82"/>
                  </a:moveTo>
                  <a:cubicBezTo>
                    <a:pt x="48" y="82"/>
                    <a:pt x="38" y="72"/>
                    <a:pt x="38" y="60"/>
                  </a:cubicBezTo>
                  <a:cubicBezTo>
                    <a:pt x="38" y="48"/>
                    <a:pt x="48" y="38"/>
                    <a:pt x="61" y="38"/>
                  </a:cubicBezTo>
                  <a:cubicBezTo>
                    <a:pt x="73" y="38"/>
                    <a:pt x="83" y="48"/>
                    <a:pt x="83" y="60"/>
                  </a:cubicBezTo>
                  <a:cubicBezTo>
                    <a:pt x="83" y="72"/>
                    <a:pt x="73" y="82"/>
                    <a:pt x="61" y="82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" name="Group 12"/>
          <p:cNvGrpSpPr/>
          <p:nvPr/>
        </p:nvGrpSpPr>
        <p:grpSpPr>
          <a:xfrm>
            <a:off x="4836987" y="4210981"/>
            <a:ext cx="577691" cy="614457"/>
            <a:chOff x="4836987" y="4210981"/>
            <a:chExt cx="577691" cy="614457"/>
          </a:xfrm>
        </p:grpSpPr>
        <p:sp>
          <p:nvSpPr>
            <p:cNvPr id="13" name="Freeform 13"/>
            <p:cNvSpPr/>
            <p:nvPr/>
          </p:nvSpPr>
          <p:spPr>
            <a:xfrm>
              <a:off x="5174934" y="4210981"/>
              <a:ext cx="239744" cy="269843"/>
            </a:xfrm>
            <a:custGeom>
              <a:rect l="l" t="t" r="r" b="b"/>
              <a:pathLst>
                <a:path w="91" h="102">
                  <a:moveTo>
                    <a:pt x="76" y="45"/>
                  </a:moveTo>
                  <a:cubicBezTo>
                    <a:pt x="65" y="52"/>
                    <a:pt x="54" y="52"/>
                    <a:pt x="50" y="52"/>
                  </a:cubicBezTo>
                  <a:cubicBezTo>
                    <a:pt x="11" y="102"/>
                    <a:pt x="11" y="102"/>
                    <a:pt x="11" y="102"/>
                  </a:cubicBezTo>
                  <a:cubicBezTo>
                    <a:pt x="0" y="93"/>
                    <a:pt x="0" y="93"/>
                    <a:pt x="0" y="93"/>
                  </a:cubicBezTo>
                  <a:cubicBezTo>
                    <a:pt x="43" y="47"/>
                    <a:pt x="43" y="47"/>
                    <a:pt x="43" y="47"/>
                  </a:cubicBezTo>
                  <a:cubicBezTo>
                    <a:pt x="42" y="43"/>
                    <a:pt x="40" y="32"/>
                    <a:pt x="45" y="19"/>
                  </a:cubicBezTo>
                  <a:cubicBezTo>
                    <a:pt x="52" y="4"/>
                    <a:pt x="70" y="0"/>
                    <a:pt x="70" y="0"/>
                  </a:cubicBezTo>
                  <a:cubicBezTo>
                    <a:pt x="67" y="22"/>
                    <a:pt x="67" y="22"/>
                    <a:pt x="67" y="22"/>
                  </a:cubicBezTo>
                  <a:cubicBezTo>
                    <a:pt x="68" y="21"/>
                    <a:pt x="69" y="21"/>
                    <a:pt x="70" y="22"/>
                  </a:cubicBezTo>
                  <a:cubicBezTo>
                    <a:pt x="70" y="22"/>
                    <a:pt x="70" y="23"/>
                    <a:pt x="70" y="24"/>
                  </a:cubicBezTo>
                  <a:cubicBezTo>
                    <a:pt x="91" y="17"/>
                    <a:pt x="91" y="17"/>
                    <a:pt x="91" y="17"/>
                  </a:cubicBezTo>
                  <a:cubicBezTo>
                    <a:pt x="91" y="17"/>
                    <a:pt x="90" y="36"/>
                    <a:pt x="76" y="45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Freeform 14"/>
            <p:cNvSpPr/>
            <p:nvPr/>
          </p:nvSpPr>
          <p:spPr>
            <a:xfrm>
              <a:off x="4836987" y="4396146"/>
              <a:ext cx="461677" cy="429292"/>
            </a:xfrm>
            <a:custGeom>
              <a:rect l="l" t="t" r="r" b="b"/>
              <a:pathLst>
                <a:path w="175" h="163">
                  <a:moveTo>
                    <a:pt x="77" y="0"/>
                  </a:moveTo>
                  <a:cubicBezTo>
                    <a:pt x="95" y="0"/>
                    <a:pt x="112" y="6"/>
                    <a:pt x="127" y="16"/>
                  </a:cubicBezTo>
                  <a:cubicBezTo>
                    <a:pt x="107" y="40"/>
                    <a:pt x="107" y="40"/>
                    <a:pt x="107" y="40"/>
                  </a:cubicBezTo>
                  <a:cubicBezTo>
                    <a:pt x="100" y="36"/>
                    <a:pt x="92" y="34"/>
                    <a:pt x="84" y="34"/>
                  </a:cubicBezTo>
                  <a:cubicBezTo>
                    <a:pt x="59" y="34"/>
                    <a:pt x="41" y="54"/>
                    <a:pt x="44" y="80"/>
                  </a:cubicBezTo>
                  <a:cubicBezTo>
                    <a:pt x="47" y="105"/>
                    <a:pt x="70" y="125"/>
                    <a:pt x="96" y="125"/>
                  </a:cubicBezTo>
                  <a:cubicBezTo>
                    <a:pt x="121" y="125"/>
                    <a:pt x="138" y="105"/>
                    <a:pt x="135" y="80"/>
                  </a:cubicBezTo>
                  <a:cubicBezTo>
                    <a:pt x="134" y="71"/>
                    <a:pt x="130" y="63"/>
                    <a:pt x="125" y="56"/>
                  </a:cubicBezTo>
                  <a:cubicBezTo>
                    <a:pt x="145" y="32"/>
                    <a:pt x="145" y="32"/>
                    <a:pt x="145" y="32"/>
                  </a:cubicBezTo>
                  <a:cubicBezTo>
                    <a:pt x="158" y="46"/>
                    <a:pt x="166" y="63"/>
                    <a:pt x="169" y="82"/>
                  </a:cubicBezTo>
                  <a:cubicBezTo>
                    <a:pt x="175" y="127"/>
                    <a:pt x="143" y="163"/>
                    <a:pt x="98" y="163"/>
                  </a:cubicBezTo>
                  <a:cubicBezTo>
                    <a:pt x="53" y="163"/>
                    <a:pt x="12" y="127"/>
                    <a:pt x="6" y="82"/>
                  </a:cubicBezTo>
                  <a:cubicBezTo>
                    <a:pt x="0" y="37"/>
                    <a:pt x="31" y="0"/>
                    <a:pt x="77" y="0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Freeform 15"/>
            <p:cNvSpPr/>
            <p:nvPr/>
          </p:nvSpPr>
          <p:spPr>
            <a:xfrm>
              <a:off x="4976433" y="4512066"/>
              <a:ext cx="195167" cy="181737"/>
            </a:xfrm>
            <a:custGeom>
              <a:rect l="l" t="t" r="r" b="b"/>
              <a:pathLst>
                <a:path w="74" h="69">
                  <a:moveTo>
                    <a:pt x="42" y="69"/>
                  </a:moveTo>
                  <a:cubicBezTo>
                    <a:pt x="23" y="69"/>
                    <a:pt x="5" y="54"/>
                    <a:pt x="3" y="35"/>
                  </a:cubicBezTo>
                  <a:cubicBezTo>
                    <a:pt x="0" y="16"/>
                    <a:pt x="14" y="0"/>
                    <a:pt x="33" y="0"/>
                  </a:cubicBezTo>
                  <a:cubicBezTo>
                    <a:pt x="38" y="0"/>
                    <a:pt x="44" y="2"/>
                    <a:pt x="49" y="4"/>
                  </a:cubicBezTo>
                  <a:cubicBezTo>
                    <a:pt x="48" y="6"/>
                    <a:pt x="48" y="9"/>
                    <a:pt x="49" y="11"/>
                  </a:cubicBezTo>
                  <a:cubicBezTo>
                    <a:pt x="36" y="30"/>
                    <a:pt x="36" y="30"/>
                    <a:pt x="36" y="30"/>
                  </a:cubicBezTo>
                  <a:cubicBezTo>
                    <a:pt x="42" y="35"/>
                    <a:pt x="42" y="35"/>
                    <a:pt x="42" y="35"/>
                  </a:cubicBezTo>
                  <a:cubicBezTo>
                    <a:pt x="59" y="20"/>
                    <a:pt x="59" y="20"/>
                    <a:pt x="59" y="20"/>
                  </a:cubicBezTo>
                  <a:cubicBezTo>
                    <a:pt x="59" y="20"/>
                    <a:pt x="60" y="20"/>
                    <a:pt x="60" y="20"/>
                  </a:cubicBezTo>
                  <a:cubicBezTo>
                    <a:pt x="62" y="20"/>
                    <a:pt x="64" y="19"/>
                    <a:pt x="66" y="18"/>
                  </a:cubicBezTo>
                  <a:cubicBezTo>
                    <a:pt x="69" y="23"/>
                    <a:pt x="71" y="29"/>
                    <a:pt x="72" y="35"/>
                  </a:cubicBezTo>
                  <a:cubicBezTo>
                    <a:pt x="74" y="54"/>
                    <a:pt x="61" y="69"/>
                    <a:pt x="42" y="69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Freeform 16"/>
            <p:cNvSpPr/>
            <p:nvPr/>
          </p:nvSpPr>
          <p:spPr>
            <a:xfrm>
              <a:off x="5084541" y="4461869"/>
              <a:ext cx="113728" cy="129349"/>
            </a:xfrm>
            <a:custGeom>
              <a:rect l="l" t="t" r="r" b="b"/>
              <a:pathLst>
                <a:path w="43" h="49">
                  <a:moveTo>
                    <a:pt x="13" y="31"/>
                  </a:moveTo>
                  <a:cubicBezTo>
                    <a:pt x="11" y="28"/>
                    <a:pt x="12" y="25"/>
                    <a:pt x="14" y="22"/>
                  </a:cubicBezTo>
                  <a:cubicBezTo>
                    <a:pt x="32" y="0"/>
                    <a:pt x="32" y="0"/>
                    <a:pt x="32" y="0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24" y="32"/>
                    <a:pt x="24" y="32"/>
                    <a:pt x="24" y="32"/>
                  </a:cubicBezTo>
                  <a:cubicBezTo>
                    <a:pt x="22" y="34"/>
                    <a:pt x="19" y="35"/>
                    <a:pt x="17" y="34"/>
                  </a:cubicBezTo>
                  <a:cubicBezTo>
                    <a:pt x="1" y="49"/>
                    <a:pt x="1" y="49"/>
                    <a:pt x="1" y="49"/>
                  </a:cubicBezTo>
                  <a:cubicBezTo>
                    <a:pt x="0" y="48"/>
                    <a:pt x="0" y="48"/>
                    <a:pt x="0" y="48"/>
                  </a:cubicBezTo>
                  <a:lnTo>
                    <a:pt x="13" y="31"/>
                  </a:ln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7" name="Group 17"/>
          <p:cNvGrpSpPr/>
          <p:nvPr/>
        </p:nvGrpSpPr>
        <p:grpSpPr>
          <a:xfrm>
            <a:off x="3390861" y="2655299"/>
            <a:ext cx="559445" cy="701973"/>
            <a:chOff x="3390861" y="2655299"/>
            <a:chExt cx="559445" cy="701973"/>
          </a:xfrm>
        </p:grpSpPr>
        <p:sp>
          <p:nvSpPr>
            <p:cNvPr id="18" name="Freeform 18"/>
            <p:cNvSpPr/>
            <p:nvPr/>
          </p:nvSpPr>
          <p:spPr>
            <a:xfrm>
              <a:off x="3782073" y="2655299"/>
              <a:ext cx="168233" cy="183703"/>
            </a:xfrm>
            <a:custGeom>
              <a:rect l="l" t="t" r="r" b="b"/>
              <a:pathLst>
                <a:path w="125" h="140">
                  <a:moveTo>
                    <a:pt x="0" y="57"/>
                  </a:moveTo>
                  <a:lnTo>
                    <a:pt x="48" y="0"/>
                  </a:lnTo>
                  <a:lnTo>
                    <a:pt x="126" y="85"/>
                  </a:lnTo>
                  <a:lnTo>
                    <a:pt x="78" y="140"/>
                  </a:lnTo>
                  <a:lnTo>
                    <a:pt x="0" y="57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Freeform 19"/>
            <p:cNvSpPr/>
            <p:nvPr/>
          </p:nvSpPr>
          <p:spPr>
            <a:xfrm>
              <a:off x="3564454" y="2751018"/>
              <a:ext cx="296432" cy="326720"/>
            </a:xfrm>
            <a:custGeom>
              <a:rect l="l" t="t" r="r" b="b"/>
              <a:pathLst>
                <a:path w="94" h="105">
                  <a:moveTo>
                    <a:pt x="70" y="0"/>
                  </a:moveTo>
                  <a:cubicBezTo>
                    <a:pt x="63" y="9"/>
                    <a:pt x="63" y="9"/>
                    <a:pt x="63" y="9"/>
                  </a:cubicBezTo>
                  <a:cubicBezTo>
                    <a:pt x="21" y="30"/>
                    <a:pt x="21" y="30"/>
                    <a:pt x="21" y="30"/>
                  </a:cubicBezTo>
                  <a:cubicBezTo>
                    <a:pt x="20" y="30"/>
                    <a:pt x="14" y="33"/>
                    <a:pt x="12" y="37"/>
                  </a:cubicBezTo>
                  <a:cubicBezTo>
                    <a:pt x="10" y="40"/>
                    <a:pt x="2" y="67"/>
                    <a:pt x="1" y="70"/>
                  </a:cubicBezTo>
                  <a:cubicBezTo>
                    <a:pt x="0" y="71"/>
                    <a:pt x="0" y="75"/>
                    <a:pt x="0" y="77"/>
                  </a:cubicBezTo>
                  <a:cubicBezTo>
                    <a:pt x="0" y="78"/>
                    <a:pt x="2" y="93"/>
                    <a:pt x="3" y="102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4"/>
                    <a:pt x="4" y="105"/>
                  </a:cubicBezTo>
                  <a:cubicBezTo>
                    <a:pt x="4" y="81"/>
                    <a:pt x="4" y="81"/>
                    <a:pt x="4" y="81"/>
                  </a:cubicBezTo>
                  <a:cubicBezTo>
                    <a:pt x="20" y="81"/>
                    <a:pt x="20" y="81"/>
                    <a:pt x="20" y="81"/>
                  </a:cubicBezTo>
                  <a:cubicBezTo>
                    <a:pt x="20" y="75"/>
                    <a:pt x="20" y="75"/>
                    <a:pt x="20" y="75"/>
                  </a:cubicBezTo>
                  <a:cubicBezTo>
                    <a:pt x="30" y="58"/>
                    <a:pt x="30" y="58"/>
                    <a:pt x="30" y="58"/>
                  </a:cubicBezTo>
                  <a:cubicBezTo>
                    <a:pt x="32" y="59"/>
                    <a:pt x="37" y="61"/>
                    <a:pt x="40" y="62"/>
                  </a:cubicBezTo>
                  <a:cubicBezTo>
                    <a:pt x="39" y="64"/>
                    <a:pt x="37" y="68"/>
                    <a:pt x="37" y="69"/>
                  </a:cubicBezTo>
                  <a:cubicBezTo>
                    <a:pt x="36" y="71"/>
                    <a:pt x="30" y="78"/>
                    <a:pt x="27" y="83"/>
                  </a:cubicBezTo>
                  <a:cubicBezTo>
                    <a:pt x="25" y="85"/>
                    <a:pt x="24" y="90"/>
                    <a:pt x="28" y="93"/>
                  </a:cubicBezTo>
                  <a:cubicBezTo>
                    <a:pt x="29" y="94"/>
                    <a:pt x="31" y="95"/>
                    <a:pt x="33" y="95"/>
                  </a:cubicBezTo>
                  <a:cubicBezTo>
                    <a:pt x="37" y="95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1"/>
                    <a:pt x="56" y="74"/>
                    <a:pt x="63" y="71"/>
                  </a:cubicBezTo>
                  <a:cubicBezTo>
                    <a:pt x="69" y="68"/>
                    <a:pt x="87" y="54"/>
                    <a:pt x="87" y="36"/>
                  </a:cubicBezTo>
                  <a:cubicBezTo>
                    <a:pt x="94" y="26"/>
                    <a:pt x="94" y="26"/>
                    <a:pt x="94" y="26"/>
                  </a:cubicBezTo>
                  <a:lnTo>
                    <a:pt x="70" y="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Freeform 20"/>
            <p:cNvSpPr/>
            <p:nvPr/>
          </p:nvSpPr>
          <p:spPr>
            <a:xfrm>
              <a:off x="3390861" y="3012170"/>
              <a:ext cx="467288" cy="345102"/>
            </a:xfrm>
            <a:custGeom>
              <a:rect l="l" t="t" r="r" b="b"/>
              <a:pathLst>
                <a:path w="148" h="110">
                  <a:moveTo>
                    <a:pt x="124" y="49"/>
                  </a:moveTo>
                  <a:cubicBezTo>
                    <a:pt x="124" y="104"/>
                    <a:pt x="124" y="104"/>
                    <a:pt x="124" y="104"/>
                  </a:cubicBezTo>
                  <a:cubicBezTo>
                    <a:pt x="117" y="104"/>
                    <a:pt x="117" y="104"/>
                    <a:pt x="117" y="104"/>
                  </a:cubicBezTo>
                  <a:cubicBezTo>
                    <a:pt x="117" y="29"/>
                    <a:pt x="117" y="29"/>
                    <a:pt x="117" y="29"/>
                  </a:cubicBezTo>
                  <a:cubicBezTo>
                    <a:pt x="93" y="29"/>
                    <a:pt x="93" y="29"/>
                    <a:pt x="93" y="29"/>
                  </a:cubicBezTo>
                  <a:cubicBezTo>
                    <a:pt x="93" y="104"/>
                    <a:pt x="93" y="104"/>
                    <a:pt x="93" y="104"/>
                  </a:cubicBezTo>
                  <a:cubicBezTo>
                    <a:pt x="86" y="104"/>
                    <a:pt x="86" y="104"/>
                    <a:pt x="86" y="104"/>
                  </a:cubicBezTo>
                  <a:cubicBezTo>
                    <a:pt x="86" y="14"/>
                    <a:pt x="86" y="14"/>
                    <a:pt x="86" y="14"/>
                  </a:cubicBezTo>
                  <a:cubicBezTo>
                    <a:pt x="83" y="13"/>
                    <a:pt x="81" y="12"/>
                    <a:pt x="80" y="10"/>
                  </a:cubicBezTo>
                  <a:cubicBezTo>
                    <a:pt x="77" y="7"/>
                    <a:pt x="77" y="3"/>
                    <a:pt x="78" y="0"/>
                  </a:cubicBezTo>
                  <a:cubicBezTo>
                    <a:pt x="62" y="0"/>
                    <a:pt x="62" y="0"/>
                    <a:pt x="62" y="0"/>
                  </a:cubicBezTo>
                  <a:cubicBezTo>
                    <a:pt x="62" y="104"/>
                    <a:pt x="62" y="104"/>
                    <a:pt x="62" y="104"/>
                  </a:cubicBezTo>
                  <a:cubicBezTo>
                    <a:pt x="55" y="104"/>
                    <a:pt x="55" y="104"/>
                    <a:pt x="55" y="104"/>
                  </a:cubicBezTo>
                  <a:cubicBezTo>
                    <a:pt x="55" y="36"/>
                    <a:pt x="55" y="36"/>
                    <a:pt x="55" y="36"/>
                  </a:cubicBezTo>
                  <a:cubicBezTo>
                    <a:pt x="31" y="36"/>
                    <a:pt x="31" y="36"/>
                    <a:pt x="31" y="36"/>
                  </a:cubicBezTo>
                  <a:cubicBezTo>
                    <a:pt x="31" y="104"/>
                    <a:pt x="31" y="104"/>
                    <a:pt x="31" y="104"/>
                  </a:cubicBezTo>
                  <a:cubicBezTo>
                    <a:pt x="24" y="104"/>
                    <a:pt x="24" y="104"/>
                    <a:pt x="24" y="104"/>
                  </a:cubicBezTo>
                  <a:cubicBezTo>
                    <a:pt x="24" y="66"/>
                    <a:pt x="24" y="66"/>
                    <a:pt x="24" y="66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104"/>
                    <a:pt x="0" y="104"/>
                    <a:pt x="0" y="104"/>
                  </a:cubicBezTo>
                  <a:cubicBezTo>
                    <a:pt x="0" y="111"/>
                    <a:pt x="0" y="111"/>
                    <a:pt x="0" y="111"/>
                  </a:cubicBezTo>
                  <a:cubicBezTo>
                    <a:pt x="148" y="111"/>
                    <a:pt x="148" y="111"/>
                    <a:pt x="148" y="111"/>
                  </a:cubicBezTo>
                  <a:cubicBezTo>
                    <a:pt x="148" y="104"/>
                    <a:pt x="148" y="104"/>
                    <a:pt x="148" y="104"/>
                  </a:cubicBezTo>
                  <a:cubicBezTo>
                    <a:pt x="148" y="49"/>
                    <a:pt x="148" y="49"/>
                    <a:pt x="148" y="49"/>
                  </a:cubicBezTo>
                  <a:lnTo>
                    <a:pt x="124" y="49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1" name="Group 2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2" name="AutoShape 2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TextBox 4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认知心理学原理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09821" y="1388973"/>
            <a:ext cx="2987778" cy="490334"/>
            <a:chOff x="7809821" y="1388973"/>
            <a:chExt cx="2987778" cy="490334"/>
          </a:xfrm>
        </p:grpSpPr>
        <p:sp>
          <p:nvSpPr>
            <p:cNvPr id="44" name="TextBox 44"/>
            <p:cNvSpPr txBox="1"/>
            <p:nvPr/>
          </p:nvSpPr>
          <p:spPr>
            <a:xfrm>
              <a:off x="7809821" y="1388973"/>
              <a:ext cx="2987778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认知定义</a:t>
              </a:r>
            </a:p>
          </p:txBody>
        </p:sp>
      </p:grpSp>
      <p:grpSp>
        <p:nvGrpSpPr>
          <p:cNvPr id="45" name="Group 45"/>
          <p:cNvGrpSpPr/>
          <p:nvPr/>
        </p:nvGrpSpPr>
        <p:grpSpPr>
          <a:xfrm>
            <a:off x="7809821" y="1823726"/>
            <a:ext cx="3286271" cy="1875094"/>
            <a:chOff x="7809821" y="1823726"/>
            <a:chExt cx="3286271" cy="1875094"/>
          </a:xfrm>
        </p:grpSpPr>
        <p:sp>
          <p:nvSpPr>
            <p:cNvPr id="46" name="TextBox 46"/>
            <p:cNvSpPr txBox="1"/>
            <p:nvPr/>
          </p:nvSpPr>
          <p:spPr>
            <a:xfrm>
              <a:off x="7809821" y="1823726"/>
              <a:ext cx="3286271" cy="187509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认知是指人类对感知到的信息进行深入加工和理解的过程，包括记忆、思维、语言、学习等方面。</a:t>
              </a:r>
            </a:p>
          </p:txBody>
        </p:sp>
      </p:grpSp>
      <p:grpSp>
        <p:nvGrpSpPr>
          <p:cNvPr id="47" name="Group 47"/>
          <p:cNvGrpSpPr/>
          <p:nvPr/>
        </p:nvGrpSpPr>
        <p:grpSpPr>
          <a:xfrm>
            <a:off x="7809821" y="3814445"/>
            <a:ext cx="2987778" cy="490334"/>
            <a:chOff x="7809821" y="3814445"/>
            <a:chExt cx="2987778" cy="490334"/>
          </a:xfrm>
        </p:grpSpPr>
        <p:sp>
          <p:nvSpPr>
            <p:cNvPr id="48" name="TextBox 48"/>
            <p:cNvSpPr txBox="1"/>
            <p:nvPr/>
          </p:nvSpPr>
          <p:spPr>
            <a:xfrm>
              <a:off x="7809821" y="3814445"/>
              <a:ext cx="2987778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认知心理学原理</a:t>
              </a:r>
            </a:p>
          </p:txBody>
        </p:sp>
      </p:grpSp>
      <p:grpSp>
        <p:nvGrpSpPr>
          <p:cNvPr id="49" name="Group 49"/>
          <p:cNvGrpSpPr/>
          <p:nvPr/>
        </p:nvGrpSpPr>
        <p:grpSpPr>
          <a:xfrm>
            <a:off x="7809821" y="4249198"/>
            <a:ext cx="3286271" cy="1875094"/>
            <a:chOff x="7809821" y="4249198"/>
            <a:chExt cx="3286271" cy="1875094"/>
          </a:xfrm>
        </p:grpSpPr>
        <p:sp>
          <p:nvSpPr>
            <p:cNvPr id="50" name="TextBox 50"/>
            <p:cNvSpPr txBox="1"/>
            <p:nvPr/>
          </p:nvSpPr>
          <p:spPr>
            <a:xfrm>
              <a:off x="7809821" y="4249198"/>
              <a:ext cx="3286271" cy="187509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认知心理学研究人类如何获取、存储、处理和运用知识的过程，其原理包括信息加工理论、符号系统理论、联结主义理论等。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5012267" y="3720618"/>
            <a:ext cx="2167467" cy="2120348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952500" y="1647825"/>
                </a:lnTo>
                <a:lnTo>
                  <a:pt x="1905000" y="0"/>
                </a:lnTo>
                <a:close/>
              </a:path>
            </a:pathLst>
          </a:cu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6249697" y="3865013"/>
            <a:ext cx="2167467" cy="1826280"/>
          </a:xfrm>
          <a:prstGeom prst="triangl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3776918" y="3865013"/>
            <a:ext cx="2167467" cy="1826280"/>
          </a:xfrm>
          <a:prstGeom prst="triangl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5012267" y="1711093"/>
            <a:ext cx="2167467" cy="1826280"/>
          </a:xfrm>
          <a:prstGeom prst="triangl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5743787" y="3022600"/>
            <a:ext cx="704427" cy="520192"/>
          </a:xfrm>
          <a:custGeom>
            <a:rect l="l" t="t" r="r" b="b"/>
            <a:pathLst>
              <a:path w="1905000" h="1905000">
                <a:moveTo>
                  <a:pt x="952500" y="0"/>
                </a:moveTo>
                <a:lnTo>
                  <a:pt x="0" y="952500"/>
                </a:lnTo>
                <a:lnTo>
                  <a:pt x="476250" y="952500"/>
                </a:lnTo>
                <a:lnTo>
                  <a:pt x="476250" y="1905000"/>
                </a:lnTo>
                <a:lnTo>
                  <a:pt x="1428750" y="1905000"/>
                </a:lnTo>
                <a:lnTo>
                  <a:pt x="1428750" y="952500"/>
                </a:lnTo>
                <a:lnTo>
                  <a:pt x="1905000" y="952500"/>
                </a:lnTo>
                <a:lnTo>
                  <a:pt x="952500" y="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 rot="7259206">
            <a:off x="6589098" y="4674355"/>
            <a:ext cx="704427" cy="520192"/>
          </a:xfrm>
          <a:custGeom>
            <a:rect l="l" t="t" r="r" b="b"/>
            <a:pathLst>
              <a:path w="1905000" h="1905000">
                <a:moveTo>
                  <a:pt x="952500" y="0"/>
                </a:moveTo>
                <a:lnTo>
                  <a:pt x="0" y="952500"/>
                </a:lnTo>
                <a:lnTo>
                  <a:pt x="476250" y="952500"/>
                </a:lnTo>
                <a:lnTo>
                  <a:pt x="476250" y="1905000"/>
                </a:lnTo>
                <a:lnTo>
                  <a:pt x="1428750" y="1905000"/>
                </a:lnTo>
                <a:lnTo>
                  <a:pt x="1428750" y="952500"/>
                </a:lnTo>
                <a:lnTo>
                  <a:pt x="1905000" y="952500"/>
                </a:lnTo>
                <a:lnTo>
                  <a:pt x="952500" y="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 rot="-7221168">
            <a:off x="4910864" y="4658432"/>
            <a:ext cx="704427" cy="520192"/>
          </a:xfrm>
          <a:custGeom>
            <a:rect l="l" t="t" r="r" b="b"/>
            <a:pathLst>
              <a:path w="1905000" h="1905000">
                <a:moveTo>
                  <a:pt x="952500" y="0"/>
                </a:moveTo>
                <a:lnTo>
                  <a:pt x="0" y="952500"/>
                </a:lnTo>
                <a:lnTo>
                  <a:pt x="476250" y="952500"/>
                </a:lnTo>
                <a:lnTo>
                  <a:pt x="476250" y="1905000"/>
                </a:lnTo>
                <a:lnTo>
                  <a:pt x="1428750" y="1905000"/>
                </a:lnTo>
                <a:lnTo>
                  <a:pt x="1428750" y="952500"/>
                </a:lnTo>
                <a:lnTo>
                  <a:pt x="1905000" y="952500"/>
                </a:lnTo>
                <a:lnTo>
                  <a:pt x="952500" y="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6818377" y="3284051"/>
            <a:ext cx="4107349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0" name="AutoShape 10"/>
          <p:cNvSpPr/>
          <p:nvPr/>
        </p:nvSpPr>
        <p:spPr>
          <a:xfrm>
            <a:off x="10897278" y="3216317"/>
            <a:ext cx="151723" cy="151723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TextBox 11"/>
          <p:cNvSpPr txBox="1"/>
          <p:nvPr/>
        </p:nvSpPr>
        <p:spPr>
          <a:xfrm>
            <a:off x="6996324" y="1208023"/>
            <a:ext cx="3900955" cy="112166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认知对感知的影响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6996324" y="2047219"/>
            <a:ext cx="4052677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人类的认知结构和经验会影响对感知信息的解释和理解，使得不同的人对相同的感知信息可能有不同的认知结果。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129334" y="3502152"/>
            <a:ext cx="3483489" cy="112166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感知与认知的交互作用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8141526" y="4429391"/>
            <a:ext cx="348348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感知和认知是相互作用的，感知信息可以触发认知过程，而认知结果又可以影响感知过程。</a:t>
            </a:r>
          </a:p>
        </p:txBody>
      </p:sp>
      <p:cxnSp>
        <p:nvCxnSpPr>
          <p:cNvPr id="15" name="Connector 15"/>
          <p:cNvCxnSpPr/>
          <p:nvPr/>
        </p:nvCxnSpPr>
        <p:spPr>
          <a:xfrm>
            <a:off x="7345623" y="5627624"/>
            <a:ext cx="4107349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6" name="AutoShape 16"/>
          <p:cNvSpPr/>
          <p:nvPr/>
        </p:nvSpPr>
        <p:spPr>
          <a:xfrm>
            <a:off x="11424524" y="5559891"/>
            <a:ext cx="151723" cy="151723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7" name="Connector 17"/>
          <p:cNvCxnSpPr/>
          <p:nvPr/>
        </p:nvCxnSpPr>
        <p:spPr>
          <a:xfrm>
            <a:off x="904945" y="4589949"/>
            <a:ext cx="3793067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8" name="AutoShape 18"/>
          <p:cNvSpPr/>
          <p:nvPr/>
        </p:nvSpPr>
        <p:spPr>
          <a:xfrm>
            <a:off x="904945" y="4510024"/>
            <a:ext cx="151723" cy="151723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TextBox 19"/>
          <p:cNvSpPr txBox="1"/>
          <p:nvPr/>
        </p:nvSpPr>
        <p:spPr>
          <a:xfrm>
            <a:off x="869006" y="2296376"/>
            <a:ext cx="3483489" cy="112166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感知是认知的基础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869006" y="3223615"/>
            <a:ext cx="348348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感知提供了大量的外界信息，为认知提供了基础和素材。</a:t>
            </a:r>
          </a:p>
        </p:txBody>
      </p:sp>
      <p:sp>
        <p:nvSpPr>
          <p:cNvPr id="21" name="Freeform 21"/>
          <p:cNvSpPr/>
          <p:nvPr/>
        </p:nvSpPr>
        <p:spPr>
          <a:xfrm>
            <a:off x="5786411" y="3999944"/>
            <a:ext cx="661803" cy="661803"/>
          </a:xfrm>
          <a:custGeom>
            <a:rect l="l" t="t" r="r" b="b"/>
            <a:pathLst>
              <a:path w="304800" h="304800">
                <a:moveTo>
                  <a:pt x="0" y="209550"/>
                </a:moveTo>
                <a:lnTo>
                  <a:pt x="152410" y="247650"/>
                </a:lnTo>
                <a:lnTo>
                  <a:pt x="304800" y="209550"/>
                </a:lnTo>
                <a:lnTo>
                  <a:pt x="304800" y="247650"/>
                </a:lnTo>
                <a:lnTo>
                  <a:pt x="152410" y="285750"/>
                </a:lnTo>
                <a:lnTo>
                  <a:pt x="0" y="247650"/>
                </a:lnTo>
                <a:close/>
                <a:moveTo>
                  <a:pt x="0" y="133350"/>
                </a:moveTo>
                <a:lnTo>
                  <a:pt x="152410" y="171450"/>
                </a:lnTo>
                <a:lnTo>
                  <a:pt x="304800" y="133350"/>
                </a:lnTo>
                <a:lnTo>
                  <a:pt x="304800" y="171450"/>
                </a:lnTo>
                <a:lnTo>
                  <a:pt x="152410" y="209550"/>
                </a:lnTo>
                <a:lnTo>
                  <a:pt x="0" y="171450"/>
                </a:lnTo>
                <a:close/>
                <a:moveTo>
                  <a:pt x="0" y="57150"/>
                </a:moveTo>
                <a:lnTo>
                  <a:pt x="152410" y="19050"/>
                </a:lnTo>
                <a:lnTo>
                  <a:pt x="304800" y="57150"/>
                </a:lnTo>
                <a:lnTo>
                  <a:pt x="304800" y="95250"/>
                </a:lnTo>
                <a:lnTo>
                  <a:pt x="152410" y="133350"/>
                </a:lnTo>
                <a:lnTo>
                  <a:pt x="0" y="95250"/>
                </a:lnTo>
                <a:close/>
              </a:path>
            </a:pathLst>
          </a:cu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2" name="Group 2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3" name="AutoShape 2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TextBox 4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感知与认知关系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376363" y="3338766"/>
            <a:ext cx="9439275" cy="1610307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</a:pPr>
            <a:r>
              <a:rPr lang="en-US" sz="4500" b="1">
                <a:solidFill>
                  <a:schemeClr val="dk1">
                    <a:lumMod val="75000"/>
                    <a:lumOff val="25000"/>
                    <a:alpha val="100000"/>
                  </a:schemeClr>
                </a:solidFill>
                <a:latin typeface="STKaiti"/>
                <a:ea typeface="STKaiti"/>
                <a:cs typeface="STKaiti"/>
              </a:rPr>
              <a:t>设计元素对感知影响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4432518" y="2021239"/>
            <a:ext cx="3326964" cy="17145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8400" b="1">
                <a:solidFill>
                  <a:schemeClr val="dk1">
                    <a:lumMod val="75000"/>
                    <a:lumOff val="25000"/>
                    <a:alpha val="100000"/>
                  </a:schemeClr>
                </a:solidFill>
                <a:latin typeface="PingFang SC"/>
                <a:ea typeface="PingFang SC"/>
                <a:cs typeface="PingFang SC"/>
              </a:rPr>
              <a:t>02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981837" y="1604867"/>
            <a:ext cx="3394996" cy="2116741"/>
            <a:chOff x="981837" y="1604867"/>
            <a:chExt cx="3394996" cy="2116741"/>
          </a:xfrm>
        </p:grpSpPr>
        <p:sp>
          <p:nvSpPr>
            <p:cNvPr id="3" name="AutoShape 3"/>
            <p:cNvSpPr/>
            <p:nvPr/>
          </p:nvSpPr>
          <p:spPr>
            <a:xfrm>
              <a:off x="981837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 vert="horz" wrap="square" lIns="91440" tIns="45720" rIns="91440" bIns="4572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r>
                <a:rPr lang="en-US" sz="2940">
                  <a:solidFill>
                    <a:srgbClr val="FFFFFF">
                      <a:alpha val="100000"/>
                    </a:srgbClr>
                  </a:solidFill>
                  <a:latin typeface="Calibri"/>
                  <a:ea typeface="Calibri"/>
                  <a:cs typeface="Calibri"/>
                </a:rPr>
                <a:t>    </a:t>
              </a:r>
              <a:endParaRPr lang="en-US" sz="1100"/>
            </a:p>
          </p:txBody>
        </p:sp>
      </p:grpSp>
      <p:grpSp>
        <p:nvGrpSpPr>
          <p:cNvPr id="4" name="Group 4"/>
          <p:cNvGrpSpPr/>
          <p:nvPr/>
        </p:nvGrpSpPr>
        <p:grpSpPr>
          <a:xfrm>
            <a:off x="4376738" y="3721608"/>
            <a:ext cx="3394996" cy="2116741"/>
            <a:chOff x="4376738" y="3721608"/>
            <a:chExt cx="3394996" cy="2116741"/>
          </a:xfrm>
        </p:grpSpPr>
        <p:sp>
          <p:nvSpPr>
            <p:cNvPr id="5" name="AutoShape 5"/>
            <p:cNvSpPr/>
            <p:nvPr/>
          </p:nvSpPr>
          <p:spPr>
            <a:xfrm>
              <a:off x="4376738" y="3721608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7771733" y="1604867"/>
            <a:ext cx="3394996" cy="2116741"/>
            <a:chOff x="7771733" y="1604867"/>
            <a:chExt cx="3394996" cy="2116741"/>
          </a:xfrm>
        </p:grpSpPr>
        <p:sp>
          <p:nvSpPr>
            <p:cNvPr id="7" name="AutoShape 7"/>
            <p:cNvSpPr/>
            <p:nvPr/>
          </p:nvSpPr>
          <p:spPr>
            <a:xfrm>
              <a:off x="7771733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pic>
        <p:nvPicPr>
          <p:cNvPr id="8" name="Picture 8"/>
          <p:cNvPicPr>
            <a:picLocks noChangeAspect="1"/>
          </p:cNvPicPr>
          <p:nvPr/>
        </p:nvPicPr>
        <p:blipFill>
          <a:blip r:embed="rId2"/>
          <a:srcRect t="10182" b="10182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3"/>
          <a:srcRect t="5372" b="5372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l="9251" r="9251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色彩运用与情感传递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981837" y="1604867"/>
            <a:ext cx="3394996" cy="490334"/>
            <a:chOff x="981837" y="1604867"/>
            <a:chExt cx="3394996" cy="490334"/>
          </a:xfrm>
        </p:grpSpPr>
        <p:sp>
          <p:nvSpPr>
            <p:cNvPr id="34" name="TextBox 34"/>
            <p:cNvSpPr txBox="1"/>
            <p:nvPr/>
          </p:nvSpPr>
          <p:spPr>
            <a:xfrm>
              <a:off x="981837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色彩心理学</a:t>
              </a: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1090562" y="2039620"/>
            <a:ext cx="3286271" cy="1654845"/>
            <a:chOff x="1090562" y="2039620"/>
            <a:chExt cx="3286271" cy="1654845"/>
          </a:xfrm>
        </p:grpSpPr>
        <p:sp>
          <p:nvSpPr>
            <p:cNvPr id="36" name="TextBox 36"/>
            <p:cNvSpPr txBox="1"/>
            <p:nvPr/>
          </p:nvSpPr>
          <p:spPr>
            <a:xfrm>
              <a:off x="1090562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不同色彩能引发不同心理感受，如红色代表激情，蓝色代表冷静。设计师需了解色彩心理学，合理运用色彩。</a:t>
              </a:r>
            </a:p>
          </p:txBody>
        </p:sp>
      </p:grpSp>
      <p:grpSp>
        <p:nvGrpSpPr>
          <p:cNvPr id="37" name="Group 37"/>
          <p:cNvGrpSpPr/>
          <p:nvPr/>
        </p:nvGrpSpPr>
        <p:grpSpPr>
          <a:xfrm>
            <a:off x="4376833" y="3748751"/>
            <a:ext cx="3394996" cy="490334"/>
            <a:chOff x="4376833" y="3748751"/>
            <a:chExt cx="3394996" cy="490334"/>
          </a:xfrm>
        </p:grpSpPr>
        <p:sp>
          <p:nvSpPr>
            <p:cNvPr id="38" name="TextBox 38"/>
            <p:cNvSpPr txBox="1"/>
            <p:nvPr/>
          </p:nvSpPr>
          <p:spPr>
            <a:xfrm>
              <a:off x="4376833" y="3748751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色彩搭配</a:t>
              </a:r>
            </a:p>
          </p:txBody>
        </p:sp>
      </p:grpSp>
      <p:grpSp>
        <p:nvGrpSpPr>
          <p:cNvPr id="39" name="Group 39"/>
          <p:cNvGrpSpPr/>
          <p:nvPr/>
        </p:nvGrpSpPr>
        <p:grpSpPr>
          <a:xfrm>
            <a:off x="4485558" y="4183504"/>
            <a:ext cx="3286271" cy="1654845"/>
            <a:chOff x="4485558" y="4183504"/>
            <a:chExt cx="3286271" cy="1654845"/>
          </a:xfrm>
        </p:grpSpPr>
        <p:sp>
          <p:nvSpPr>
            <p:cNvPr id="40" name="TextBox 40"/>
            <p:cNvSpPr txBox="1"/>
            <p:nvPr/>
          </p:nvSpPr>
          <p:spPr>
            <a:xfrm>
              <a:off x="4485558" y="4183504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通过对比、调和等手法，搭配出和谐统一的色彩组合，营造出特定的氛围和风格。</a:t>
              </a:r>
            </a:p>
          </p:txBody>
        </p:sp>
      </p:grpSp>
      <p:grpSp>
        <p:nvGrpSpPr>
          <p:cNvPr id="41" name="Group 41"/>
          <p:cNvGrpSpPr/>
          <p:nvPr/>
        </p:nvGrpSpPr>
        <p:grpSpPr>
          <a:xfrm>
            <a:off x="7771733" y="1604867"/>
            <a:ext cx="3394996" cy="490334"/>
            <a:chOff x="7771733" y="1604867"/>
            <a:chExt cx="3394996" cy="490334"/>
          </a:xfrm>
        </p:grpSpPr>
        <p:sp>
          <p:nvSpPr>
            <p:cNvPr id="42" name="TextBox 42"/>
            <p:cNvSpPr txBox="1"/>
            <p:nvPr/>
          </p:nvSpPr>
          <p:spPr>
            <a:xfrm>
              <a:off x="7771733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情感传递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80459" y="2039620"/>
            <a:ext cx="3286271" cy="1654845"/>
            <a:chOff x="7880459" y="2039620"/>
            <a:chExt cx="3286271" cy="1654845"/>
          </a:xfrm>
        </p:grpSpPr>
        <p:sp>
          <p:nvSpPr>
            <p:cNvPr id="44" name="TextBox 44"/>
            <p:cNvSpPr txBox="1"/>
            <p:nvPr/>
          </p:nvSpPr>
          <p:spPr>
            <a:xfrm>
              <a:off x="7880459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色彩是设计中最直观的元素，能够快速传递情感和信息，引导观众产生共鸣。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485416" y="3075841"/>
            <a:ext cx="1954703" cy="196961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660673" y="3426081"/>
            <a:ext cx="2699191" cy="271978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288494" y="1513149"/>
            <a:ext cx="1721774" cy="172177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280421" y="2711491"/>
            <a:ext cx="3039989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圆形、方形、三角形等基本形状在设计中扮演重要角色，具有不同的象征意义，如圆形代表完整、和谐。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399254" y="1623909"/>
            <a:ext cx="1500254" cy="1500254"/>
          </a:xfrm>
          <a:prstGeom prst="ellipse">
            <a:avLst/>
          </a:prstGeom>
        </p:spPr>
      </p:pic>
      <p:sp>
        <p:nvSpPr>
          <p:cNvPr id="7" name="TextBox 7"/>
          <p:cNvSpPr txBox="1"/>
          <p:nvPr/>
        </p:nvSpPr>
        <p:spPr>
          <a:xfrm>
            <a:off x="613814" y="2226284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基本形状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7300757" y="1971492"/>
            <a:ext cx="312187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通过形状的组合、叠加、变形等手法，创造出丰富多样的视觉效果，表达设计理念。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7300757" y="1513149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形状组合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820154" y="3595858"/>
            <a:ext cx="2380229" cy="2380229"/>
          </a:xfrm>
          <a:prstGeom prst="ellipse">
            <a:avLst/>
          </a:prstGeom>
        </p:spPr>
      </p:pic>
      <p:pic>
        <p:nvPicPr>
          <p:cNvPr id="11" name="Picture 11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637042" y="3234923"/>
            <a:ext cx="1651452" cy="1651452"/>
          </a:xfrm>
          <a:prstGeom prst="ellipse">
            <a:avLst/>
          </a:prstGeom>
        </p:spPr>
      </p:pic>
      <p:sp>
        <p:nvSpPr>
          <p:cNvPr id="12" name="TextBox 12"/>
          <p:cNvSpPr txBox="1"/>
          <p:nvPr/>
        </p:nvSpPr>
        <p:spPr>
          <a:xfrm>
            <a:off x="8621512" y="4777233"/>
            <a:ext cx="3219450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形状在空间中的排列和组合，能够影响空间的层次感和立体感，营造不同的空间氛围。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621512" y="4318890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形状与空间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形状语言解读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1103852" y="4838783"/>
            <a:ext cx="10266726" cy="1333500"/>
            <a:chOff x="1103852" y="4838783"/>
            <a:chExt cx="10266726" cy="1333500"/>
          </a:xfrm>
        </p:grpSpPr>
        <p:sp>
          <p:nvSpPr>
            <p:cNvPr id="3" name="AutoShape 3"/>
            <p:cNvSpPr/>
            <p:nvPr/>
          </p:nvSpPr>
          <p:spPr>
            <a:xfrm>
              <a:off x="2377205" y="4838783"/>
              <a:ext cx="8305833" cy="1333500"/>
            </a:xfrm>
            <a:prstGeom prst="rect">
              <a:avLst/>
            </a:prstGeom>
            <a:solidFill>
              <a:schemeClr val="accent1">
                <a:lumMod val="20000"/>
                <a:lumOff val="8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" name="Freeform 4"/>
            <p:cNvSpPr/>
            <p:nvPr/>
          </p:nvSpPr>
          <p:spPr>
            <a:xfrm rot="10800000">
              <a:off x="1103852" y="4838783"/>
              <a:ext cx="2210848" cy="1333500"/>
            </a:xfrm>
            <a:custGeom>
              <a:rect l="l" t="t" r="r" b="b"/>
              <a:pathLst>
                <a:path w="7875" h="3593">
                  <a:moveTo>
                    <a:pt x="5874" y="1811"/>
                  </a:moveTo>
                  <a:lnTo>
                    <a:pt x="7874" y="0"/>
                  </a:lnTo>
                  <a:lnTo>
                    <a:pt x="1969" y="0"/>
                  </a:lnTo>
                  <a:lnTo>
                    <a:pt x="0" y="1811"/>
                  </a:lnTo>
                  <a:lnTo>
                    <a:pt x="1969" y="3593"/>
                  </a:lnTo>
                  <a:lnTo>
                    <a:pt x="7874" y="3593"/>
                  </a:lnTo>
                  <a:lnTo>
                    <a:pt x="5874" y="1811"/>
                  </a:lnTo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Freeform 5"/>
            <p:cNvSpPr/>
            <p:nvPr/>
          </p:nvSpPr>
          <p:spPr>
            <a:xfrm rot="10800000">
              <a:off x="9159730" y="4838783"/>
              <a:ext cx="2210848" cy="1333500"/>
            </a:xfrm>
            <a:custGeom>
              <a:rect l="l" t="t" r="r" b="b"/>
              <a:pathLst>
                <a:path w="7875" h="3593">
                  <a:moveTo>
                    <a:pt x="5874" y="1811"/>
                  </a:moveTo>
                  <a:lnTo>
                    <a:pt x="7874" y="0"/>
                  </a:lnTo>
                  <a:lnTo>
                    <a:pt x="1969" y="0"/>
                  </a:lnTo>
                  <a:lnTo>
                    <a:pt x="0" y="1811"/>
                  </a:lnTo>
                  <a:lnTo>
                    <a:pt x="1969" y="3593"/>
                  </a:lnTo>
                  <a:lnTo>
                    <a:pt x="7874" y="3593"/>
                  </a:lnTo>
                  <a:lnTo>
                    <a:pt x="5874" y="1811"/>
                  </a:lnTo>
                </a:path>
              </a:pathLst>
            </a:custGeom>
            <a:solidFill>
              <a:schemeClr val="accent1">
                <a:lumMod val="20000"/>
                <a:lumOff val="8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1031730" y="3081147"/>
            <a:ext cx="10266726" cy="1333500"/>
            <a:chOff x="1031730" y="3081147"/>
            <a:chExt cx="10266726" cy="1333500"/>
          </a:xfrm>
        </p:grpSpPr>
        <p:sp>
          <p:nvSpPr>
            <p:cNvPr id="7" name="AutoShape 7"/>
            <p:cNvSpPr/>
            <p:nvPr/>
          </p:nvSpPr>
          <p:spPr>
            <a:xfrm>
              <a:off x="2305083" y="3081147"/>
              <a:ext cx="8305833" cy="1333500"/>
            </a:xfrm>
            <a:prstGeom prst="rect">
              <a:avLst/>
            </a:prstGeom>
            <a:solidFill>
              <a:schemeClr val="accent1">
                <a:lumMod val="20000"/>
                <a:lumOff val="8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Freeform 8"/>
            <p:cNvSpPr/>
            <p:nvPr/>
          </p:nvSpPr>
          <p:spPr>
            <a:xfrm rot="10800000">
              <a:off x="1031730" y="3081147"/>
              <a:ext cx="2210848" cy="1333500"/>
            </a:xfrm>
            <a:custGeom>
              <a:rect l="l" t="t" r="r" b="b"/>
              <a:pathLst>
                <a:path w="7875" h="3593">
                  <a:moveTo>
                    <a:pt x="5874" y="1811"/>
                  </a:moveTo>
                  <a:lnTo>
                    <a:pt x="7874" y="0"/>
                  </a:lnTo>
                  <a:lnTo>
                    <a:pt x="1969" y="0"/>
                  </a:lnTo>
                  <a:lnTo>
                    <a:pt x="0" y="1811"/>
                  </a:lnTo>
                  <a:lnTo>
                    <a:pt x="1969" y="3593"/>
                  </a:lnTo>
                  <a:lnTo>
                    <a:pt x="7874" y="3593"/>
                  </a:lnTo>
                  <a:lnTo>
                    <a:pt x="5874" y="1811"/>
                  </a:lnTo>
                </a:path>
              </a:pathLst>
            </a:custGeom>
            <a:solidFill>
              <a:schemeClr val="accent1">
                <a:lumMod val="20000"/>
                <a:lumOff val="8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Freeform 9"/>
            <p:cNvSpPr/>
            <p:nvPr/>
          </p:nvSpPr>
          <p:spPr>
            <a:xfrm rot="10800000">
              <a:off x="9087608" y="3081147"/>
              <a:ext cx="2210848" cy="1333500"/>
            </a:xfrm>
            <a:custGeom>
              <a:rect l="l" t="t" r="r" b="b"/>
              <a:pathLst>
                <a:path w="7875" h="3593">
                  <a:moveTo>
                    <a:pt x="5874" y="1811"/>
                  </a:moveTo>
                  <a:lnTo>
                    <a:pt x="7874" y="0"/>
                  </a:lnTo>
                  <a:lnTo>
                    <a:pt x="1969" y="0"/>
                  </a:lnTo>
                  <a:lnTo>
                    <a:pt x="0" y="1811"/>
                  </a:lnTo>
                  <a:lnTo>
                    <a:pt x="1969" y="3593"/>
                  </a:lnTo>
                  <a:lnTo>
                    <a:pt x="7874" y="3593"/>
                  </a:lnTo>
                  <a:lnTo>
                    <a:pt x="5874" y="1811"/>
                  </a:lnTo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0" name="Group 10"/>
          <p:cNvGrpSpPr/>
          <p:nvPr/>
        </p:nvGrpSpPr>
        <p:grpSpPr>
          <a:xfrm>
            <a:off x="1103852" y="1348302"/>
            <a:ext cx="10266726" cy="1333500"/>
            <a:chOff x="1103852" y="1348302"/>
            <a:chExt cx="10266726" cy="1333500"/>
          </a:xfrm>
        </p:grpSpPr>
        <p:sp>
          <p:nvSpPr>
            <p:cNvPr id="11" name="AutoShape 11"/>
            <p:cNvSpPr/>
            <p:nvPr/>
          </p:nvSpPr>
          <p:spPr>
            <a:xfrm>
              <a:off x="2377205" y="1348302"/>
              <a:ext cx="8305833" cy="1333500"/>
            </a:xfrm>
            <a:prstGeom prst="rect">
              <a:avLst/>
            </a:prstGeom>
            <a:solidFill>
              <a:schemeClr val="accent1">
                <a:lumMod val="20000"/>
                <a:lumOff val="8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Freeform 12"/>
            <p:cNvSpPr/>
            <p:nvPr/>
          </p:nvSpPr>
          <p:spPr>
            <a:xfrm rot="10800000">
              <a:off x="1103852" y="1348302"/>
              <a:ext cx="2210848" cy="1333500"/>
            </a:xfrm>
            <a:custGeom>
              <a:rect l="l" t="t" r="r" b="b"/>
              <a:pathLst>
                <a:path w="7875" h="3593">
                  <a:moveTo>
                    <a:pt x="5874" y="1811"/>
                  </a:moveTo>
                  <a:lnTo>
                    <a:pt x="7874" y="0"/>
                  </a:lnTo>
                  <a:lnTo>
                    <a:pt x="1969" y="0"/>
                  </a:lnTo>
                  <a:lnTo>
                    <a:pt x="0" y="1811"/>
                  </a:lnTo>
                  <a:lnTo>
                    <a:pt x="1969" y="3593"/>
                  </a:lnTo>
                  <a:lnTo>
                    <a:pt x="7874" y="3593"/>
                  </a:lnTo>
                  <a:lnTo>
                    <a:pt x="5874" y="1811"/>
                  </a:lnTo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Freeform 13"/>
            <p:cNvSpPr/>
            <p:nvPr/>
          </p:nvSpPr>
          <p:spPr>
            <a:xfrm rot="10800000">
              <a:off x="9159730" y="1348302"/>
              <a:ext cx="2210848" cy="1333500"/>
            </a:xfrm>
            <a:custGeom>
              <a:rect l="l" t="t" r="r" b="b"/>
              <a:pathLst>
                <a:path w="7875" h="3593">
                  <a:moveTo>
                    <a:pt x="5874" y="1811"/>
                  </a:moveTo>
                  <a:lnTo>
                    <a:pt x="7874" y="0"/>
                  </a:lnTo>
                  <a:lnTo>
                    <a:pt x="1969" y="0"/>
                  </a:lnTo>
                  <a:lnTo>
                    <a:pt x="0" y="1811"/>
                  </a:lnTo>
                  <a:lnTo>
                    <a:pt x="1969" y="3593"/>
                  </a:lnTo>
                  <a:lnTo>
                    <a:pt x="7874" y="3593"/>
                  </a:lnTo>
                  <a:lnTo>
                    <a:pt x="5874" y="1811"/>
                  </a:lnTo>
                </a:path>
              </a:pathLst>
            </a:custGeom>
            <a:solidFill>
              <a:schemeClr val="accent1">
                <a:lumMod val="20000"/>
                <a:lumOff val="8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4" name="Group 14"/>
          <p:cNvGrpSpPr/>
          <p:nvPr/>
        </p:nvGrpSpPr>
        <p:grpSpPr>
          <a:xfrm>
            <a:off x="9997333" y="3400044"/>
            <a:ext cx="685705" cy="695706"/>
            <a:chOff x="9997333" y="3400044"/>
            <a:chExt cx="685705" cy="695706"/>
          </a:xfrm>
        </p:grpSpPr>
        <p:sp>
          <p:nvSpPr>
            <p:cNvPr id="15" name="Freeform 15"/>
            <p:cNvSpPr/>
            <p:nvPr/>
          </p:nvSpPr>
          <p:spPr>
            <a:xfrm>
              <a:off x="10034290" y="3847243"/>
              <a:ext cx="87725" cy="163068"/>
            </a:xfrm>
            <a:custGeom>
              <a:rect l="l" t="t" r="r" b="b"/>
              <a:pathLst>
                <a:path w="118" h="218">
                  <a:moveTo>
                    <a:pt x="0" y="183"/>
                  </a:moveTo>
                  <a:cubicBezTo>
                    <a:pt x="0" y="200"/>
                    <a:pt x="8" y="217"/>
                    <a:pt x="25" y="217"/>
                  </a:cubicBezTo>
                  <a:cubicBezTo>
                    <a:pt x="84" y="217"/>
                    <a:pt x="84" y="217"/>
                    <a:pt x="84" y="217"/>
                  </a:cubicBezTo>
                  <a:cubicBezTo>
                    <a:pt x="100" y="217"/>
                    <a:pt x="117" y="200"/>
                    <a:pt x="117" y="183"/>
                  </a:cubicBezTo>
                  <a:cubicBezTo>
                    <a:pt x="117" y="0"/>
                    <a:pt x="117" y="0"/>
                    <a:pt x="117" y="0"/>
                  </a:cubicBezTo>
                  <a:cubicBezTo>
                    <a:pt x="17" y="91"/>
                    <a:pt x="17" y="91"/>
                    <a:pt x="17" y="91"/>
                  </a:cubicBezTo>
                  <a:cubicBezTo>
                    <a:pt x="0" y="75"/>
                    <a:pt x="0" y="75"/>
                    <a:pt x="0" y="75"/>
                  </a:cubicBezTo>
                  <a:lnTo>
                    <a:pt x="0" y="183"/>
                  </a:lnTo>
                  <a:close/>
                  <a:moveTo>
                    <a:pt x="0" y="183"/>
                  </a:moveTo>
                  <a:lnTo>
                    <a:pt x="0" y="183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Freeform 16"/>
            <p:cNvSpPr/>
            <p:nvPr/>
          </p:nvSpPr>
          <p:spPr>
            <a:xfrm>
              <a:off x="10177260" y="3757422"/>
              <a:ext cx="87725" cy="252984"/>
            </a:xfrm>
            <a:custGeom>
              <a:rect l="l" t="t" r="r" b="b"/>
              <a:pathLst>
                <a:path w="118" h="336">
                  <a:moveTo>
                    <a:pt x="0" y="301"/>
                  </a:moveTo>
                  <a:cubicBezTo>
                    <a:pt x="0" y="318"/>
                    <a:pt x="17" y="335"/>
                    <a:pt x="34" y="335"/>
                  </a:cubicBezTo>
                  <a:cubicBezTo>
                    <a:pt x="84" y="335"/>
                    <a:pt x="84" y="335"/>
                    <a:pt x="84" y="335"/>
                  </a:cubicBezTo>
                  <a:cubicBezTo>
                    <a:pt x="101" y="335"/>
                    <a:pt x="117" y="318"/>
                    <a:pt x="117" y="301"/>
                  </a:cubicBezTo>
                  <a:cubicBezTo>
                    <a:pt x="117" y="76"/>
                    <a:pt x="117" y="76"/>
                    <a:pt x="117" y="76"/>
                  </a:cubicBezTo>
                  <a:cubicBezTo>
                    <a:pt x="42" y="0"/>
                    <a:pt x="42" y="0"/>
                    <a:pt x="42" y="0"/>
                  </a:cubicBezTo>
                  <a:cubicBezTo>
                    <a:pt x="0" y="42"/>
                    <a:pt x="0" y="42"/>
                    <a:pt x="0" y="42"/>
                  </a:cubicBezTo>
                  <a:lnTo>
                    <a:pt x="0" y="301"/>
                  </a:lnTo>
                  <a:close/>
                  <a:moveTo>
                    <a:pt x="0" y="301"/>
                  </a:moveTo>
                  <a:lnTo>
                    <a:pt x="0" y="301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Freeform 17"/>
            <p:cNvSpPr/>
            <p:nvPr/>
          </p:nvSpPr>
          <p:spPr>
            <a:xfrm>
              <a:off x="10320231" y="3757422"/>
              <a:ext cx="87725" cy="252984"/>
            </a:xfrm>
            <a:custGeom>
              <a:rect l="l" t="t" r="r" b="b"/>
              <a:pathLst>
                <a:path w="118" h="336">
                  <a:moveTo>
                    <a:pt x="92" y="335"/>
                  </a:moveTo>
                  <a:cubicBezTo>
                    <a:pt x="108" y="335"/>
                    <a:pt x="117" y="318"/>
                    <a:pt x="117" y="301"/>
                  </a:cubicBezTo>
                  <a:cubicBezTo>
                    <a:pt x="117" y="0"/>
                    <a:pt x="117" y="0"/>
                    <a:pt x="117" y="0"/>
                  </a:cubicBezTo>
                  <a:cubicBezTo>
                    <a:pt x="0" y="118"/>
                    <a:pt x="0" y="118"/>
                    <a:pt x="0" y="118"/>
                  </a:cubicBezTo>
                  <a:cubicBezTo>
                    <a:pt x="0" y="301"/>
                    <a:pt x="0" y="301"/>
                    <a:pt x="0" y="301"/>
                  </a:cubicBezTo>
                  <a:cubicBezTo>
                    <a:pt x="0" y="318"/>
                    <a:pt x="16" y="335"/>
                    <a:pt x="33" y="335"/>
                  </a:cubicBezTo>
                  <a:lnTo>
                    <a:pt x="92" y="335"/>
                  </a:lnTo>
                  <a:close/>
                  <a:moveTo>
                    <a:pt x="92" y="335"/>
                  </a:moveTo>
                  <a:lnTo>
                    <a:pt x="92" y="335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Freeform 18"/>
            <p:cNvSpPr/>
            <p:nvPr/>
          </p:nvSpPr>
          <p:spPr>
            <a:xfrm>
              <a:off x="10459962" y="3670840"/>
              <a:ext cx="94202" cy="342805"/>
            </a:xfrm>
            <a:custGeom>
              <a:rect l="l" t="t" r="r" b="b"/>
              <a:pathLst>
                <a:path w="125" h="452">
                  <a:moveTo>
                    <a:pt x="0" y="41"/>
                  </a:moveTo>
                  <a:cubicBezTo>
                    <a:pt x="0" y="417"/>
                    <a:pt x="0" y="417"/>
                    <a:pt x="0" y="417"/>
                  </a:cubicBezTo>
                  <a:cubicBezTo>
                    <a:pt x="0" y="434"/>
                    <a:pt x="17" y="451"/>
                    <a:pt x="33" y="451"/>
                  </a:cubicBezTo>
                  <a:cubicBezTo>
                    <a:pt x="92" y="451"/>
                    <a:pt x="92" y="451"/>
                    <a:pt x="92" y="451"/>
                  </a:cubicBezTo>
                  <a:cubicBezTo>
                    <a:pt x="109" y="451"/>
                    <a:pt x="125" y="434"/>
                    <a:pt x="125" y="417"/>
                  </a:cubicBezTo>
                  <a:cubicBezTo>
                    <a:pt x="125" y="66"/>
                    <a:pt x="125" y="66"/>
                    <a:pt x="125" y="66"/>
                  </a:cubicBezTo>
                  <a:cubicBezTo>
                    <a:pt x="50" y="0"/>
                    <a:pt x="50" y="0"/>
                    <a:pt x="50" y="0"/>
                  </a:cubicBezTo>
                  <a:lnTo>
                    <a:pt x="0" y="41"/>
                  </a:lnTo>
                  <a:close/>
                  <a:moveTo>
                    <a:pt x="0" y="41"/>
                  </a:moveTo>
                  <a:lnTo>
                    <a:pt x="0" y="41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Freeform 19"/>
            <p:cNvSpPr/>
            <p:nvPr/>
          </p:nvSpPr>
          <p:spPr>
            <a:xfrm>
              <a:off x="10011525" y="3517678"/>
              <a:ext cx="536162" cy="342805"/>
            </a:xfrm>
            <a:custGeom>
              <a:rect l="l" t="t" r="r" b="b"/>
              <a:pathLst>
                <a:path w="728" h="452">
                  <a:moveTo>
                    <a:pt x="234" y="284"/>
                  </a:moveTo>
                  <a:cubicBezTo>
                    <a:pt x="250" y="267"/>
                    <a:pt x="276" y="267"/>
                    <a:pt x="292" y="284"/>
                  </a:cubicBezTo>
                  <a:cubicBezTo>
                    <a:pt x="359" y="351"/>
                    <a:pt x="359" y="351"/>
                    <a:pt x="359" y="351"/>
                  </a:cubicBezTo>
                  <a:cubicBezTo>
                    <a:pt x="376" y="368"/>
                    <a:pt x="384" y="368"/>
                    <a:pt x="401" y="368"/>
                  </a:cubicBezTo>
                  <a:cubicBezTo>
                    <a:pt x="418" y="368"/>
                    <a:pt x="426" y="368"/>
                    <a:pt x="434" y="351"/>
                  </a:cubicBezTo>
                  <a:cubicBezTo>
                    <a:pt x="660" y="134"/>
                    <a:pt x="660" y="134"/>
                    <a:pt x="660" y="134"/>
                  </a:cubicBezTo>
                  <a:cubicBezTo>
                    <a:pt x="694" y="167"/>
                    <a:pt x="694" y="167"/>
                    <a:pt x="694" y="167"/>
                  </a:cubicBezTo>
                  <a:cubicBezTo>
                    <a:pt x="702" y="175"/>
                    <a:pt x="710" y="175"/>
                    <a:pt x="710" y="175"/>
                  </a:cubicBezTo>
                  <a:cubicBezTo>
                    <a:pt x="719" y="175"/>
                    <a:pt x="727" y="167"/>
                    <a:pt x="727" y="159"/>
                  </a:cubicBezTo>
                  <a:cubicBezTo>
                    <a:pt x="727" y="33"/>
                    <a:pt x="727" y="33"/>
                    <a:pt x="727" y="33"/>
                  </a:cubicBezTo>
                  <a:cubicBezTo>
                    <a:pt x="727" y="25"/>
                    <a:pt x="727" y="16"/>
                    <a:pt x="719" y="8"/>
                  </a:cubicBezTo>
                  <a:cubicBezTo>
                    <a:pt x="710" y="0"/>
                    <a:pt x="702" y="0"/>
                    <a:pt x="694" y="0"/>
                  </a:cubicBezTo>
                  <a:cubicBezTo>
                    <a:pt x="568" y="0"/>
                    <a:pt x="568" y="0"/>
                    <a:pt x="568" y="0"/>
                  </a:cubicBezTo>
                  <a:cubicBezTo>
                    <a:pt x="560" y="0"/>
                    <a:pt x="551" y="0"/>
                    <a:pt x="551" y="8"/>
                  </a:cubicBezTo>
                  <a:cubicBezTo>
                    <a:pt x="543" y="16"/>
                    <a:pt x="551" y="25"/>
                    <a:pt x="551" y="33"/>
                  </a:cubicBezTo>
                  <a:cubicBezTo>
                    <a:pt x="585" y="58"/>
                    <a:pt x="585" y="58"/>
                    <a:pt x="585" y="58"/>
                  </a:cubicBezTo>
                  <a:cubicBezTo>
                    <a:pt x="426" y="217"/>
                    <a:pt x="426" y="217"/>
                    <a:pt x="426" y="217"/>
                  </a:cubicBezTo>
                  <a:cubicBezTo>
                    <a:pt x="426" y="225"/>
                    <a:pt x="409" y="225"/>
                    <a:pt x="401" y="225"/>
                  </a:cubicBezTo>
                  <a:cubicBezTo>
                    <a:pt x="393" y="225"/>
                    <a:pt x="376" y="225"/>
                    <a:pt x="368" y="217"/>
                  </a:cubicBezTo>
                  <a:cubicBezTo>
                    <a:pt x="292" y="142"/>
                    <a:pt x="292" y="142"/>
                    <a:pt x="292" y="142"/>
                  </a:cubicBezTo>
                  <a:cubicBezTo>
                    <a:pt x="276" y="125"/>
                    <a:pt x="250" y="125"/>
                    <a:pt x="234" y="142"/>
                  </a:cubicBezTo>
                  <a:cubicBezTo>
                    <a:pt x="8" y="359"/>
                    <a:pt x="8" y="359"/>
                    <a:pt x="8" y="359"/>
                  </a:cubicBezTo>
                  <a:cubicBezTo>
                    <a:pt x="0" y="368"/>
                    <a:pt x="0" y="384"/>
                    <a:pt x="0" y="393"/>
                  </a:cubicBezTo>
                  <a:cubicBezTo>
                    <a:pt x="0" y="410"/>
                    <a:pt x="0" y="418"/>
                    <a:pt x="8" y="426"/>
                  </a:cubicBezTo>
                  <a:cubicBezTo>
                    <a:pt x="25" y="435"/>
                    <a:pt x="25" y="435"/>
                    <a:pt x="25" y="435"/>
                  </a:cubicBezTo>
                  <a:cubicBezTo>
                    <a:pt x="41" y="451"/>
                    <a:pt x="67" y="451"/>
                    <a:pt x="83" y="435"/>
                  </a:cubicBezTo>
                  <a:lnTo>
                    <a:pt x="234" y="284"/>
                  </a:lnTo>
                  <a:close/>
                  <a:moveTo>
                    <a:pt x="234" y="284"/>
                  </a:moveTo>
                  <a:lnTo>
                    <a:pt x="234" y="284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Freeform 20"/>
            <p:cNvSpPr/>
            <p:nvPr/>
          </p:nvSpPr>
          <p:spPr>
            <a:xfrm>
              <a:off x="9997333" y="3400044"/>
              <a:ext cx="685705" cy="695706"/>
            </a:xfrm>
            <a:custGeom>
              <a:rect l="l" t="t" r="r" b="b"/>
              <a:pathLst>
                <a:path w="929" h="921">
                  <a:moveTo>
                    <a:pt x="887" y="0"/>
                  </a:moveTo>
                  <a:cubicBezTo>
                    <a:pt x="862" y="0"/>
                    <a:pt x="836" y="26"/>
                    <a:pt x="836" y="50"/>
                  </a:cubicBezTo>
                  <a:cubicBezTo>
                    <a:pt x="836" y="837"/>
                    <a:pt x="836" y="837"/>
                    <a:pt x="836" y="837"/>
                  </a:cubicBezTo>
                  <a:cubicBezTo>
                    <a:pt x="51" y="837"/>
                    <a:pt x="51" y="837"/>
                    <a:pt x="51" y="837"/>
                  </a:cubicBezTo>
                  <a:cubicBezTo>
                    <a:pt x="26" y="837"/>
                    <a:pt x="0" y="853"/>
                    <a:pt x="0" y="878"/>
                  </a:cubicBezTo>
                  <a:cubicBezTo>
                    <a:pt x="0" y="903"/>
                    <a:pt x="26" y="920"/>
                    <a:pt x="51" y="920"/>
                  </a:cubicBezTo>
                  <a:cubicBezTo>
                    <a:pt x="887" y="920"/>
                    <a:pt x="887" y="920"/>
                    <a:pt x="887" y="920"/>
                  </a:cubicBezTo>
                  <a:cubicBezTo>
                    <a:pt x="912" y="920"/>
                    <a:pt x="928" y="903"/>
                    <a:pt x="928" y="878"/>
                  </a:cubicBezTo>
                  <a:cubicBezTo>
                    <a:pt x="928" y="50"/>
                    <a:pt x="928" y="50"/>
                    <a:pt x="928" y="50"/>
                  </a:cubicBezTo>
                  <a:cubicBezTo>
                    <a:pt x="928" y="26"/>
                    <a:pt x="903" y="0"/>
                    <a:pt x="887" y="0"/>
                  </a:cubicBezTo>
                  <a:close/>
                  <a:moveTo>
                    <a:pt x="887" y="0"/>
                  </a:moveTo>
                  <a:lnTo>
                    <a:pt x="887" y="0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21" name="Freeform 21"/>
          <p:cNvSpPr/>
          <p:nvPr/>
        </p:nvSpPr>
        <p:spPr>
          <a:xfrm>
            <a:off x="1935480" y="1646434"/>
            <a:ext cx="719895" cy="555403"/>
          </a:xfrm>
          <a:custGeom>
            <a:rect l="l" t="t" r="r" b="b"/>
            <a:pathLst>
              <a:path w="67" h="60">
                <a:moveTo>
                  <a:pt x="53" y="2"/>
                </a:moveTo>
                <a:cubicBezTo>
                  <a:pt x="53" y="1"/>
                  <a:pt x="52" y="0"/>
                  <a:pt x="51" y="0"/>
                </a:cubicBezTo>
                <a:cubicBezTo>
                  <a:pt x="46" y="0"/>
                  <a:pt x="46" y="0"/>
                  <a:pt x="46" y="0"/>
                </a:cubicBezTo>
                <a:cubicBezTo>
                  <a:pt x="45" y="0"/>
                  <a:pt x="44" y="1"/>
                  <a:pt x="44" y="2"/>
                </a:cubicBezTo>
                <a:cubicBezTo>
                  <a:pt x="44" y="5"/>
                  <a:pt x="44" y="5"/>
                  <a:pt x="44" y="5"/>
                </a:cubicBezTo>
                <a:cubicBezTo>
                  <a:pt x="53" y="14"/>
                  <a:pt x="53" y="14"/>
                  <a:pt x="53" y="14"/>
                </a:cubicBezTo>
                <a:lnTo>
                  <a:pt x="53" y="2"/>
                </a:lnTo>
                <a:close/>
                <a:moveTo>
                  <a:pt x="66" y="31"/>
                </a:moveTo>
                <a:cubicBezTo>
                  <a:pt x="36" y="2"/>
                  <a:pt x="36" y="2"/>
                  <a:pt x="36" y="2"/>
                </a:cubicBezTo>
                <a:cubicBezTo>
                  <a:pt x="35" y="0"/>
                  <a:pt x="33" y="0"/>
                  <a:pt x="31" y="2"/>
                </a:cubicBezTo>
                <a:cubicBezTo>
                  <a:pt x="2" y="31"/>
                  <a:pt x="2" y="31"/>
                  <a:pt x="2" y="31"/>
                </a:cubicBezTo>
                <a:cubicBezTo>
                  <a:pt x="0" y="33"/>
                  <a:pt x="0" y="35"/>
                  <a:pt x="2" y="36"/>
                </a:cubicBezTo>
                <a:cubicBezTo>
                  <a:pt x="2" y="37"/>
                  <a:pt x="3" y="37"/>
                  <a:pt x="4" y="37"/>
                </a:cubicBezTo>
                <a:cubicBezTo>
                  <a:pt x="5" y="37"/>
                  <a:pt x="6" y="37"/>
                  <a:pt x="7" y="36"/>
                </a:cubicBezTo>
                <a:cubicBezTo>
                  <a:pt x="34" y="9"/>
                  <a:pt x="34" y="9"/>
                  <a:pt x="34" y="9"/>
                </a:cubicBezTo>
                <a:cubicBezTo>
                  <a:pt x="61" y="36"/>
                  <a:pt x="61" y="36"/>
                  <a:pt x="61" y="36"/>
                </a:cubicBezTo>
                <a:cubicBezTo>
                  <a:pt x="62" y="38"/>
                  <a:pt x="65" y="38"/>
                  <a:pt x="66" y="36"/>
                </a:cubicBezTo>
                <a:cubicBezTo>
                  <a:pt x="67" y="35"/>
                  <a:pt x="67" y="33"/>
                  <a:pt x="66" y="31"/>
                </a:cubicBezTo>
                <a:close/>
                <a:moveTo>
                  <a:pt x="9" y="37"/>
                </a:moveTo>
                <a:cubicBezTo>
                  <a:pt x="9" y="57"/>
                  <a:pt x="9" y="57"/>
                  <a:pt x="9" y="57"/>
                </a:cubicBezTo>
                <a:cubicBezTo>
                  <a:pt x="9" y="59"/>
                  <a:pt x="11" y="60"/>
                  <a:pt x="13" y="60"/>
                </a:cubicBezTo>
                <a:cubicBezTo>
                  <a:pt x="28" y="60"/>
                  <a:pt x="28" y="60"/>
                  <a:pt x="28" y="60"/>
                </a:cubicBezTo>
                <a:cubicBezTo>
                  <a:pt x="28" y="42"/>
                  <a:pt x="28" y="42"/>
                  <a:pt x="28" y="42"/>
                </a:cubicBezTo>
                <a:cubicBezTo>
                  <a:pt x="28" y="42"/>
                  <a:pt x="29" y="41"/>
                  <a:pt x="29" y="41"/>
                </a:cubicBezTo>
                <a:cubicBezTo>
                  <a:pt x="38" y="41"/>
                  <a:pt x="38" y="41"/>
                  <a:pt x="38" y="41"/>
                </a:cubicBezTo>
                <a:cubicBezTo>
                  <a:pt x="39" y="41"/>
                  <a:pt x="39" y="42"/>
                  <a:pt x="39" y="42"/>
                </a:cubicBezTo>
                <a:cubicBezTo>
                  <a:pt x="39" y="60"/>
                  <a:pt x="39" y="60"/>
                  <a:pt x="39" y="60"/>
                </a:cubicBezTo>
                <a:cubicBezTo>
                  <a:pt x="55" y="60"/>
                  <a:pt x="55" y="60"/>
                  <a:pt x="55" y="60"/>
                </a:cubicBezTo>
                <a:cubicBezTo>
                  <a:pt x="57" y="60"/>
                  <a:pt x="58" y="59"/>
                  <a:pt x="58" y="57"/>
                </a:cubicBezTo>
                <a:cubicBezTo>
                  <a:pt x="58" y="38"/>
                  <a:pt x="58" y="38"/>
                  <a:pt x="58" y="38"/>
                </a:cubicBezTo>
                <a:cubicBezTo>
                  <a:pt x="34" y="13"/>
                  <a:pt x="34" y="13"/>
                  <a:pt x="34" y="13"/>
                </a:cubicBezTo>
                <a:lnTo>
                  <a:pt x="9" y="37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Freeform 22"/>
          <p:cNvSpPr/>
          <p:nvPr/>
        </p:nvSpPr>
        <p:spPr>
          <a:xfrm>
            <a:off x="1975414" y="5261363"/>
            <a:ext cx="613870" cy="613870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3" name="Group 2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4" name="AutoShape 2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TextBox 4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质感表达技巧</a:t>
              </a:r>
            </a:p>
          </p:txBody>
        </p:sp>
      </p:grpSp>
      <p:grpSp>
        <p:nvGrpSpPr>
          <p:cNvPr id="45" name="Group 45"/>
          <p:cNvGrpSpPr/>
          <p:nvPr/>
        </p:nvGrpSpPr>
        <p:grpSpPr>
          <a:xfrm>
            <a:off x="3314700" y="5303594"/>
            <a:ext cx="7382690" cy="863070"/>
            <a:chOff x="3314700" y="5303594"/>
            <a:chExt cx="7382690" cy="863070"/>
          </a:xfrm>
        </p:grpSpPr>
        <p:sp>
          <p:nvSpPr>
            <p:cNvPr id="46" name="TextBox 46"/>
            <p:cNvSpPr txBox="1"/>
            <p:nvPr/>
          </p:nvSpPr>
          <p:spPr>
            <a:xfrm>
              <a:off x="3314700" y="5303594"/>
              <a:ext cx="7382690" cy="863070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rgbClr val="000000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不同的质感能够引发不同的心理感受，如光滑的表面让人感觉舒适，粗糙的表面让人感觉原始和自然。设计师需要了解质感与心理感受的关系，合理运用质感表达技巧。</a:t>
              </a:r>
            </a:p>
          </p:txBody>
        </p:sp>
      </p:grpSp>
      <p:grpSp>
        <p:nvGrpSpPr>
          <p:cNvPr id="47" name="Group 47"/>
          <p:cNvGrpSpPr/>
          <p:nvPr/>
        </p:nvGrpSpPr>
        <p:grpSpPr>
          <a:xfrm>
            <a:off x="3314700" y="4838783"/>
            <a:ext cx="7382690" cy="490334"/>
            <a:chOff x="3314700" y="4838783"/>
            <a:chExt cx="7382690" cy="490334"/>
          </a:xfrm>
        </p:grpSpPr>
        <p:sp>
          <p:nvSpPr>
            <p:cNvPr id="48" name="TextBox 48"/>
            <p:cNvSpPr txBox="1"/>
            <p:nvPr/>
          </p:nvSpPr>
          <p:spPr>
            <a:xfrm>
              <a:off x="3314700" y="4838783"/>
              <a:ext cx="7382690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质感与心理感受</a:t>
              </a:r>
            </a:p>
          </p:txBody>
        </p:sp>
      </p:grpSp>
      <p:grpSp>
        <p:nvGrpSpPr>
          <p:cNvPr id="49" name="Group 49"/>
          <p:cNvGrpSpPr/>
          <p:nvPr/>
        </p:nvGrpSpPr>
        <p:grpSpPr>
          <a:xfrm>
            <a:off x="3456760" y="1771107"/>
            <a:ext cx="7382690" cy="863070"/>
            <a:chOff x="3456760" y="1771107"/>
            <a:chExt cx="7382690" cy="863070"/>
          </a:xfrm>
        </p:grpSpPr>
        <p:sp>
          <p:nvSpPr>
            <p:cNvPr id="50" name="TextBox 50"/>
            <p:cNvSpPr txBox="1"/>
            <p:nvPr/>
          </p:nvSpPr>
          <p:spPr>
            <a:xfrm>
              <a:off x="3456760" y="1771107"/>
              <a:ext cx="7382690" cy="863070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rgbClr val="000000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选用不同的材质，如金属、木材、玻璃等，能够表达不同的质感和触感，增强设计的真实感和可信度。</a:t>
              </a:r>
            </a:p>
          </p:txBody>
        </p:sp>
      </p:grpSp>
      <p:grpSp>
        <p:nvGrpSpPr>
          <p:cNvPr id="51" name="Group 51"/>
          <p:cNvGrpSpPr/>
          <p:nvPr/>
        </p:nvGrpSpPr>
        <p:grpSpPr>
          <a:xfrm>
            <a:off x="3456760" y="1395927"/>
            <a:ext cx="7293402" cy="490334"/>
            <a:chOff x="3456760" y="1395927"/>
            <a:chExt cx="7293402" cy="490334"/>
          </a:xfrm>
        </p:grpSpPr>
        <p:sp>
          <p:nvSpPr>
            <p:cNvPr id="52" name="TextBox 52"/>
            <p:cNvSpPr txBox="1"/>
            <p:nvPr/>
          </p:nvSpPr>
          <p:spPr>
            <a:xfrm>
              <a:off x="3456760" y="1395927"/>
              <a:ext cx="7293402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17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材质选择</a:t>
              </a:r>
            </a:p>
          </p:txBody>
        </p:sp>
      </p:grpSp>
      <p:grpSp>
        <p:nvGrpSpPr>
          <p:cNvPr id="53" name="Group 53"/>
          <p:cNvGrpSpPr/>
          <p:nvPr/>
        </p:nvGrpSpPr>
        <p:grpSpPr>
          <a:xfrm>
            <a:off x="1704918" y="3545958"/>
            <a:ext cx="7382690" cy="863070"/>
            <a:chOff x="1704918" y="3545958"/>
            <a:chExt cx="7382690" cy="863070"/>
          </a:xfrm>
        </p:grpSpPr>
        <p:sp>
          <p:nvSpPr>
            <p:cNvPr id="54" name="TextBox 54"/>
            <p:cNvSpPr txBox="1"/>
            <p:nvPr/>
          </p:nvSpPr>
          <p:spPr>
            <a:xfrm>
              <a:off x="1704918" y="3545958"/>
              <a:ext cx="7382690" cy="863070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rgbClr val="000000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通过表面处理的技巧，如打磨、喷涂、电镀等，改变材质表面的光泽度、粗糙度等属性，营造出丰富的质感效果。</a:t>
              </a:r>
            </a:p>
          </p:txBody>
        </p:sp>
      </p:grpSp>
      <p:grpSp>
        <p:nvGrpSpPr>
          <p:cNvPr id="55" name="Group 55"/>
          <p:cNvGrpSpPr/>
          <p:nvPr/>
        </p:nvGrpSpPr>
        <p:grpSpPr>
          <a:xfrm>
            <a:off x="1704918" y="3081147"/>
            <a:ext cx="7382690" cy="490334"/>
            <a:chOff x="1704918" y="3081147"/>
            <a:chExt cx="7382690" cy="490334"/>
          </a:xfrm>
        </p:grpSpPr>
        <p:sp>
          <p:nvSpPr>
            <p:cNvPr id="56" name="TextBox 56"/>
            <p:cNvSpPr txBox="1"/>
            <p:nvPr/>
          </p:nvSpPr>
          <p:spPr>
            <a:xfrm>
              <a:off x="1704918" y="3081147"/>
              <a:ext cx="7382690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表面处理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376363" y="3338766"/>
            <a:ext cx="9439275" cy="1610307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</a:pPr>
            <a:r>
              <a:rPr lang="en-US" sz="4500" b="1">
                <a:solidFill>
                  <a:schemeClr val="dk1">
                    <a:lumMod val="75000"/>
                    <a:lumOff val="25000"/>
                    <a:alpha val="100000"/>
                  </a:schemeClr>
                </a:solidFill>
                <a:latin typeface="STKaiti"/>
                <a:ea typeface="STKaiti"/>
                <a:cs typeface="STKaiti"/>
              </a:rPr>
              <a:t>用户体验中认知因素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4432518" y="2021239"/>
            <a:ext cx="3326964" cy="17145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8400" b="1">
                <a:solidFill>
                  <a:schemeClr val="dk1">
                    <a:lumMod val="75000"/>
                    <a:lumOff val="25000"/>
                    <a:alpha val="100000"/>
                  </a:schemeClr>
                </a:solidFill>
                <a:latin typeface="PingFang SC"/>
                <a:ea typeface="PingFang SC"/>
                <a:cs typeface="PingFang SC"/>
              </a:rPr>
              <a:t>03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31631" y="1742733"/>
            <a:ext cx="3798277" cy="3798277"/>
          </a:xfrm>
          <a:prstGeom prst="ellipse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3059989" y="1383703"/>
            <a:ext cx="1133475" cy="1133475"/>
          </a:xfrm>
          <a:prstGeom prst="ellipse">
            <a:avLst/>
          </a:prstGeom>
          <a:solidFill>
            <a:schemeClr val="l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7662092" y="1742733"/>
            <a:ext cx="3798277" cy="3798277"/>
          </a:xfrm>
          <a:prstGeom prst="ellipse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4196862" y="1742733"/>
            <a:ext cx="3798277" cy="3798277"/>
          </a:xfrm>
          <a:prstGeom prst="ellipse">
            <a:avLst/>
          </a:prstGeom>
          <a:solidFill>
            <a:schemeClr val="accent2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1170411" y="2510291"/>
            <a:ext cx="2803668" cy="106299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用户研究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1170411" y="3541108"/>
            <a:ext cx="2928915" cy="126796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通过用户调研、访谈、观察等方法，深入了解目标用户的需求、习惯和期望。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4707422" y="2510291"/>
            <a:ext cx="2800350" cy="1076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</a:pPr>
            <a:r>
              <a:rPr lang="en-US" sz="2325" b="1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需求分析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4707422" y="3541108"/>
            <a:ext cx="2924175" cy="12477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15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对收集到的用户需求进行整理、分类和分析，提炼出设计方向和功能点。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8226846" y="2510291"/>
            <a:ext cx="2803668" cy="106299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用户画像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8226846" y="3541108"/>
            <a:ext cx="2928915" cy="126796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创建典型的用户角色，以便更好地理解和满足不同类型用户的需求。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3126664" y="1450378"/>
            <a:ext cx="1000125" cy="100012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507874" y="6318935"/>
            <a:ext cx="701468" cy="122998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454963" y="6318935"/>
            <a:ext cx="122998" cy="122998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1137715" y="6318935"/>
            <a:ext cx="122998" cy="122998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6" name="Connector 16"/>
          <p:cNvCxnSpPr/>
          <p:nvPr/>
        </p:nvCxnSpPr>
        <p:spPr>
          <a:xfrm>
            <a:off x="1209343" y="6393165"/>
            <a:ext cx="10991852" cy="0"/>
          </a:xfrm>
          <a:prstGeom prst="line">
            <a:avLst/>
          </a:prstGeom>
          <a:ln w="14288">
            <a:solidFill>
              <a:schemeClr val="accent2"/>
            </a:solidFill>
            <a:prstDash val="dash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grpSp>
        <p:nvGrpSpPr>
          <p:cNvPr id="17" name="Group 1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8" name="AutoShape 1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TextBox 3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用户需求洞察能力</a:t>
              </a:r>
            </a:p>
          </p:txBody>
        </p:sp>
      </p:grpSp>
      <p:sp>
        <p:nvSpPr>
          <p:cNvPr id="39" name="AutoShape 39"/>
          <p:cNvSpPr/>
          <p:nvPr/>
        </p:nvSpPr>
        <p:spPr>
          <a:xfrm>
            <a:off x="6801159" y="1383703"/>
            <a:ext cx="1133475" cy="1133475"/>
          </a:xfrm>
          <a:prstGeom prst="ellipse">
            <a:avLst/>
          </a:prstGeom>
          <a:solidFill>
            <a:schemeClr val="l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0" name="AutoShape 40"/>
          <p:cNvSpPr/>
          <p:nvPr/>
        </p:nvSpPr>
        <p:spPr>
          <a:xfrm>
            <a:off x="6867834" y="1450378"/>
            <a:ext cx="1000125" cy="100012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1" name="AutoShape 41"/>
          <p:cNvSpPr/>
          <p:nvPr/>
        </p:nvSpPr>
        <p:spPr>
          <a:xfrm>
            <a:off x="10237651" y="1383703"/>
            <a:ext cx="1133475" cy="1133475"/>
          </a:xfrm>
          <a:prstGeom prst="ellipse">
            <a:avLst/>
          </a:prstGeom>
          <a:solidFill>
            <a:schemeClr val="l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2" name="AutoShape 42"/>
          <p:cNvSpPr/>
          <p:nvPr/>
        </p:nvSpPr>
        <p:spPr>
          <a:xfrm>
            <a:off x="10304326" y="1450378"/>
            <a:ext cx="1000125" cy="100012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3" name="TextBox 43"/>
          <p:cNvSpPr txBox="1"/>
          <p:nvPr/>
        </p:nvSpPr>
        <p:spPr>
          <a:xfrm>
            <a:off x="10207807" y="1550012"/>
            <a:ext cx="1163319" cy="800856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ct val="0"/>
              </a:spcBef>
            </a:pPr>
            <a:r>
              <a:rPr lang="en-US" sz="3450" b="1">
                <a:solidFill>
                  <a:schemeClr val="accent2">
                    <a:lumMod val="20000"/>
                    <a:lumOff val="8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44" name="TextBox 44"/>
          <p:cNvSpPr txBox="1"/>
          <p:nvPr/>
        </p:nvSpPr>
        <p:spPr>
          <a:xfrm>
            <a:off x="6761790" y="1550012"/>
            <a:ext cx="1163319" cy="800856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ct val="0"/>
              </a:spcBef>
            </a:pPr>
            <a:r>
              <a:rPr lang="en-US" sz="3450" b="1">
                <a:solidFill>
                  <a:schemeClr val="accent2">
                    <a:lumMod val="20000"/>
                    <a:lumOff val="8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45" name="TextBox 45"/>
          <p:cNvSpPr txBox="1"/>
          <p:nvPr/>
        </p:nvSpPr>
        <p:spPr>
          <a:xfrm>
            <a:off x="3030145" y="1550012"/>
            <a:ext cx="1163319" cy="800856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ct val="0"/>
              </a:spcBef>
            </a:pPr>
            <a:r>
              <a:rPr lang="en-US" sz="3450" b="1">
                <a:solidFill>
                  <a:schemeClr val="accent2">
                    <a:lumMod val="20000"/>
                    <a:lumOff val="8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4282" r="14282"/>
          <a:stretch>
            <a:fillRect/>
          </a:stretch>
        </p:blipFill>
        <p:spPr>
          <a:xfrm>
            <a:off x="454963" y="1569535"/>
            <a:ext cx="4219249" cy="4219249"/>
          </a:xfrm>
          <a:prstGeom prst="ellipse">
            <a:avLst/>
          </a:prstGeom>
        </p:spPr>
      </p:pic>
      <p:grpSp>
        <p:nvGrpSpPr>
          <p:cNvPr id="3" name="Group 3"/>
          <p:cNvGrpSpPr/>
          <p:nvPr/>
        </p:nvGrpSpPr>
        <p:grpSpPr>
          <a:xfrm>
            <a:off x="5163133" y="1294832"/>
            <a:ext cx="6264882" cy="1468186"/>
            <a:chOff x="5163133" y="1294832"/>
            <a:chExt cx="6264882" cy="1468186"/>
          </a:xfrm>
        </p:grpSpPr>
        <p:sp>
          <p:nvSpPr>
            <p:cNvPr id="4" name="AutoShape 4"/>
            <p:cNvSpPr/>
            <p:nvPr/>
          </p:nvSpPr>
          <p:spPr>
            <a:xfrm>
              <a:off x="5328795" y="1294832"/>
              <a:ext cx="6099220" cy="1468186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TextBox 5"/>
            <p:cNvSpPr txBox="1"/>
            <p:nvPr/>
          </p:nvSpPr>
          <p:spPr>
            <a:xfrm>
              <a:off x="5632910" y="1424361"/>
              <a:ext cx="3055242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  <a:spcBef>
                  <a:spcPts val="450"/>
                </a:spcBef>
              </a:pPr>
              <a:r>
                <a:rPr lang="en-US" sz="23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信息分类</a:t>
              </a:r>
            </a:p>
          </p:txBody>
        </p:sp>
        <p:sp>
          <p:nvSpPr>
            <p:cNvPr id="6" name="TextBox 6"/>
            <p:cNvSpPr txBox="1"/>
            <p:nvPr/>
          </p:nvSpPr>
          <p:spPr>
            <a:xfrm>
              <a:off x="5632910" y="1910708"/>
              <a:ext cx="5568066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将内容按照逻辑和相关性进行分类，形成清晰的信息结构。</a:t>
              </a:r>
            </a:p>
          </p:txBody>
        </p:sp>
        <p:sp>
          <p:nvSpPr>
            <p:cNvPr id="7" name="AutoShape 7"/>
            <p:cNvSpPr/>
            <p:nvPr/>
          </p:nvSpPr>
          <p:spPr>
            <a:xfrm>
              <a:off x="5163133" y="1294832"/>
              <a:ext cx="165663" cy="1468186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" name="Group 8"/>
          <p:cNvGrpSpPr/>
          <p:nvPr/>
        </p:nvGrpSpPr>
        <p:grpSpPr>
          <a:xfrm>
            <a:off x="5163133" y="2945066"/>
            <a:ext cx="6264882" cy="1468186"/>
            <a:chOff x="5163133" y="2945066"/>
            <a:chExt cx="6264882" cy="1468186"/>
          </a:xfrm>
        </p:grpSpPr>
        <p:sp>
          <p:nvSpPr>
            <p:cNvPr id="9" name="AutoShape 9"/>
            <p:cNvSpPr/>
            <p:nvPr/>
          </p:nvSpPr>
          <p:spPr>
            <a:xfrm>
              <a:off x="5328795" y="2945066"/>
              <a:ext cx="6099220" cy="1468186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TextBox 10"/>
            <p:cNvSpPr txBox="1"/>
            <p:nvPr/>
          </p:nvSpPr>
          <p:spPr>
            <a:xfrm>
              <a:off x="5632910" y="3074595"/>
              <a:ext cx="3055242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  <a:spcBef>
                  <a:spcPts val="450"/>
                </a:spcBef>
              </a:pPr>
              <a:r>
                <a:rPr lang="en-US" sz="23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导航设计</a:t>
              </a:r>
            </a:p>
          </p:txBody>
        </p:sp>
        <p:sp>
          <p:nvSpPr>
            <p:cNvPr id="11" name="TextBox 11"/>
            <p:cNvSpPr txBox="1"/>
            <p:nvPr/>
          </p:nvSpPr>
          <p:spPr>
            <a:xfrm>
              <a:off x="5632910" y="3560941"/>
              <a:ext cx="5568066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提供直观易用的导航，帮助用户快速找到所需信息。</a:t>
              </a:r>
            </a:p>
          </p:txBody>
        </p:sp>
        <p:sp>
          <p:nvSpPr>
            <p:cNvPr id="12" name="AutoShape 12"/>
            <p:cNvSpPr/>
            <p:nvPr/>
          </p:nvSpPr>
          <p:spPr>
            <a:xfrm>
              <a:off x="5163133" y="2945066"/>
              <a:ext cx="165663" cy="1468186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3" name="Group 13"/>
          <p:cNvGrpSpPr/>
          <p:nvPr/>
        </p:nvGrpSpPr>
        <p:grpSpPr>
          <a:xfrm>
            <a:off x="5163133" y="4595300"/>
            <a:ext cx="6264882" cy="1468186"/>
            <a:chOff x="5163133" y="4595300"/>
            <a:chExt cx="6264882" cy="1468186"/>
          </a:xfrm>
        </p:grpSpPr>
        <p:sp>
          <p:nvSpPr>
            <p:cNvPr id="14" name="AutoShape 14"/>
            <p:cNvSpPr/>
            <p:nvPr/>
          </p:nvSpPr>
          <p:spPr>
            <a:xfrm>
              <a:off x="5328795" y="4595300"/>
              <a:ext cx="6099220" cy="1468186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TextBox 15"/>
            <p:cNvSpPr txBox="1"/>
            <p:nvPr/>
          </p:nvSpPr>
          <p:spPr>
            <a:xfrm>
              <a:off x="5632910" y="4724828"/>
              <a:ext cx="3055242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  <a:spcBef>
                  <a:spcPts val="450"/>
                </a:spcBef>
              </a:pPr>
              <a:r>
                <a:rPr lang="en-US" sz="23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标签和元数据</a:t>
              </a:r>
            </a:p>
          </p:txBody>
        </p:sp>
        <p:sp>
          <p:nvSpPr>
            <p:cNvPr id="16" name="TextBox 16"/>
            <p:cNvSpPr txBox="1"/>
            <p:nvPr/>
          </p:nvSpPr>
          <p:spPr>
            <a:xfrm>
              <a:off x="5632910" y="5211175"/>
              <a:ext cx="5568066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使用标签、标题、描述等元数据，增强信息的可理解性和可发现性。</a:t>
              </a:r>
            </a:p>
          </p:txBody>
        </p:sp>
        <p:sp>
          <p:nvSpPr>
            <p:cNvPr id="17" name="AutoShape 17"/>
            <p:cNvSpPr/>
            <p:nvPr/>
          </p:nvSpPr>
          <p:spPr>
            <a:xfrm>
              <a:off x="5163133" y="4595300"/>
              <a:ext cx="165663" cy="1468186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8" name="Group 1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9" name="AutoShape 1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TextBox 3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信息架构清晰度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https://d.book118.com/848030120025006030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282828"/>
      </a:dk1>
      <a:lt1>
        <a:srgbClr val="E3F0E1"/>
      </a:lt1>
      <a:dk2>
        <a:srgbClr val="094000"/>
      </a:dk2>
      <a:lt2>
        <a:srgbClr val="F4F1D8"/>
      </a:lt2>
      <a:accent1>
        <a:srgbClr val="689E5F"/>
      </a:accent1>
      <a:accent2>
        <a:srgbClr val="59AE93"/>
      </a:accent2>
      <a:accent3>
        <a:srgbClr val="2D7A61"/>
      </a:accent3>
      <a:accent4>
        <a:srgbClr val="87D295"/>
      </a:accent4>
      <a:accent5>
        <a:srgbClr val="9CC86E"/>
      </a:accent5>
      <a:accent6>
        <a:srgbClr val="9BB67E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72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5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20">
      <vt:lpstr>Arial</vt:lpstr>
      <vt:lpstr>Calibri</vt:lpstr>
      <vt:lpstr>STKaiti</vt:lpstr>
      <vt:lpstr>PingFang SC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2024-09-06T10:25:28.520</cp:lastPrinted>
  <dcterms:created xsi:type="dcterms:W3CDTF">2024-09-06T02:25:28Z</dcterms:created>
  <dcterms:modified xsi:type="dcterms:W3CDTF">2024-09-06T02:25:30Z</dcterms:modified>
</cp:coreProperties>
</file>