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2DB96-A054-46AF-8E58-37B25EE50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CF353-DA6A-41E4-914B-4DFFF93FA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5795A-C5D7-4AA3-B755-E64AD6D8D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99BC6-F24E-402D-BAA5-7D5150DDF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8F811-57F9-4AEE-8773-E9F07DF75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32E5B3-EFAC-417E-8CE8-7FC4ABEBA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FF8C7A-3F5F-4D2F-903F-FC54BE6B0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4D405-F863-42D3-BA61-2CBBAF694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863A7-FFD3-4ABC-9E34-9BDD50C64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EAA37-D670-4397-95C2-86CEE9D6C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2A83B-1382-40B9-8717-B1305EAF2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听力部分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笔试部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/>
        </p:nvGrpSpPr>
        <p:grpSpPr>
          <a:xfrm>
            <a:off x="3799993" y="427755"/>
            <a:ext cx="4212591" cy="654685"/>
            <a:chOff x="3548478" y="517525"/>
            <a:chExt cx="4212591" cy="654685"/>
          </a:xfrm>
        </p:grpSpPr>
        <p:pic>
          <p:nvPicPr>
            <p:cNvPr id="12" name="图片 11" descr="摄图网_401445163_夏日海洋横幅（非企业商用）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3548478" y="517525"/>
              <a:ext cx="1370133" cy="654685"/>
            </a:xfrm>
            <a:prstGeom prst="rect">
              <a:avLst/>
            </a:prstGeom>
          </p:spPr>
        </p:pic>
        <p:sp>
          <p:nvSpPr>
            <p:cNvPr id="13" name="圆角矩形 12"/>
            <p:cNvSpPr/>
            <p:nvPr/>
          </p:nvSpPr>
          <p:spPr>
            <a:xfrm>
              <a:off x="3866053" y="559152"/>
              <a:ext cx="3895015" cy="597164"/>
            </a:xfrm>
            <a:prstGeom prst="roundRect">
              <a:avLst>
                <a:gd name="adj" fmla="val 50000"/>
              </a:avLst>
            </a:prstGeom>
            <a:ln w="6350">
              <a:solidFill>
                <a:srgbClr val="F15444"/>
              </a:solidFill>
              <a:prstDash val="solid"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900"/>
            </a:p>
          </p:txBody>
        </p:sp>
        <p:sp>
          <p:nvSpPr>
            <p:cNvPr id="14" name="文本框 17"/>
            <p:cNvSpPr txBox="1"/>
            <p:nvPr/>
          </p:nvSpPr>
          <p:spPr>
            <a:xfrm>
              <a:off x="3866053" y="571069"/>
              <a:ext cx="3895016" cy="50863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000" b="1" smtClean="0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笔试部分 </a:t>
              </a:r>
              <a:r>
                <a:rPr lang="en-US" altLang="zh-CN" sz="3000" b="1" smtClean="0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(70</a:t>
              </a:r>
              <a:r>
                <a:rPr lang="zh-CN" altLang="en-US" sz="3000" b="1" smtClean="0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分</a:t>
              </a:r>
              <a:r>
                <a:rPr lang="en-US" altLang="zh-CN" sz="3000" b="1" smtClean="0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)    </a:t>
              </a:r>
              <a:endParaRPr lang="zh-CN" altLang="en-US" sz="3200" b="1" spc="600">
                <a:solidFill>
                  <a:schemeClr val="accent5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听力材料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/>
        </p:nvGrpSpPr>
        <p:grpSpPr>
          <a:xfrm>
            <a:off x="3799993" y="427755"/>
            <a:ext cx="4212591" cy="654685"/>
            <a:chOff x="3548478" y="517525"/>
            <a:chExt cx="4212591" cy="654685"/>
          </a:xfrm>
        </p:grpSpPr>
        <p:pic>
          <p:nvPicPr>
            <p:cNvPr id="10" name="图片 9" descr="摄图网_401445163_夏日海洋横幅（非企业商用）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3548478" y="517525"/>
              <a:ext cx="1370133" cy="654685"/>
            </a:xfrm>
            <a:prstGeom prst="rect">
              <a:avLst/>
            </a:prstGeom>
          </p:spPr>
        </p:pic>
        <p:sp>
          <p:nvSpPr>
            <p:cNvPr id="11" name="圆角矩形 10"/>
            <p:cNvSpPr/>
            <p:nvPr/>
          </p:nvSpPr>
          <p:spPr>
            <a:xfrm>
              <a:off x="3866053" y="559152"/>
              <a:ext cx="3895015" cy="597164"/>
            </a:xfrm>
            <a:prstGeom prst="roundRect">
              <a:avLst>
                <a:gd name="adj" fmla="val 50000"/>
              </a:avLst>
            </a:prstGeom>
            <a:ln w="6350">
              <a:solidFill>
                <a:srgbClr val="F15444"/>
              </a:solidFill>
              <a:prstDash val="solid"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900"/>
            </a:p>
          </p:txBody>
        </p:sp>
        <p:sp>
          <p:nvSpPr>
            <p:cNvPr id="12" name="文本框 17"/>
            <p:cNvSpPr txBox="1"/>
            <p:nvPr/>
          </p:nvSpPr>
          <p:spPr>
            <a:xfrm>
              <a:off x="3866053" y="571069"/>
              <a:ext cx="3895016" cy="50863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000" b="1" smtClean="0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听力材料</a:t>
              </a:r>
              <a:endParaRPr lang="zh-CN" altLang="en-US" sz="3200" b="1" spc="600">
                <a:solidFill>
                  <a:schemeClr val="accent5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  <p:pic>
        <p:nvPicPr>
          <p:cNvPr id="7" name="内容占位符 4"/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-71120" y="-20003"/>
            <a:ext cx="12263120" cy="689800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emf" /><Relationship Id="rId3" Type="http://schemas.openxmlformats.org/officeDocument/2006/relationships/image" Target="../media/image4.emf" /><Relationship Id="rId4" Type="http://schemas.openxmlformats.org/officeDocument/2006/relationships/image" Target="../media/image5.emf" /><Relationship Id="rId5" Type="http://schemas.openxmlformats.org/officeDocument/2006/relationships/image" Target="../media/image6.emf" /><Relationship Id="rId6" Type="http://schemas.openxmlformats.org/officeDocument/2006/relationships/image" Target="../media/image7.e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emf" /><Relationship Id="rId3" Type="http://schemas.openxmlformats.org/officeDocument/2006/relationships/image" Target="../media/image4.emf" /><Relationship Id="rId4" Type="http://schemas.openxmlformats.org/officeDocument/2006/relationships/image" Target="../media/image5.emf" /><Relationship Id="rId5" Type="http://schemas.openxmlformats.org/officeDocument/2006/relationships/image" Target="../media/image6.emf" /><Relationship Id="rId6" Type="http://schemas.openxmlformats.org/officeDocument/2006/relationships/image" Target="../media/image7.e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emf" /><Relationship Id="rId3" Type="http://schemas.openxmlformats.org/officeDocument/2006/relationships/image" Target="../media/image9.emf" /><Relationship Id="rId4" Type="http://schemas.openxmlformats.org/officeDocument/2006/relationships/image" Target="../media/image10.emf" /><Relationship Id="rId5" Type="http://schemas.openxmlformats.org/officeDocument/2006/relationships/image" Target="../media/image11.emf" /><Relationship Id="rId6" Type="http://schemas.openxmlformats.org/officeDocument/2006/relationships/image" Target="../media/image1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3100503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3417813" y="2194807"/>
            <a:ext cx="5356374" cy="1581785"/>
          </a:xfrm>
          <a:prstGeom prst="rect">
            <a:avLst/>
          </a:prstGeom>
          <a:noFill/>
          <a:ln>
            <a:noFill/>
          </a:ln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期末综合素质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评价</a:t>
            </a:r>
            <a:r>
              <a:rPr lang="en-US" altLang="zh-CN" sz="4000" b="1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一</a:t>
            </a:r>
            <a:r>
              <a:rPr lang="en-US" altLang="zh-CN" sz="4000" b="1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) 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时间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: 40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分钟  满分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: 100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分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1"/>
          <p:cNvSpPr txBox="1">
            <a:spLocks noChangeArrowheads="1"/>
          </p:cNvSpPr>
          <p:nvPr/>
        </p:nvSpPr>
        <p:spPr bwMode="auto">
          <a:xfrm>
            <a:off x="1047960" y="779641"/>
            <a:ext cx="10208184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9580" indent="0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把下列单词按类别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分类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,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将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其序号填在横线上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。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(10 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分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) </a:t>
            </a:r>
            <a:endParaRPr lang="en-US" altLang="zh-CN" sz="2800" b="1">
              <a:solidFill>
                <a:schemeClr val="accent1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1021869" y="960850"/>
            <a:ext cx="496884" cy="530915"/>
            <a:chOff x="709497" y="1368342"/>
            <a:chExt cx="496884" cy="530915"/>
          </a:xfrm>
        </p:grpSpPr>
        <p:sp>
          <p:nvSpPr>
            <p:cNvPr id="23" name="圆角矩形 22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一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19" name="矩形 18"/>
          <p:cNvSpPr/>
          <p:nvPr/>
        </p:nvSpPr>
        <p:spPr>
          <a:xfrm>
            <a:off x="1514980" y="3440760"/>
            <a:ext cx="9274143" cy="189282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</a:pP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1. house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____________       2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writer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____________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lvl="0" algn="just">
              <a:lnSpc>
                <a:spcPct val="130000"/>
              </a:lnSpc>
            </a:pP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3. winter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____________      4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jump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____________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lvl="0" algn="just">
              <a:lnSpc>
                <a:spcPct val="130000"/>
              </a:lnSpc>
            </a:pP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5. first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____________          6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longer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____________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/>
        </p:nvGraphicFramePr>
        <p:xfrm>
          <a:off x="1686791" y="1801761"/>
          <a:ext cx="8282716" cy="1598041"/>
        </p:xfrm>
        <a:graphic>
          <a:graphicData uri="http://schemas.openxmlformats.org/drawingml/2006/table">
            <a:tbl>
              <a:tblPr firstRow="1" firstCol="1" bandRow="1"/>
              <a:tblGrid>
                <a:gridCol w="8282716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A. ninth    B</a:t>
                      </a:r>
                      <a:r>
                        <a:rPr lang="en-US" altLang="zh-CN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teacher    C</a:t>
                      </a:r>
                      <a:r>
                        <a:rPr lang="en-US" altLang="zh-CN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spring    D</a:t>
                      </a:r>
                      <a:r>
                        <a:rPr lang="en-US" altLang="zh-CN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library</a:t>
                      </a:r>
                      <a:endParaRPr lang="en-US" sz="3000" kern="120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E</a:t>
                      </a:r>
                      <a:r>
                        <a:rPr lang="en-US" altLang="zh-CN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sing    F</a:t>
                      </a:r>
                      <a:r>
                        <a:rPr lang="en-US" altLang="zh-CN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farmer    G</a:t>
                      </a:r>
                      <a:r>
                        <a:rPr lang="en-US" altLang="zh-CN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third    H</a:t>
                      </a:r>
                      <a:r>
                        <a:rPr lang="en-US" altLang="zh-CN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bridge</a:t>
                      </a:r>
                      <a:endParaRPr lang="en-US" sz="3000" kern="120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en-US" altLang="zh-CN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dance    J</a:t>
                      </a:r>
                      <a:r>
                        <a:rPr lang="en-US" altLang="zh-CN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autumn    K</a:t>
                      </a:r>
                      <a:r>
                        <a:rPr lang="en-US" altLang="zh-CN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smaller    L</a:t>
                      </a:r>
                      <a:r>
                        <a:rPr lang="en-US" altLang="zh-CN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older</a:t>
                      </a:r>
                      <a:endParaRPr lang="zh-CN" sz="3000" kern="12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1" name="矩形 20"/>
          <p:cNvSpPr/>
          <p:nvPr/>
        </p:nvSpPr>
        <p:spPr>
          <a:xfrm>
            <a:off x="3369102" y="3399802"/>
            <a:ext cx="1148071" cy="69717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kumimoji="1"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endParaRPr lang="zh-CN" altLang="en-US"/>
          </a:p>
        </p:txBody>
      </p:sp>
      <p:sp>
        <p:nvSpPr>
          <p:cNvPr id="22" name="矩形 21"/>
          <p:cNvSpPr/>
          <p:nvPr/>
        </p:nvSpPr>
        <p:spPr>
          <a:xfrm>
            <a:off x="7751998" y="3542983"/>
            <a:ext cx="1063112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kumimoji="1"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endParaRPr kumimoji="1" lang="en-US" altLang="zh-CN" sz="3000" b="1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3451456" y="3996379"/>
            <a:ext cx="1426994" cy="69717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kumimoji="1"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</a:t>
            </a:r>
            <a:r>
              <a:rPr kumimoji="1"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/>
          </a:p>
        </p:txBody>
      </p:sp>
      <p:sp>
        <p:nvSpPr>
          <p:cNvPr id="30" name="矩形 29"/>
          <p:cNvSpPr/>
          <p:nvPr/>
        </p:nvSpPr>
        <p:spPr>
          <a:xfrm>
            <a:off x="7602117" y="3996378"/>
            <a:ext cx="1362874" cy="69717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kumimoji="1"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kumimoji="1"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/>
          </a:p>
        </p:txBody>
      </p:sp>
      <p:sp>
        <p:nvSpPr>
          <p:cNvPr id="38" name="矩形 37"/>
          <p:cNvSpPr/>
          <p:nvPr/>
        </p:nvSpPr>
        <p:spPr>
          <a:xfrm>
            <a:off x="2982779" y="4706515"/>
            <a:ext cx="1534394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kumimoji="1"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kumimoji="1"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kumimoji="1" lang="en-US" altLang="zh-CN" sz="3000" b="1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7837759" y="4693557"/>
            <a:ext cx="1127232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kumimoji="1"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endParaRPr kumimoji="1" lang="en-US" altLang="zh-CN" sz="3000" b="1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5" grpId="0"/>
      <p:bldP spid="30" grpId="0"/>
      <p:bldP spid="38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"/>
          <p:cNvSpPr txBox="1">
            <a:spLocks noChangeArrowheads="1"/>
          </p:cNvSpPr>
          <p:nvPr/>
        </p:nvSpPr>
        <p:spPr bwMode="auto">
          <a:xfrm>
            <a:off x="1068225" y="821390"/>
            <a:ext cx="1067561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 algn="just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根据图片及首字母提示写单词，补全句子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(5 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分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) </a:t>
            </a:r>
            <a:endParaRPr lang="zh-CN" altLang="en-US" sz="3200" b="1">
              <a:solidFill>
                <a:schemeClr val="accent1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93385" y="1018019"/>
            <a:ext cx="496884" cy="530915"/>
            <a:chOff x="709497" y="1368342"/>
            <a:chExt cx="496884" cy="530915"/>
          </a:xfrm>
        </p:grpSpPr>
        <p:sp>
          <p:nvSpPr>
            <p:cNvPr id="4" name="圆角矩形 3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5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二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8" name="矩形 7"/>
          <p:cNvSpPr/>
          <p:nvPr/>
        </p:nvSpPr>
        <p:spPr>
          <a:xfrm>
            <a:off x="1102542" y="850670"/>
            <a:ext cx="8769285" cy="36009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endParaRPr lang="en-US" altLang="zh-CN" sz="3200" b="1" smtClean="0">
              <a:solidFill>
                <a:schemeClr val="accent1"/>
              </a:solidFill>
              <a:latin typeface="Times New Roman" panose="02020603050405020304" pitchFamily="18" charset="0"/>
              <a:ea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endParaRPr lang="en-US" altLang="zh-CN" sz="3000" kern="0" smtClean="0">
              <a:solidFill>
                <a:srgbClr val="000000"/>
              </a:solidFill>
              <a:latin typeface="Times New Roman" panose="02020603050405020304"/>
              <a:ea typeface="黑体" panose="02010609060101010101" charset="-122"/>
              <a:cs typeface="Times New Roman" panose="02020603050405020304"/>
            </a:endParaRPr>
          </a:p>
          <a:p>
            <a:pPr>
              <a:lnSpc>
                <a:spcPct val="150000"/>
              </a:lnSpc>
            </a:pPr>
            <a:r>
              <a:rPr lang="en-US" altLang="zh-CN" sz="3000" kern="0" smtClea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1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. </a:t>
            </a:r>
            <a:r>
              <a:rPr lang="en-US" altLang="zh-CN" sz="3000" kern="0" smtClea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              2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. </a:t>
            </a:r>
            <a:r>
              <a:rPr lang="en-US" altLang="zh-CN" sz="3000" kern="0" smtClea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                       3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. </a:t>
            </a:r>
            <a:r>
              <a:rPr lang="en-US" altLang="zh-CN" sz="3000" kern="0" smtClea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           4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. </a:t>
            </a:r>
            <a:r>
              <a:rPr lang="en-US" altLang="zh-CN" sz="3000" kern="0" smtClea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                       5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. </a:t>
            </a:r>
            <a:endParaRPr lang="zh-CN" altLang="zh-CN" sz="3000" kern="100"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>
              <a:lnSpc>
                <a:spcPct val="150000"/>
              </a:lnSpc>
            </a:pP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1. I got a </a:t>
            </a:r>
            <a:r>
              <a:rPr lang="en-US" altLang="zh-CN" sz="3000" u="sng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g      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 yesterday. I was so happy.</a:t>
            </a:r>
            <a:endParaRPr lang="zh-CN" altLang="zh-CN" sz="3000" kern="100"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>
              <a:lnSpc>
                <a:spcPct val="150000"/>
              </a:lnSpc>
            </a:pP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2. Don't walk or run on the </a:t>
            </a:r>
            <a:r>
              <a:rPr lang="en-US" altLang="zh-CN" sz="3000" u="sng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g   </a:t>
            </a:r>
            <a:r>
              <a:rPr lang="en-US" altLang="zh-CN" sz="3000" u="sng" kern="0" smtClea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      </a:t>
            </a:r>
            <a:r>
              <a:rPr lang="en-US" altLang="zh-CN" sz="3000" kern="0" smtClea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.</a:t>
            </a:r>
            <a:endParaRPr lang="zh-CN" altLang="zh-CN" sz="3000" kern="100">
              <a:latin typeface="Calibri"/>
              <a:ea typeface="宋体" panose="02010600030101010101" pitchFamily="2" charset="-122"/>
              <a:cs typeface="Times New Roman" panose="02020603050405020304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60775" y="1931956"/>
            <a:ext cx="1308485" cy="967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58818" y="1819200"/>
            <a:ext cx="1811526" cy="1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55520" y="1829856"/>
            <a:ext cx="694456" cy="1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66450" y="1931956"/>
            <a:ext cx="1965434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15328" y="1829856"/>
            <a:ext cx="900398" cy="1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矩形 16"/>
          <p:cNvSpPr/>
          <p:nvPr/>
        </p:nvSpPr>
        <p:spPr>
          <a:xfrm>
            <a:off x="2741614" y="2935256"/>
            <a:ext cx="548548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ift</a:t>
            </a:r>
            <a:endParaRPr lang="zh-CN" altLang="en-US"/>
          </a:p>
        </p:txBody>
      </p:sp>
      <p:sp>
        <p:nvSpPr>
          <p:cNvPr id="18" name="矩形 17"/>
          <p:cNvSpPr/>
          <p:nvPr/>
        </p:nvSpPr>
        <p:spPr>
          <a:xfrm>
            <a:off x="5494141" y="3647201"/>
            <a:ext cx="846707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rass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1394516" y="1854507"/>
            <a:ext cx="8769285" cy="286232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1.               2.                        3.            4.                        5. </a:t>
            </a:r>
            <a:endParaRPr lang="zh-CN" altLang="zh-CN" sz="3000" kern="100"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>
              <a:lnSpc>
                <a:spcPct val="150000"/>
              </a:lnSpc>
            </a:pPr>
            <a:r>
              <a:rPr lang="en-US" altLang="zh-CN" sz="3000" kern="0" smtClea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3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. He </a:t>
            </a:r>
            <a:r>
              <a:rPr lang="en-US" altLang="zh-CN" sz="3000" u="sng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a      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 an ice cream yesterday afternoon.</a:t>
            </a:r>
            <a:endParaRPr lang="zh-CN" altLang="zh-CN" sz="3000" kern="100"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>
              <a:lnSpc>
                <a:spcPct val="150000"/>
              </a:lnSpc>
            </a:pP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4. They </a:t>
            </a:r>
            <a:r>
              <a:rPr lang="en-US" altLang="zh-CN" sz="3000" u="sng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r   </a:t>
            </a:r>
            <a:r>
              <a:rPr lang="en-US" altLang="zh-CN" sz="3000" u="sng" kern="0" smtClea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       </a:t>
            </a:r>
            <a:r>
              <a:rPr lang="en-US" altLang="zh-CN" sz="3000" kern="0" smtClea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 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books together last night.</a:t>
            </a:r>
            <a:endParaRPr lang="zh-CN" altLang="zh-CN" sz="3000" kern="100"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>
              <a:lnSpc>
                <a:spcPct val="150000"/>
              </a:lnSpc>
            </a:pP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5. I want to play </a:t>
            </a:r>
            <a:r>
              <a:rPr lang="en-US" altLang="zh-CN" sz="3000" u="sng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b  </a:t>
            </a:r>
            <a:r>
              <a:rPr lang="en-US" altLang="zh-CN" sz="3000" u="sng" kern="0" smtClea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                </a:t>
            </a:r>
            <a:r>
              <a:rPr lang="en-US" altLang="zh-CN" sz="3000" kern="0" smtClea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 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with my friend tomorrow</a:t>
            </a:r>
            <a:r>
              <a:rPr lang="en-US" altLang="zh-CN" sz="3000" kern="0" smtClean="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.</a:t>
            </a:r>
            <a:endParaRPr lang="zh-CN" altLang="zh-CN" sz="3000" kern="100">
              <a:latin typeface="Calibri"/>
              <a:ea typeface="宋体" panose="02010600030101010101" pitchFamily="2" charset="-122"/>
              <a:cs typeface="Times New Roman" panose="02020603050405020304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488515" y="2529393"/>
            <a:ext cx="484428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2781529" y="3228426"/>
            <a:ext cx="761747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ead</a:t>
            </a:r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4183469" y="3902059"/>
            <a:ext cx="1765227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adminton</a:t>
            </a:r>
            <a:endParaRPr lang="zh-CN" altLang="en-US"/>
          </a:p>
        </p:txBody>
      </p: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52749" y="1589593"/>
            <a:ext cx="1308485" cy="967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50792" y="1476837"/>
            <a:ext cx="1811526" cy="1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47494" y="1487493"/>
            <a:ext cx="694456" cy="1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58424" y="1589593"/>
            <a:ext cx="1965434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107302" y="1487493"/>
            <a:ext cx="900398" cy="1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1321240" y="802183"/>
            <a:ext cx="9921383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单项选择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。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(5 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分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) </a:t>
            </a:r>
            <a:endParaRPr lang="zh-CN" altLang="zh-CN" sz="3000" kern="100">
              <a:latin typeface="Calibri"/>
              <a:ea typeface="宋体" panose="02010600030101010101" pitchFamily="2" charset="-122"/>
              <a:cs typeface="Times New Roman" panose="02020603050405020304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871930" y="973098"/>
            <a:ext cx="496884" cy="530915"/>
            <a:chOff x="709497" y="1368342"/>
            <a:chExt cx="496884" cy="530915"/>
          </a:xfrm>
        </p:grpSpPr>
        <p:sp>
          <p:nvSpPr>
            <p:cNvPr id="18" name="圆角矩形 17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9" name="文本框 27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zh-CN" altLang="en-US" sz="2850" smtClean="0">
                  <a:solidFill>
                    <a:schemeClr val="bg1"/>
                  </a:solidFill>
                </a:rPr>
                <a:t>三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10" name="矩形 9"/>
          <p:cNvSpPr/>
          <p:nvPr/>
        </p:nvSpPr>
        <p:spPr>
          <a:xfrm>
            <a:off x="1312542" y="878028"/>
            <a:ext cx="8769285" cy="286232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endParaRPr lang="en-US" altLang="zh-CN" sz="3000" smtClean="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lvl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    ) 1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—Did you do ________ else? </a:t>
            </a:r>
            <a:endParaRPr lang="en-US" altLang="zh-CN" sz="3000" smtClean="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marL="990600" lvl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—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Yes, I visited the science museum.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marL="990600" lvl="0" algn="just">
              <a:lnSpc>
                <a:spcPct val="150000"/>
              </a:lnSpc>
            </a:pP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A. something 	B. anything 	C.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everything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506005" y="1620539"/>
            <a:ext cx="441146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1711357" y="1341951"/>
            <a:ext cx="8769285" cy="14773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    ) 2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Which box is ________, Zhang Peng's or Mike's?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marL="1079500" lvl="0" algn="just">
              <a:lnSpc>
                <a:spcPct val="150000"/>
              </a:lnSpc>
              <a:tabLst>
                <a:tab pos="3403600"/>
                <a:tab pos="6184900"/>
              </a:tabLst>
            </a:pP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A. big 	B. biggest 	C.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bigger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TextBox 11"/>
          <p:cNvSpPr txBox="1">
            <a:spLocks noChangeArrowheads="1"/>
          </p:cNvSpPr>
          <p:nvPr/>
        </p:nvSpPr>
        <p:spPr bwMode="auto">
          <a:xfrm>
            <a:off x="1887605" y="3891020"/>
            <a:ext cx="8416789" cy="6924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Adobe 黑体 Std R" panose="020b0400000000000000" pitchFamily="34" charset="-122"/>
              </a:rPr>
              <a:t>点拨：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根据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句意可知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是二者进行比较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用比较级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930311" y="1368882"/>
            <a:ext cx="461986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2144727" y="1341951"/>
            <a:ext cx="7902543" cy="14773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    ) 3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Before, Allen ________ cook dinner.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marL="990600" lvl="0" algn="just">
              <a:lnSpc>
                <a:spcPct val="150000"/>
              </a:lnSpc>
              <a:tabLst>
                <a:tab pos="3314700"/>
                <a:tab pos="6273800"/>
              </a:tabLst>
            </a:pP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A. can't 	B. couldn't 	C.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won't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TextBox 11"/>
          <p:cNvSpPr txBox="1">
            <a:spLocks noChangeArrowheads="1"/>
          </p:cNvSpPr>
          <p:nvPr/>
        </p:nvSpPr>
        <p:spPr bwMode="auto">
          <a:xfrm>
            <a:off x="1887605" y="3844027"/>
            <a:ext cx="8416789" cy="1228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Adobe 黑体 Std R" panose="020b0400000000000000" pitchFamily="34" charset="-122"/>
              </a:rPr>
              <a:t>点拨：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根据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“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Before”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可知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句子是一般过去时。故选 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B 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334806" y="1343482"/>
            <a:ext cx="441146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1846278" y="1430851"/>
            <a:ext cx="8499443" cy="14773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    ) 4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________ of my parents like apples.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marL="990600" lvl="0" algn="just">
              <a:lnSpc>
                <a:spcPct val="150000"/>
              </a:lnSpc>
              <a:tabLst>
                <a:tab pos="3403600"/>
                <a:tab pos="6273800"/>
              </a:tabLst>
            </a:pP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A. All 	B. Both 	C.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Between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TextBox 11"/>
          <p:cNvSpPr txBox="1">
            <a:spLocks noChangeArrowheads="1"/>
          </p:cNvSpPr>
          <p:nvPr/>
        </p:nvSpPr>
        <p:spPr bwMode="auto">
          <a:xfrm>
            <a:off x="1498601" y="3560820"/>
            <a:ext cx="9194798" cy="189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Adobe 黑体 Std R" panose="020b0400000000000000" pitchFamily="34" charset="-122"/>
              </a:rPr>
              <a:t>点拨：</a:t>
            </a: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all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意为“全部”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用于三个或三个以上的人或物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both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意为“两个都”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 between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意为“在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……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中间”。根据句意可知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应用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Both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。故选 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B 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042706" y="1445082"/>
            <a:ext cx="441146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1346201" y="1341951"/>
            <a:ext cx="9499598" cy="21698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90600" lvl="0" indent="-99060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    ) 5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There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_______ 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no art ________ in my school at that time.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marL="990600" lvl="0" algn="just">
              <a:lnSpc>
                <a:spcPct val="150000"/>
              </a:lnSpc>
            </a:pP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A. was; rooms 	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   B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are; room 	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  C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were; rooms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TextBox 11"/>
          <p:cNvSpPr txBox="1">
            <a:spLocks noChangeArrowheads="1"/>
          </p:cNvSpPr>
          <p:nvPr/>
        </p:nvSpPr>
        <p:spPr bwMode="auto">
          <a:xfrm>
            <a:off x="1346202" y="3929120"/>
            <a:ext cx="9499596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Adobe 黑体 Std R" panose="020b0400000000000000" pitchFamily="34" charset="-122"/>
              </a:rPr>
              <a:t>点拨：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根据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“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at that time”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可知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句子是一般过去时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再根据选项中的“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rooms”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可知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主语是复数。故选 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C 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560106" y="1367351"/>
            <a:ext cx="461986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文本框 1"/>
          <p:cNvSpPr txBox="1">
            <a:spLocks noChangeArrowheads="1"/>
          </p:cNvSpPr>
          <p:nvPr/>
        </p:nvSpPr>
        <p:spPr bwMode="auto">
          <a:xfrm>
            <a:off x="1256907" y="750913"/>
            <a:ext cx="1012385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 algn="just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用所给单词的适当形式填空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(10 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分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) </a:t>
            </a:r>
            <a:endParaRPr lang="en-US" altLang="zh-CN" sz="3200" b="1">
              <a:solidFill>
                <a:schemeClr val="accent1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796581" y="929983"/>
            <a:ext cx="496884" cy="530915"/>
            <a:chOff x="709497" y="1368342"/>
            <a:chExt cx="496884" cy="530915"/>
          </a:xfrm>
        </p:grpSpPr>
        <p:sp>
          <p:nvSpPr>
            <p:cNvPr id="10" name="圆角矩形 9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1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zh-CN" altLang="en-US" sz="2850" smtClean="0">
                  <a:solidFill>
                    <a:schemeClr val="bg1"/>
                  </a:solidFill>
                </a:rPr>
                <a:t>四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18" name="矩形 17"/>
          <p:cNvSpPr/>
          <p:nvPr/>
        </p:nvSpPr>
        <p:spPr>
          <a:xfrm>
            <a:off x="1293465" y="1313380"/>
            <a:ext cx="8769285" cy="15234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endParaRPr lang="en-US" altLang="zh-CN" sz="3200" b="1" smtClean="0">
              <a:solidFill>
                <a:schemeClr val="accent1"/>
              </a:solidFill>
              <a:latin typeface="Times New Roman" panose="02020603050405020304" pitchFamily="18" charset="0"/>
              <a:ea typeface="宋体" panose="02010600030101010101" pitchFamily="2" charset="-122"/>
              <a:sym typeface="+mn-ea"/>
            </a:endParaRPr>
          </a:p>
          <a:p>
            <a:pPr lvl="0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I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_______ (do)  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my homework last Sunday afternoon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9" name="TextBox 11"/>
          <p:cNvSpPr txBox="1">
            <a:spLocks noChangeArrowheads="1"/>
          </p:cNvSpPr>
          <p:nvPr/>
        </p:nvSpPr>
        <p:spPr bwMode="auto">
          <a:xfrm>
            <a:off x="1645961" y="3083302"/>
            <a:ext cx="8416789" cy="1228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Adobe 黑体 Std R" panose="020b0400000000000000" pitchFamily="34" charset="-122"/>
              </a:rPr>
              <a:t>点拨：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根据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“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last Sunday after-noon”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可知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句子是一般过去时。故填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did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2307814" y="2046556"/>
            <a:ext cx="718466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did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1711357" y="1341951"/>
            <a:ext cx="8769285" cy="14773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4500" lvl="0" indent="-44450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My mother ________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(wash)  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the clothes the day before yesterday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TextBox 11"/>
          <p:cNvSpPr txBox="1">
            <a:spLocks noChangeArrowheads="1"/>
          </p:cNvSpPr>
          <p:nvPr/>
        </p:nvSpPr>
        <p:spPr bwMode="auto">
          <a:xfrm>
            <a:off x="1887605" y="3675120"/>
            <a:ext cx="8416789" cy="1228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Adobe 黑体 Std R" panose="020b0400000000000000" pitchFamily="34" charset="-122"/>
              </a:rPr>
              <a:t>点拨：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根据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“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the day before yesterday”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可知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句子是一般过去时。故填 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washed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4351306" y="1339065"/>
            <a:ext cx="1401346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washed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2836878" y="1678582"/>
            <a:ext cx="6518243" cy="7848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I'm ________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(old)  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than my brother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TextBox 11"/>
          <p:cNvSpPr txBox="1">
            <a:spLocks noChangeArrowheads="1"/>
          </p:cNvSpPr>
          <p:nvPr/>
        </p:nvSpPr>
        <p:spPr bwMode="auto">
          <a:xfrm>
            <a:off x="1887605" y="3649720"/>
            <a:ext cx="8416789" cy="627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Adobe 黑体 Std R" panose="020b0400000000000000" pitchFamily="34" charset="-122"/>
              </a:rPr>
              <a:t>点拨：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根据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“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than”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可知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是比较级。故填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older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173506" y="1689730"/>
            <a:ext cx="1040670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older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1711357" y="1691990"/>
            <a:ext cx="8769285" cy="7848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4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She ________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(go)  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to Qingdao by train last Sunday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TextBox 11"/>
          <p:cNvSpPr txBox="1">
            <a:spLocks noChangeArrowheads="1"/>
          </p:cNvSpPr>
          <p:nvPr/>
        </p:nvSpPr>
        <p:spPr bwMode="auto">
          <a:xfrm>
            <a:off x="1887605" y="3586220"/>
            <a:ext cx="8416789" cy="1228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Adobe 黑体 Std R" panose="020b0400000000000000" pitchFamily="34" charset="-122"/>
              </a:rPr>
              <a:t>点拨：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根据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“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last Sunday”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可知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句子是一般过去时。故填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went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3157506" y="1714432"/>
            <a:ext cx="974947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went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2690827" y="1734366"/>
            <a:ext cx="6810343" cy="7848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5. They ________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(go)  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cycling every day.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TextBox 11"/>
          <p:cNvSpPr txBox="1">
            <a:spLocks noChangeArrowheads="1"/>
          </p:cNvSpPr>
          <p:nvPr/>
        </p:nvSpPr>
        <p:spPr bwMode="auto">
          <a:xfrm>
            <a:off x="1887605" y="3637020"/>
            <a:ext cx="8416789" cy="1228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Adobe 黑体 Std R" panose="020b0400000000000000" pitchFamily="34" charset="-122"/>
              </a:rPr>
              <a:t>点拨：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根据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“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every day”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可知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句子是一般现在时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主语是“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They”,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故填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go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467176" y="1729428"/>
            <a:ext cx="569387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"/>
          <p:cNvSpPr txBox="1">
            <a:spLocks noChangeArrowheads="1"/>
          </p:cNvSpPr>
          <p:nvPr/>
        </p:nvSpPr>
        <p:spPr bwMode="auto">
          <a:xfrm>
            <a:off x="1378677" y="750165"/>
            <a:ext cx="942720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 algn="just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为下列句子选择相符的图片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(10 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分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) </a:t>
            </a:r>
            <a:endParaRPr lang="en-US" altLang="zh-CN" sz="3200" b="1" smtClean="0">
              <a:solidFill>
                <a:schemeClr val="accent1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918351" y="946518"/>
            <a:ext cx="496884" cy="530915"/>
            <a:chOff x="709497" y="1368342"/>
            <a:chExt cx="496884" cy="530915"/>
          </a:xfrm>
        </p:grpSpPr>
        <p:sp>
          <p:nvSpPr>
            <p:cNvPr id="4" name="圆角矩形 3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5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zh-CN" altLang="en-US" sz="2850" smtClean="0">
                  <a:solidFill>
                    <a:schemeClr val="bg1"/>
                  </a:solidFill>
                </a:rPr>
                <a:t>五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1348760" y="1118920"/>
            <a:ext cx="9230145" cy="429348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endParaRPr lang="en-US" altLang="zh-CN" sz="3200" b="1" smtClean="0">
              <a:solidFill>
                <a:schemeClr val="accent1"/>
              </a:solidFill>
              <a:latin typeface="Times New Roman" panose="02020603050405020304" pitchFamily="18" charset="0"/>
              <a:ea typeface="宋体" panose="02010600030101010101" pitchFamily="2" charset="-122"/>
              <a:sym typeface="+mn-ea"/>
            </a:endParaRPr>
          </a:p>
          <a:p>
            <a:pPr lvl="0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 </a:t>
            </a:r>
            <a:endParaRPr lang="en-US" altLang="zh-CN" sz="3000" smtClean="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lvl="0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A.                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B.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                  C.                D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                  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E.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lvl="0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    ) 1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Lulu's skirt is longer than Fangfang's.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lvl="0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    ) 2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She fell off her bike and hurt her foot last Sunday.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lvl="0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    ) 3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I saw a film last night. It was very interesting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97209" y="2125969"/>
            <a:ext cx="1220651" cy="1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12653" y="2125969"/>
            <a:ext cx="1509488" cy="1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00897" y="2080930"/>
            <a:ext cx="1092557" cy="1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33202" y="2056247"/>
            <a:ext cx="1393226" cy="1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图片 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34702" y="2080930"/>
            <a:ext cx="1731510" cy="1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矩形 18"/>
          <p:cNvSpPr/>
          <p:nvPr/>
        </p:nvSpPr>
        <p:spPr>
          <a:xfrm>
            <a:off x="1544963" y="3233598"/>
            <a:ext cx="441146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1544963" y="3929528"/>
            <a:ext cx="461986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1544963" y="4583708"/>
            <a:ext cx="461986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https://d.book118.com/848031005035006024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等线 Light</vt:lpstr>
      <vt:lpstr>等线</vt:lpstr>
      <vt:lpstr>黑体</vt:lpstr>
      <vt:lpstr>Times New Roman</vt:lpstr>
      <vt:lpstr>宋体</vt:lpstr>
      <vt:lpstr>Adobe 黑体 Std 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2024-08-31T06:09:05.591</cp:lastPrinted>
  <dcterms:created xsi:type="dcterms:W3CDTF">2024-08-30T22:09:05Z</dcterms:created>
  <dcterms:modified xsi:type="dcterms:W3CDTF">2024-08-30T22:09:08Z</dcterms:modified>
</cp:coreProperties>
</file>