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9525000" cy="53467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7F5810-0740-46D3-979A-5BF6FF2A8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0835E9-41E9-46D1-94DE-D6B2BB7D8D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124E13-17ED-4018-BED9-451D9E9641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F44070-2BF0-4E77-9BF9-93AA21F071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39F33C-1886-4FE6-8733-6CD3768BDD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2D105E-A74E-46C2-9945-4463F9768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3A53AB-996F-4AAF-8959-D76759A1C6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F7B1B2-41E2-41D5-84E0-1BF551C938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7E3481-0504-4257-A326-ED8D04BE2D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58F080-AD95-46B8-8B30-1607F47EC8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02EA71-E9C0-403D-87A3-D842C2E1F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8041055137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 title="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 title=""/>
          <p:cNvSpPr txBox="1"/>
          <p:nvPr/>
        </p:nvSpPr>
        <p:spPr>
          <a:xfrm>
            <a:off x="952500" y="952500"/>
            <a:ext cx="952500" cy="33337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5" name="AutoShape 5" title=""/>
          <p:cNvSpPr/>
          <p:nvPr/>
        </p:nvSpPr>
        <p:spPr>
          <a:xfrm>
            <a:off x="6345478" y="2490290"/>
            <a:ext cx="4305017" cy="4305017"/>
          </a:xfrm>
          <a:prstGeom prst="ellipse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 title=""/>
          <p:cNvSpPr txBox="1"/>
          <p:nvPr/>
        </p:nvSpPr>
        <p:spPr>
          <a:xfrm rot="5400000">
            <a:off x="8629850" y="1435061"/>
            <a:ext cx="1314049" cy="54471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375"/>
              </a:spcBef>
            </a:pPr>
            <a:r>
              <a:rPr lang="en-US" sz="1200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2023</a:t>
            </a:r>
          </a:p>
        </p:txBody>
      </p:sp>
      <p:cxnSp>
        <p:nvCxnSpPr>
          <p:cNvPr id="7" name="Connector 7" title=""/>
          <p:cNvCxnSpPr/>
          <p:nvPr/>
        </p:nvCxnSpPr>
        <p:spPr>
          <a:xfrm flipH="1">
            <a:off x="9277350" y="384414"/>
            <a:ext cx="0" cy="623568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 title=""/>
          <p:cNvSpPr/>
          <p:nvPr/>
        </p:nvSpPr>
        <p:spPr>
          <a:xfrm>
            <a:off x="7220871" y="3351609"/>
            <a:ext cx="2554230" cy="255423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 title=""/>
          <p:cNvSpPr/>
          <p:nvPr/>
        </p:nvSpPr>
        <p:spPr>
          <a:xfrm>
            <a:off x="-826938" y="-984734"/>
            <a:ext cx="1969468" cy="1969468"/>
          </a:xfrm>
          <a:prstGeom prst="ellipse">
            <a:avLst/>
          </a:prstGeom>
          <a:solidFill>
            <a:schemeClr val="accent1">
              <a:alpha val="26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 title=""/>
          <p:cNvSpPr txBox="1"/>
          <p:nvPr/>
        </p:nvSpPr>
        <p:spPr>
          <a:xfrm>
            <a:off x="1619384" y="1355229"/>
            <a:ext cx="6286233" cy="1476077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000" b="1" smtClean="0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打 商 务 电 话</a:t>
            </a:r>
            <a:endParaRPr lang="en-US" sz="60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</p:txBody>
      </p:sp>
      <p:pic>
        <p:nvPicPr>
          <p:cNvPr id="12" name="图片 11" title="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2725443"/>
            <a:ext cx="3916186" cy="26127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 title="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 title=""/>
          <p:cNvSpPr/>
          <p:nvPr/>
        </p:nvSpPr>
        <p:spPr>
          <a:xfrm>
            <a:off x="-12080" y="-8518"/>
            <a:ext cx="1704101" cy="5435727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 title=""/>
          <p:cNvSpPr txBox="1"/>
          <p:nvPr/>
        </p:nvSpPr>
        <p:spPr>
          <a:xfrm rot="5400000">
            <a:off x="-2631400" y="1228050"/>
            <a:ext cx="6405633" cy="304783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zh-CN" altLang="en-US" sz="6000" smtClean="0">
                <a:solidFill>
                  <a:srgbClr val="FFFFFF">
                    <a:alpha val="46000"/>
                  </a:srgbClr>
                </a:solidFill>
                <a:latin typeface="SimHei"/>
                <a:ea typeface="SimHei"/>
                <a:cs typeface="SimHei"/>
              </a:rPr>
              <a:t>打商务电话</a:t>
            </a:r>
            <a:endParaRPr lang="en-US" sz="6000">
              <a:solidFill>
                <a:srgbClr val="FFFFFF">
                  <a:alpha val="46000"/>
                </a:srgbClr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6" name="TextBox 6" title=""/>
          <p:cNvSpPr txBox="1"/>
          <p:nvPr/>
        </p:nvSpPr>
        <p:spPr>
          <a:xfrm>
            <a:off x="1704101" y="2011299"/>
            <a:ext cx="2833586" cy="16192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200" b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目录</a:t>
            </a:r>
          </a:p>
        </p:txBody>
      </p:sp>
      <p:sp>
        <p:nvSpPr>
          <p:cNvPr id="7" name="TextBox 7" title=""/>
          <p:cNvSpPr txBox="1"/>
          <p:nvPr/>
        </p:nvSpPr>
        <p:spPr>
          <a:xfrm>
            <a:off x="4981406" y="868299"/>
            <a:ext cx="4048294" cy="233303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800" b="1" err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商务电话沟通基础</a:t>
            </a:r>
            <a:endParaRPr lang="en-US" sz="28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800" b="1" err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商务电话沟通技巧</a:t>
            </a:r>
            <a:endParaRPr lang="en-US" sz="28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800" b="1" err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商务电话沟通实例分析</a:t>
            </a:r>
            <a:endParaRPr lang="en-US" sz="28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800" b="1" err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商务电话沟通实践</a:t>
            </a:r>
            <a:endParaRPr lang="en-US" sz="28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800" b="1" err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总结与回顾</a:t>
            </a:r>
            <a:endParaRPr lang="en-US" sz="28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</p:txBody>
      </p:sp>
      <p:cxnSp>
        <p:nvCxnSpPr>
          <p:cNvPr id="8" name="Connector 8" title=""/>
          <p:cNvCxnSpPr/>
          <p:nvPr/>
        </p:nvCxnSpPr>
        <p:spPr>
          <a:xfrm flipH="1">
            <a:off x="4686778" y="1102222"/>
            <a:ext cx="0" cy="3151654"/>
          </a:xfrm>
          <a:prstGeom prst="line">
            <a:avLst/>
          </a:prstGeom>
          <a:ln w="9525">
            <a:solidFill>
              <a:schemeClr val="accent1"/>
            </a:solidFill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 title="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 title=""/>
          <p:cNvSpPr/>
          <p:nvPr/>
        </p:nvSpPr>
        <p:spPr>
          <a:xfrm flipH="1">
            <a:off x="6233606" y="692831"/>
            <a:ext cx="3630061" cy="4190167"/>
          </a:xfrm>
          <a:prstGeom prst="parallelogram">
            <a:avLst/>
          </a:prstGeom>
          <a:gradFill>
            <a:gsLst>
              <a:gs pos="0">
                <a:schemeClr val="accent2">
                  <a:alpha val="32000"/>
                </a:schemeClr>
              </a:gs>
              <a:gs pos="100000">
                <a:schemeClr val="lt1">
                  <a:alpha val="32000"/>
                </a:schemeClr>
              </a:gs>
            </a:gsLst>
            <a:lin ang="16200000"/>
          </a:gra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 title=""/>
          <p:cNvSpPr/>
          <p:nvPr/>
        </p:nvSpPr>
        <p:spPr>
          <a:xfrm>
            <a:off x="0" y="4884434"/>
            <a:ext cx="473378" cy="473378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 title=""/>
          <p:cNvSpPr/>
          <p:nvPr/>
        </p:nvSpPr>
        <p:spPr>
          <a:xfrm>
            <a:off x="218641" y="4884434"/>
            <a:ext cx="9306359" cy="473378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 title=""/>
          <p:cNvSpPr/>
          <p:nvPr/>
        </p:nvSpPr>
        <p:spPr>
          <a:xfrm>
            <a:off x="0" y="5070701"/>
            <a:ext cx="413317" cy="287112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 title=""/>
          <p:cNvSpPr/>
          <p:nvPr/>
        </p:nvSpPr>
        <p:spPr>
          <a:xfrm flipH="1">
            <a:off x="5717139" y="0"/>
            <a:ext cx="3234267" cy="4154865"/>
          </a:xfrm>
          <a:prstGeom prst="parallelogram">
            <a:avLst/>
          </a:prstGeom>
          <a:gradFill>
            <a:gsLst>
              <a:gs pos="0">
                <a:schemeClr val="accent2">
                  <a:alpha val="50000"/>
                  <a:lumMod val="40000"/>
                  <a:lumOff val="6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5400000"/>
          </a:gra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 title=""/>
          <p:cNvSpPr/>
          <p:nvPr/>
        </p:nvSpPr>
        <p:spPr>
          <a:xfrm flipH="1">
            <a:off x="691479" y="1560594"/>
            <a:ext cx="182269" cy="195477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 title=""/>
          <p:cNvSpPr/>
          <p:nvPr/>
        </p:nvSpPr>
        <p:spPr>
          <a:xfrm flipH="1">
            <a:off x="897790" y="1560594"/>
            <a:ext cx="182269" cy="195477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 title=""/>
          <p:cNvSpPr/>
          <p:nvPr/>
        </p:nvSpPr>
        <p:spPr>
          <a:xfrm flipH="1">
            <a:off x="1080059" y="1560594"/>
            <a:ext cx="182269" cy="195477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2" name="Connector 12" title=""/>
          <p:cNvCxnSpPr/>
          <p:nvPr/>
        </p:nvCxnSpPr>
        <p:spPr>
          <a:xfrm>
            <a:off x="705339" y="3686440"/>
            <a:ext cx="135466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xtBox 13" title=""/>
          <p:cNvSpPr txBox="1"/>
          <p:nvPr/>
        </p:nvSpPr>
        <p:spPr>
          <a:xfrm>
            <a:off x="588528" y="1658332"/>
            <a:ext cx="6783844" cy="154781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5700" b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01</a:t>
            </a:r>
          </a:p>
        </p:txBody>
      </p:sp>
      <p:sp>
        <p:nvSpPr>
          <p:cNvPr id="14" name="Freeform 14" title=""/>
          <p:cNvSpPr/>
          <p:nvPr/>
        </p:nvSpPr>
        <p:spPr>
          <a:xfrm flipH="1">
            <a:off x="2027671" y="3632465"/>
            <a:ext cx="91135" cy="97739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 title=""/>
          <p:cNvSpPr/>
          <p:nvPr/>
        </p:nvSpPr>
        <p:spPr>
          <a:xfrm>
            <a:off x="8833899" y="259556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 title=""/>
          <p:cNvSpPr/>
          <p:nvPr/>
        </p:nvSpPr>
        <p:spPr>
          <a:xfrm>
            <a:off x="9169123" y="259556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 title=""/>
          <p:cNvSpPr/>
          <p:nvPr/>
        </p:nvSpPr>
        <p:spPr>
          <a:xfrm>
            <a:off x="8864356" y="259556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 title=""/>
          <p:cNvSpPr/>
          <p:nvPr/>
        </p:nvSpPr>
        <p:spPr>
          <a:xfrm>
            <a:off x="8833899" y="397305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 title=""/>
          <p:cNvSpPr/>
          <p:nvPr/>
        </p:nvSpPr>
        <p:spPr>
          <a:xfrm>
            <a:off x="9169123" y="397305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 title=""/>
          <p:cNvSpPr/>
          <p:nvPr/>
        </p:nvSpPr>
        <p:spPr>
          <a:xfrm>
            <a:off x="8864356" y="397305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 title=""/>
          <p:cNvSpPr/>
          <p:nvPr/>
        </p:nvSpPr>
        <p:spPr>
          <a:xfrm>
            <a:off x="8833899" y="535054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 title=""/>
          <p:cNvSpPr/>
          <p:nvPr/>
        </p:nvSpPr>
        <p:spPr>
          <a:xfrm>
            <a:off x="9169123" y="535054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 title=""/>
          <p:cNvSpPr/>
          <p:nvPr/>
        </p:nvSpPr>
        <p:spPr>
          <a:xfrm>
            <a:off x="8864356" y="535054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 title=""/>
          <p:cNvSpPr txBox="1"/>
          <p:nvPr/>
        </p:nvSpPr>
        <p:spPr>
          <a:xfrm>
            <a:off x="588528" y="2764631"/>
            <a:ext cx="5645078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800" b="1" err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商务电话沟通基础</a:t>
            </a:r>
            <a:endParaRPr lang="en-US" sz="28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 title="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 title=""/>
          <p:cNvGrpSpPr/>
          <p:nvPr/>
        </p:nvGrpSpPr>
        <p:grpSpPr>
          <a:xfrm>
            <a:off x="355440" y="227689"/>
            <a:ext cx="402793" cy="344077"/>
            <a:chOff x="355440" y="227689"/>
            <a:chExt cx="402793" cy="344077"/>
          </a:xfrm>
        </p:grpSpPr>
        <p:sp>
          <p:nvSpPr>
            <p:cNvPr id="9" name="AutoShape 9"/>
            <p:cNvSpPr/>
            <p:nvPr/>
          </p:nvSpPr>
          <p:spPr>
            <a:xfrm>
              <a:off x="355440" y="229994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49257" y="22768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38379" y="22903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24819" y="23603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06988" y="23280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355440" y="322004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49257" y="31970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38379" y="32104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24819" y="32804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06988" y="32482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355440" y="414015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49257" y="41171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38379" y="41305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24819" y="42006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06988" y="41683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355440" y="506026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49257" y="50372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38379" y="50506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24819" y="51207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06988" y="50884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TextBox 29" title=""/>
          <p:cNvSpPr txBox="1"/>
          <p:nvPr/>
        </p:nvSpPr>
        <p:spPr>
          <a:xfrm>
            <a:off x="854864" y="182587"/>
            <a:ext cx="7815272" cy="4341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800" b="1" smtClean="0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基本概念</a:t>
            </a:r>
            <a:endParaRPr lang="en-US" sz="28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31" name="TextBox 31" title=""/>
          <p:cNvSpPr txBox="1"/>
          <p:nvPr/>
        </p:nvSpPr>
        <p:spPr>
          <a:xfrm>
            <a:off x="501876" y="953410"/>
            <a:ext cx="8070624" cy="348339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商务电话通常是商务人士为了业务上的需要，用电话和有关方面进行的沟通。</a:t>
            </a:r>
            <a:endParaRPr lang="en-US" sz="24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38" name="AutoShape 38" title=""/>
          <p:cNvSpPr/>
          <p:nvPr/>
        </p:nvSpPr>
        <p:spPr>
          <a:xfrm>
            <a:off x="-471539" y="4177254"/>
            <a:ext cx="1653957" cy="1653957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 title=""/>
          <p:cNvSpPr/>
          <p:nvPr/>
        </p:nvSpPr>
        <p:spPr>
          <a:xfrm>
            <a:off x="8288230" y="435337"/>
            <a:ext cx="451320" cy="463426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0" name="图片 39" title="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842034"/>
            <a:ext cx="2701863" cy="180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" name="图片 40" title="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06" y="2826159"/>
            <a:ext cx="2700000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2" name="图片 41" title="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69" y="2798835"/>
            <a:ext cx="2697987" cy="18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6539666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 title="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 title=""/>
          <p:cNvSpPr/>
          <p:nvPr/>
        </p:nvSpPr>
        <p:spPr>
          <a:xfrm>
            <a:off x="463261" y="2145950"/>
            <a:ext cx="2700090" cy="2387314"/>
          </a:xfrm>
          <a:prstGeom prst="roundRect">
            <a:avLst>
              <a:gd name="adj" fmla="val 12500"/>
            </a:avLst>
          </a:prstGeom>
          <a:solidFill>
            <a:schemeClr val="lt1"/>
          </a:solidFill>
          <a:ln w="25400">
            <a:solidFill>
              <a:schemeClr val="accen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 title=""/>
          <p:cNvSpPr/>
          <p:nvPr/>
        </p:nvSpPr>
        <p:spPr>
          <a:xfrm>
            <a:off x="3412455" y="2145950"/>
            <a:ext cx="2700090" cy="2387314"/>
          </a:xfrm>
          <a:prstGeom prst="roundRect">
            <a:avLst>
              <a:gd name="adj" fmla="val 12500"/>
            </a:avLst>
          </a:prstGeom>
          <a:solidFill>
            <a:schemeClr val="lt1"/>
          </a:solidFill>
          <a:ln w="25400">
            <a:solidFill>
              <a:schemeClr val="accen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 title=""/>
          <p:cNvSpPr/>
          <p:nvPr/>
        </p:nvSpPr>
        <p:spPr>
          <a:xfrm>
            <a:off x="6354450" y="2145950"/>
            <a:ext cx="2700090" cy="2387314"/>
          </a:xfrm>
          <a:prstGeom prst="roundRect">
            <a:avLst>
              <a:gd name="adj" fmla="val 12500"/>
            </a:avLst>
          </a:prstGeom>
          <a:solidFill>
            <a:schemeClr val="lt1"/>
          </a:solidFill>
          <a:ln w="25400">
            <a:solidFill>
              <a:schemeClr val="accen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 title=""/>
          <p:cNvSpPr/>
          <p:nvPr/>
        </p:nvSpPr>
        <p:spPr>
          <a:xfrm rot="-2700000" flipH="1" flipV="1">
            <a:off x="4120989" y="1041657"/>
            <a:ext cx="1283022" cy="1283022"/>
          </a:xfrm>
          <a:prstGeom prst="teardrop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 title=""/>
          <p:cNvSpPr txBox="1"/>
          <p:nvPr/>
        </p:nvSpPr>
        <p:spPr>
          <a:xfrm>
            <a:off x="3580998" y="2659856"/>
            <a:ext cx="2363004" cy="25122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400" b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做好通话准备</a:t>
            </a:r>
          </a:p>
        </p:txBody>
      </p:sp>
      <p:sp>
        <p:nvSpPr>
          <p:cNvPr id="9" name="TextBox 9" title=""/>
          <p:cNvSpPr txBox="1"/>
          <p:nvPr/>
        </p:nvSpPr>
        <p:spPr>
          <a:xfrm>
            <a:off x="3604443" y="3064936"/>
            <a:ext cx="2508102" cy="7770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dk1"/>
                </a:solidFill>
                <a:latin typeface="SimHei"/>
                <a:ea typeface="SimHei"/>
                <a:cs typeface="SimHei"/>
              </a:rPr>
              <a:t>提前梳理通话要点，准备所需的资料和信息，确保通话过程中不遗漏。</a:t>
            </a:r>
          </a:p>
        </p:txBody>
      </p:sp>
      <p:sp>
        <p:nvSpPr>
          <p:cNvPr id="10" name="AutoShape 10" title=""/>
          <p:cNvSpPr/>
          <p:nvPr/>
        </p:nvSpPr>
        <p:spPr>
          <a:xfrm>
            <a:off x="4545471" y="4316235"/>
            <a:ext cx="434057" cy="63832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 title=""/>
          <p:cNvSpPr/>
          <p:nvPr/>
        </p:nvSpPr>
        <p:spPr>
          <a:xfrm rot="-2700000" flipH="1" flipV="1">
            <a:off x="1171796" y="1041657"/>
            <a:ext cx="1283022" cy="1283022"/>
          </a:xfrm>
          <a:prstGeom prst="teardrop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 title=""/>
          <p:cNvSpPr txBox="1"/>
          <p:nvPr/>
        </p:nvSpPr>
        <p:spPr>
          <a:xfrm>
            <a:off x="631805" y="2659856"/>
            <a:ext cx="2363004" cy="25122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400" b="1" err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明确通话背景</a:t>
            </a:r>
            <a:endParaRPr lang="en-US" sz="24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13" name="TextBox 13" title=""/>
          <p:cNvSpPr txBox="1"/>
          <p:nvPr/>
        </p:nvSpPr>
        <p:spPr>
          <a:xfrm>
            <a:off x="655249" y="3064936"/>
            <a:ext cx="2508102" cy="5484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err="1">
                <a:solidFill>
                  <a:schemeClr val="dk1"/>
                </a:solidFill>
                <a:latin typeface="SimHei"/>
                <a:ea typeface="SimHei"/>
                <a:cs typeface="SimHei"/>
              </a:rPr>
              <a:t>了解通话的背景和目的，清楚通话的主题和要点。</a:t>
            </a:r>
          </a:p>
        </p:txBody>
      </p:sp>
      <p:sp>
        <p:nvSpPr>
          <p:cNvPr id="14" name="AutoShape 14" title=""/>
          <p:cNvSpPr/>
          <p:nvPr/>
        </p:nvSpPr>
        <p:spPr>
          <a:xfrm>
            <a:off x="1596278" y="4316235"/>
            <a:ext cx="434057" cy="63832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 title=""/>
          <p:cNvSpPr/>
          <p:nvPr/>
        </p:nvSpPr>
        <p:spPr>
          <a:xfrm rot="-2700000" flipH="1" flipV="1">
            <a:off x="7062985" y="1041657"/>
            <a:ext cx="1283022" cy="1283022"/>
          </a:xfrm>
          <a:prstGeom prst="teardrop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 title=""/>
          <p:cNvSpPr txBox="1"/>
          <p:nvPr/>
        </p:nvSpPr>
        <p:spPr>
          <a:xfrm>
            <a:off x="6522993" y="2659856"/>
            <a:ext cx="2363004" cy="25122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400" b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通话目的明确</a:t>
            </a:r>
          </a:p>
        </p:txBody>
      </p:sp>
      <p:sp>
        <p:nvSpPr>
          <p:cNvPr id="17" name="TextBox 17" title=""/>
          <p:cNvSpPr txBox="1"/>
          <p:nvPr/>
        </p:nvSpPr>
        <p:spPr>
          <a:xfrm>
            <a:off x="6546438" y="3064936"/>
            <a:ext cx="2508102" cy="5484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dk1"/>
                </a:solidFill>
                <a:latin typeface="SimHei"/>
                <a:ea typeface="SimHei"/>
                <a:cs typeface="SimHei"/>
              </a:rPr>
              <a:t>通话前要明确目的和预期结果，做到有的放矢。</a:t>
            </a:r>
          </a:p>
        </p:txBody>
      </p:sp>
      <p:sp>
        <p:nvSpPr>
          <p:cNvPr id="18" name="AutoShape 18" title=""/>
          <p:cNvSpPr/>
          <p:nvPr/>
        </p:nvSpPr>
        <p:spPr>
          <a:xfrm>
            <a:off x="7487467" y="4316235"/>
            <a:ext cx="434057" cy="63832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9" name="Picture 19" title=""/>
          <p:cNvPicPr>
            <a:picLocks noChangeAspect="1"/>
          </p:cNvPicPr>
          <p:nvPr/>
        </p:nvPicPr>
        <p:blipFill>
          <a:blip r:embed="rId3">
            <a:alphaModFix/>
          </a:blip>
          <a:srcRect l="14941" r="14941"/>
          <a:stretch>
            <a:fillRect/>
          </a:stretch>
        </p:blipFill>
        <p:spPr>
          <a:xfrm>
            <a:off x="1236968" y="1106829"/>
            <a:ext cx="1152677" cy="1152677"/>
          </a:xfrm>
          <a:prstGeom prst="ellipse">
            <a:avLst/>
          </a:prstGeom>
        </p:spPr>
      </p:pic>
      <p:pic>
        <p:nvPicPr>
          <p:cNvPr id="20" name="Picture 20" title=""/>
          <p:cNvPicPr>
            <a:picLocks noChangeAspect="1"/>
          </p:cNvPicPr>
          <p:nvPr/>
        </p:nvPicPr>
        <p:blipFill>
          <a:blip r:embed="rId4">
            <a:alphaModFix/>
          </a:blip>
          <a:srcRect t="14282" b="14282"/>
          <a:stretch>
            <a:fillRect/>
          </a:stretch>
        </p:blipFill>
        <p:spPr>
          <a:xfrm>
            <a:off x="4186161" y="1106829"/>
            <a:ext cx="1152677" cy="1152677"/>
          </a:xfrm>
          <a:prstGeom prst="ellipse">
            <a:avLst/>
          </a:prstGeom>
        </p:spPr>
      </p:pic>
      <p:pic>
        <p:nvPicPr>
          <p:cNvPr id="21" name="Picture 21" title=""/>
          <p:cNvPicPr>
            <a:picLocks noChangeAspect="1"/>
          </p:cNvPicPr>
          <p:nvPr/>
        </p:nvPicPr>
        <p:blipFill>
          <a:blip r:embed="rId5">
            <a:alphaModFix/>
          </a:blip>
          <a:srcRect l="16675" r="16675"/>
          <a:stretch>
            <a:fillRect/>
          </a:stretch>
        </p:blipFill>
        <p:spPr>
          <a:xfrm>
            <a:off x="7125856" y="1106829"/>
            <a:ext cx="1152677" cy="1152677"/>
          </a:xfrm>
          <a:prstGeom prst="ellipse">
            <a:avLst/>
          </a:prstGeom>
        </p:spPr>
      </p:pic>
      <p:grpSp>
        <p:nvGrpSpPr>
          <p:cNvPr id="22" name="Group 22" title=""/>
          <p:cNvGrpSpPr/>
          <p:nvPr/>
        </p:nvGrpSpPr>
        <p:grpSpPr>
          <a:xfrm>
            <a:off x="355440" y="175639"/>
            <a:ext cx="402793" cy="344077"/>
            <a:chOff x="355440" y="175639"/>
            <a:chExt cx="402793" cy="344077"/>
          </a:xfrm>
        </p:grpSpPr>
        <p:sp>
          <p:nvSpPr>
            <p:cNvPr id="23" name="AutoShape 23"/>
            <p:cNvSpPr/>
            <p:nvPr/>
          </p:nvSpPr>
          <p:spPr>
            <a:xfrm>
              <a:off x="355440" y="177943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49257" y="17563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38379" y="17698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24819" y="18398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06988" y="18075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355440" y="269954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49257" y="26765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38379" y="26899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24819" y="27599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06988" y="27277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355440" y="361965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49257" y="35966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38379" y="36100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24819" y="36800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06988" y="36478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355440" y="453976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49257" y="45167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38379" y="45301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24819" y="46002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06988" y="45679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3" name="TextBox 43" title=""/>
          <p:cNvSpPr txBox="1"/>
          <p:nvPr/>
        </p:nvSpPr>
        <p:spPr>
          <a:xfrm>
            <a:off x="952245" y="82550"/>
            <a:ext cx="8572755" cy="4341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err="1" smtClean="0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商务电话的背景与目的</a:t>
            </a:r>
            <a:r>
              <a:rPr lang="zh-CN" altLang="en-US" sz="2800" b="1" smtClean="0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要明确</a:t>
            </a:r>
            <a:endParaRPr lang="en-US" sz="28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 title="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 title=""/>
          <p:cNvSpPr/>
          <p:nvPr/>
        </p:nvSpPr>
        <p:spPr>
          <a:xfrm>
            <a:off x="463261" y="2145950"/>
            <a:ext cx="2700090" cy="2387314"/>
          </a:xfrm>
          <a:prstGeom prst="roundRect">
            <a:avLst>
              <a:gd name="adj" fmla="val 12500"/>
            </a:avLst>
          </a:prstGeom>
          <a:solidFill>
            <a:schemeClr val="lt1"/>
          </a:solidFill>
          <a:ln w="25400">
            <a:solidFill>
              <a:schemeClr val="accen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 title=""/>
          <p:cNvSpPr/>
          <p:nvPr/>
        </p:nvSpPr>
        <p:spPr>
          <a:xfrm>
            <a:off x="3412455" y="2145950"/>
            <a:ext cx="2700090" cy="2387314"/>
          </a:xfrm>
          <a:prstGeom prst="roundRect">
            <a:avLst>
              <a:gd name="adj" fmla="val 12500"/>
            </a:avLst>
          </a:prstGeom>
          <a:solidFill>
            <a:schemeClr val="lt1"/>
          </a:solidFill>
          <a:ln w="25400">
            <a:solidFill>
              <a:schemeClr val="accen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 title=""/>
          <p:cNvSpPr/>
          <p:nvPr/>
        </p:nvSpPr>
        <p:spPr>
          <a:xfrm>
            <a:off x="6354450" y="2145950"/>
            <a:ext cx="2700090" cy="2387314"/>
          </a:xfrm>
          <a:prstGeom prst="roundRect">
            <a:avLst>
              <a:gd name="adj" fmla="val 12500"/>
            </a:avLst>
          </a:prstGeom>
          <a:solidFill>
            <a:schemeClr val="lt1"/>
          </a:solidFill>
          <a:ln w="25400">
            <a:solidFill>
              <a:schemeClr val="accen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 title=""/>
          <p:cNvSpPr/>
          <p:nvPr/>
        </p:nvSpPr>
        <p:spPr>
          <a:xfrm rot="-2700000" flipH="1" flipV="1">
            <a:off x="4120989" y="1041657"/>
            <a:ext cx="1283022" cy="1283022"/>
          </a:xfrm>
          <a:prstGeom prst="teardrop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 title=""/>
          <p:cNvSpPr txBox="1"/>
          <p:nvPr/>
        </p:nvSpPr>
        <p:spPr>
          <a:xfrm>
            <a:off x="3580998" y="2659856"/>
            <a:ext cx="2363004" cy="25122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zh-CN" altLang="en-US" sz="2400" b="1" smtClean="0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回复对方</a:t>
            </a:r>
            <a:endParaRPr lang="en-US" sz="24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9" name="TextBox 9" title=""/>
          <p:cNvSpPr txBox="1"/>
          <p:nvPr/>
        </p:nvSpPr>
        <p:spPr>
          <a:xfrm>
            <a:off x="3604443" y="3064936"/>
            <a:ext cx="2508102" cy="7770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smtClean="0">
                <a:solidFill>
                  <a:schemeClr val="dk1"/>
                </a:solidFill>
                <a:latin typeface="SimHei"/>
                <a:ea typeface="SimHei"/>
                <a:cs typeface="SimHei"/>
              </a:rPr>
              <a:t>具体准确，</a:t>
            </a:r>
            <a:endParaRPr lang="en-US" altLang="zh-CN" sz="2000" smtClean="0">
              <a:solidFill>
                <a:schemeClr val="dk1"/>
              </a:solidFill>
              <a:latin typeface="SimHei"/>
              <a:ea typeface="SimHei"/>
              <a:cs typeface="SimHei"/>
            </a:endParaRPr>
          </a:p>
          <a:p>
            <a:pPr algn="ctr"/>
            <a:r>
              <a:rPr lang="zh-CN" altLang="en-US" sz="2000">
                <a:solidFill>
                  <a:schemeClr val="dk1"/>
                </a:solidFill>
                <a:latin typeface="SimHei"/>
                <a:ea typeface="SimHei"/>
                <a:cs typeface="SimHei"/>
              </a:rPr>
              <a:t>数据</a:t>
            </a:r>
            <a:r>
              <a:rPr lang="zh-CN" altLang="en-US" sz="2000" smtClean="0">
                <a:solidFill>
                  <a:schemeClr val="dk1"/>
                </a:solidFill>
                <a:latin typeface="SimHei"/>
                <a:ea typeface="SimHei"/>
                <a:cs typeface="SimHei"/>
              </a:rPr>
              <a:t>准确，</a:t>
            </a:r>
            <a:endParaRPr lang="en-US" altLang="zh-CN" sz="2000" smtClean="0">
              <a:solidFill>
                <a:schemeClr val="dk1"/>
              </a:solidFill>
              <a:latin typeface="SimHei"/>
              <a:ea typeface="SimHei"/>
              <a:cs typeface="SimHei"/>
            </a:endParaRPr>
          </a:p>
          <a:p>
            <a:pPr algn="ctr"/>
            <a:r>
              <a:rPr lang="zh-CN" altLang="en-US" sz="2000" smtClean="0">
                <a:solidFill>
                  <a:schemeClr val="dk1"/>
                </a:solidFill>
                <a:latin typeface="SimHei"/>
                <a:ea typeface="SimHei"/>
                <a:cs typeface="SimHei"/>
              </a:rPr>
              <a:t>解释可靠</a:t>
            </a:r>
            <a:r>
              <a:rPr lang="en-US" sz="2000" smtClean="0">
                <a:solidFill>
                  <a:schemeClr val="dk1"/>
                </a:solidFill>
                <a:latin typeface="SimHei"/>
                <a:ea typeface="SimHei"/>
                <a:cs typeface="SimHei"/>
              </a:rPr>
              <a:t>。</a:t>
            </a:r>
            <a:endParaRPr lang="en-US" sz="2000">
              <a:solidFill>
                <a:schemeClr val="dk1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10" name="AutoShape 10" title=""/>
          <p:cNvSpPr/>
          <p:nvPr/>
        </p:nvSpPr>
        <p:spPr>
          <a:xfrm>
            <a:off x="4545471" y="4316235"/>
            <a:ext cx="434057" cy="63832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 title=""/>
          <p:cNvSpPr/>
          <p:nvPr/>
        </p:nvSpPr>
        <p:spPr>
          <a:xfrm rot="-2700000" flipH="1" flipV="1">
            <a:off x="1171796" y="1041657"/>
            <a:ext cx="1283022" cy="1283022"/>
          </a:xfrm>
          <a:prstGeom prst="teardrop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 title=""/>
          <p:cNvSpPr txBox="1"/>
          <p:nvPr/>
        </p:nvSpPr>
        <p:spPr>
          <a:xfrm>
            <a:off x="631805" y="2659856"/>
            <a:ext cx="2363004" cy="25122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zh-CN" altLang="en-US" sz="2400" b="1" smtClean="0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核实沟通内容</a:t>
            </a:r>
            <a:endParaRPr lang="en-US" sz="24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13" name="TextBox 13" title=""/>
          <p:cNvSpPr txBox="1"/>
          <p:nvPr/>
        </p:nvSpPr>
        <p:spPr>
          <a:xfrm>
            <a:off x="655249" y="3064936"/>
            <a:ext cx="2508102" cy="5484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smtClean="0">
                <a:solidFill>
                  <a:schemeClr val="dk1"/>
                </a:solidFill>
                <a:latin typeface="SimHei"/>
                <a:ea typeface="SimHei"/>
                <a:cs typeface="SimHei"/>
              </a:rPr>
              <a:t>事实清楚，</a:t>
            </a:r>
            <a:endParaRPr lang="en-US" altLang="zh-CN" sz="2000" smtClean="0">
              <a:solidFill>
                <a:schemeClr val="dk1"/>
              </a:solidFill>
              <a:latin typeface="SimHei"/>
              <a:ea typeface="SimHei"/>
              <a:cs typeface="SimHei"/>
            </a:endParaRPr>
          </a:p>
          <a:p>
            <a:pPr algn="ctr"/>
            <a:r>
              <a:rPr lang="zh-CN" altLang="en-US" sz="2000" smtClean="0">
                <a:solidFill>
                  <a:schemeClr val="dk1"/>
                </a:solidFill>
                <a:latin typeface="SimHei"/>
                <a:ea typeface="SimHei"/>
                <a:cs typeface="SimHei"/>
              </a:rPr>
              <a:t>要求具体，</a:t>
            </a:r>
            <a:endParaRPr lang="en-US" altLang="zh-CN" sz="2000" smtClean="0">
              <a:solidFill>
                <a:schemeClr val="dk1"/>
              </a:solidFill>
              <a:latin typeface="SimHei"/>
              <a:ea typeface="SimHei"/>
              <a:cs typeface="SimHei"/>
            </a:endParaRPr>
          </a:p>
          <a:p>
            <a:pPr algn="ctr"/>
            <a:r>
              <a:rPr lang="zh-CN" altLang="en-US" sz="2000" smtClean="0">
                <a:solidFill>
                  <a:schemeClr val="dk1"/>
                </a:solidFill>
                <a:latin typeface="SimHei"/>
                <a:ea typeface="SimHei"/>
                <a:cs typeface="SimHei"/>
              </a:rPr>
              <a:t>陈述明确</a:t>
            </a:r>
            <a:r>
              <a:rPr lang="en-US" sz="2000" smtClean="0">
                <a:solidFill>
                  <a:schemeClr val="dk1"/>
                </a:solidFill>
                <a:latin typeface="SimHei"/>
                <a:ea typeface="SimHei"/>
                <a:cs typeface="SimHei"/>
              </a:rPr>
              <a:t>。</a:t>
            </a:r>
            <a:endParaRPr lang="en-US" sz="2000">
              <a:solidFill>
                <a:schemeClr val="dk1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14" name="AutoShape 14" title=""/>
          <p:cNvSpPr/>
          <p:nvPr/>
        </p:nvSpPr>
        <p:spPr>
          <a:xfrm>
            <a:off x="1596278" y="4316235"/>
            <a:ext cx="434057" cy="63832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 title=""/>
          <p:cNvSpPr/>
          <p:nvPr/>
        </p:nvSpPr>
        <p:spPr>
          <a:xfrm rot="-2700000" flipH="1" flipV="1">
            <a:off x="7062985" y="1041657"/>
            <a:ext cx="1283022" cy="1283022"/>
          </a:xfrm>
          <a:prstGeom prst="teardrop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 title=""/>
          <p:cNvSpPr txBox="1"/>
          <p:nvPr/>
        </p:nvSpPr>
        <p:spPr>
          <a:xfrm>
            <a:off x="6522993" y="2659856"/>
            <a:ext cx="2363004" cy="25122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zh-CN" altLang="en-US" sz="2400" b="1" smtClean="0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不便回答</a:t>
            </a:r>
            <a:endParaRPr lang="en-US" sz="24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17" name="TextBox 17" title=""/>
          <p:cNvSpPr txBox="1"/>
          <p:nvPr/>
        </p:nvSpPr>
        <p:spPr>
          <a:xfrm>
            <a:off x="6546438" y="3064936"/>
            <a:ext cx="2508102" cy="5484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smtClean="0">
                <a:solidFill>
                  <a:schemeClr val="dk1"/>
                </a:solidFill>
                <a:latin typeface="SimHei"/>
                <a:ea typeface="SimHei"/>
                <a:cs typeface="SimHei"/>
              </a:rPr>
              <a:t>提前准备</a:t>
            </a:r>
            <a:endParaRPr lang="en-US" altLang="zh-CN" sz="2000" smtClean="0">
              <a:solidFill>
                <a:schemeClr val="dk1"/>
              </a:solidFill>
              <a:latin typeface="SimHei"/>
              <a:ea typeface="SimHei"/>
              <a:cs typeface="SimHei"/>
            </a:endParaRPr>
          </a:p>
          <a:p>
            <a:pPr algn="ctr"/>
            <a:r>
              <a:rPr lang="zh-CN" altLang="en-US" sz="2000" smtClean="0">
                <a:solidFill>
                  <a:schemeClr val="dk1"/>
                </a:solidFill>
                <a:latin typeface="SimHei"/>
                <a:ea typeface="SimHei"/>
                <a:cs typeface="SimHei"/>
              </a:rPr>
              <a:t>答复内容方式</a:t>
            </a:r>
            <a:r>
              <a:rPr lang="en-US" sz="2000" smtClean="0">
                <a:solidFill>
                  <a:schemeClr val="dk1"/>
                </a:solidFill>
                <a:latin typeface="SimHei"/>
                <a:ea typeface="SimHei"/>
                <a:cs typeface="SimHei"/>
              </a:rPr>
              <a:t>。</a:t>
            </a:r>
            <a:endParaRPr lang="en-US" sz="2000">
              <a:solidFill>
                <a:schemeClr val="dk1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18" name="AutoShape 18" title=""/>
          <p:cNvSpPr/>
          <p:nvPr/>
        </p:nvSpPr>
        <p:spPr>
          <a:xfrm>
            <a:off x="7487467" y="4316235"/>
            <a:ext cx="434057" cy="63832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9" name="Picture 19" title=""/>
          <p:cNvPicPr>
            <a:picLocks noChangeAspect="1"/>
          </p:cNvPicPr>
          <p:nvPr/>
        </p:nvPicPr>
        <p:blipFill>
          <a:blip r:embed="rId3">
            <a:alphaModFix/>
          </a:blip>
          <a:srcRect l="14941" r="14941"/>
          <a:stretch>
            <a:fillRect/>
          </a:stretch>
        </p:blipFill>
        <p:spPr>
          <a:xfrm>
            <a:off x="1236968" y="1106829"/>
            <a:ext cx="1152677" cy="1152677"/>
          </a:xfrm>
          <a:prstGeom prst="ellipse">
            <a:avLst/>
          </a:prstGeom>
        </p:spPr>
      </p:pic>
      <p:pic>
        <p:nvPicPr>
          <p:cNvPr id="20" name="Picture 20" title=""/>
          <p:cNvPicPr>
            <a:picLocks noChangeAspect="1"/>
          </p:cNvPicPr>
          <p:nvPr/>
        </p:nvPicPr>
        <p:blipFill>
          <a:blip r:embed="rId4">
            <a:alphaModFix/>
          </a:blip>
          <a:srcRect t="14282" b="14282"/>
          <a:stretch>
            <a:fillRect/>
          </a:stretch>
        </p:blipFill>
        <p:spPr>
          <a:xfrm>
            <a:off x="4186161" y="1106829"/>
            <a:ext cx="1152677" cy="1152677"/>
          </a:xfrm>
          <a:prstGeom prst="ellipse">
            <a:avLst/>
          </a:prstGeom>
        </p:spPr>
      </p:pic>
      <p:pic>
        <p:nvPicPr>
          <p:cNvPr id="21" name="Picture 21" title=""/>
          <p:cNvPicPr>
            <a:picLocks noChangeAspect="1"/>
          </p:cNvPicPr>
          <p:nvPr/>
        </p:nvPicPr>
        <p:blipFill>
          <a:blip r:embed="rId5">
            <a:alphaModFix/>
          </a:blip>
          <a:srcRect l="16675" r="16675"/>
          <a:stretch>
            <a:fillRect/>
          </a:stretch>
        </p:blipFill>
        <p:spPr>
          <a:xfrm>
            <a:off x="7125856" y="1106829"/>
            <a:ext cx="1152677" cy="1152677"/>
          </a:xfrm>
          <a:prstGeom prst="ellipse">
            <a:avLst/>
          </a:prstGeom>
        </p:spPr>
      </p:pic>
      <p:grpSp>
        <p:nvGrpSpPr>
          <p:cNvPr id="22" name="Group 22" title=""/>
          <p:cNvGrpSpPr/>
          <p:nvPr/>
        </p:nvGrpSpPr>
        <p:grpSpPr>
          <a:xfrm>
            <a:off x="355440" y="175639"/>
            <a:ext cx="402793" cy="344077"/>
            <a:chOff x="355440" y="175639"/>
            <a:chExt cx="402793" cy="344077"/>
          </a:xfrm>
        </p:grpSpPr>
        <p:sp>
          <p:nvSpPr>
            <p:cNvPr id="23" name="AutoShape 23"/>
            <p:cNvSpPr/>
            <p:nvPr/>
          </p:nvSpPr>
          <p:spPr>
            <a:xfrm>
              <a:off x="355440" y="177943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49257" y="17563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38379" y="17698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24819" y="18398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06988" y="18075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355440" y="269954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49257" y="26765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38379" y="26899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24819" y="27599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06988" y="27277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355440" y="361965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49257" y="35966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38379" y="36100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24819" y="36800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06988" y="36478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355440" y="453976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49257" y="45167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38379" y="45301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24819" y="46002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06988" y="45679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3" name="TextBox 43" title=""/>
          <p:cNvSpPr txBox="1"/>
          <p:nvPr/>
        </p:nvSpPr>
        <p:spPr>
          <a:xfrm>
            <a:off x="952245" y="82550"/>
            <a:ext cx="8572755" cy="4341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err="1" smtClean="0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商务电话</a:t>
            </a:r>
            <a:r>
              <a:rPr lang="zh-CN" altLang="en-US" sz="2800" b="1" smtClean="0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内容真实可靠</a:t>
            </a:r>
            <a:endParaRPr lang="en-US" sz="28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</p:txBody>
      </p:sp>
    </p:spTree>
    <p:extLst>
      <p:ext uri="{BB962C8B-B14F-4D97-AF65-F5344CB8AC3E}">
        <p14:creationId xmlns:p14="http://schemas.microsoft.com/office/powerpoint/2010/main" val="335864616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 title="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 title=""/>
          <p:cNvSpPr/>
          <p:nvPr/>
        </p:nvSpPr>
        <p:spPr>
          <a:xfrm>
            <a:off x="2722981" y="2403001"/>
            <a:ext cx="1527112" cy="153876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 title=""/>
          <p:cNvSpPr/>
          <p:nvPr/>
        </p:nvSpPr>
        <p:spPr>
          <a:xfrm>
            <a:off x="4422401" y="2676626"/>
            <a:ext cx="2108743" cy="212483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 title=""/>
          <p:cNvSpPr/>
          <p:nvPr/>
        </p:nvSpPr>
        <p:spPr>
          <a:xfrm>
            <a:off x="4131636" y="1182148"/>
            <a:ext cx="1345136" cy="13451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 title=""/>
          <p:cNvSpPr txBox="1"/>
          <p:nvPr/>
        </p:nvSpPr>
        <p:spPr>
          <a:xfrm>
            <a:off x="421179" y="2118352"/>
            <a:ext cx="2387420" cy="7770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err="1">
                <a:solidFill>
                  <a:schemeClr val="dk1"/>
                </a:solidFill>
                <a:latin typeface="SimHei"/>
                <a:ea typeface="SimHei"/>
                <a:cs typeface="SimHei"/>
              </a:rPr>
              <a:t>遵循“不在对方休息时间内打电话”的原则，尊重对方的作息时间。</a:t>
            </a:r>
          </a:p>
        </p:txBody>
      </p:sp>
      <p:grpSp>
        <p:nvGrpSpPr>
          <p:cNvPr id="8" name="Group 8" title=""/>
          <p:cNvGrpSpPr/>
          <p:nvPr/>
        </p:nvGrpSpPr>
        <p:grpSpPr>
          <a:xfrm>
            <a:off x="355440" y="227689"/>
            <a:ext cx="402793" cy="344077"/>
            <a:chOff x="355440" y="227689"/>
            <a:chExt cx="402793" cy="344077"/>
          </a:xfrm>
        </p:grpSpPr>
        <p:sp>
          <p:nvSpPr>
            <p:cNvPr id="9" name="AutoShape 9"/>
            <p:cNvSpPr/>
            <p:nvPr/>
          </p:nvSpPr>
          <p:spPr>
            <a:xfrm>
              <a:off x="355440" y="229994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49257" y="22768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38379" y="22903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24819" y="23603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06988" y="23280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355440" y="322004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49257" y="31970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38379" y="32104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24819" y="32804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06988" y="32482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355440" y="414015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49257" y="41171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38379" y="41305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24819" y="42006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06988" y="41683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355440" y="506026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49257" y="50372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38379" y="50506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24819" y="51207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06988" y="50884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TextBox 29" title=""/>
          <p:cNvSpPr txBox="1"/>
          <p:nvPr/>
        </p:nvSpPr>
        <p:spPr>
          <a:xfrm>
            <a:off x="854864" y="182587"/>
            <a:ext cx="7815272" cy="4341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err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商务电话的礼仪与规范</a:t>
            </a:r>
            <a:endParaRPr lang="en-US" sz="28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</p:txBody>
      </p:sp>
      <p:pic>
        <p:nvPicPr>
          <p:cNvPr id="30" name="Picture 30" title=""/>
          <p:cNvPicPr>
            <a:picLocks noChangeAspect="1"/>
          </p:cNvPicPr>
          <p:nvPr/>
        </p:nvPicPr>
        <p:blipFill>
          <a:blip r:embed="rId3"/>
          <a:srcRect l="7042" r="7042"/>
          <a:stretch>
            <a:fillRect/>
          </a:stretch>
        </p:blipFill>
        <p:spPr>
          <a:xfrm>
            <a:off x="4218167" y="1268679"/>
            <a:ext cx="1172074" cy="1172074"/>
          </a:xfrm>
          <a:prstGeom prst="ellipse">
            <a:avLst/>
          </a:prstGeom>
        </p:spPr>
      </p:pic>
      <p:sp>
        <p:nvSpPr>
          <p:cNvPr id="31" name="TextBox 31" title=""/>
          <p:cNvSpPr txBox="1"/>
          <p:nvPr/>
        </p:nvSpPr>
        <p:spPr>
          <a:xfrm>
            <a:off x="479542" y="1739285"/>
            <a:ext cx="2682758" cy="31120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 b="1" err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通话时间的选择</a:t>
            </a:r>
            <a:endParaRPr lang="en-US" sz="24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32" name="TextBox 32" title=""/>
          <p:cNvSpPr txBox="1"/>
          <p:nvPr/>
        </p:nvSpPr>
        <p:spPr>
          <a:xfrm>
            <a:off x="5703716" y="1540228"/>
            <a:ext cx="2682758" cy="7770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err="1">
                <a:solidFill>
                  <a:schemeClr val="dk1"/>
                </a:solidFill>
                <a:latin typeface="SimHei"/>
                <a:ea typeface="SimHei"/>
                <a:cs typeface="SimHei"/>
              </a:rPr>
              <a:t>使用“您好</a:t>
            </a:r>
            <a:r>
              <a:rPr lang="en-US" sz="2000" smtClean="0">
                <a:solidFill>
                  <a:schemeClr val="dk1"/>
                </a:solidFill>
                <a:latin typeface="SimHei"/>
                <a:ea typeface="SimHei"/>
                <a:cs typeface="SimHei"/>
              </a:rPr>
              <a:t>” “</a:t>
            </a:r>
            <a:r>
              <a:rPr lang="en-US" sz="2000">
                <a:solidFill>
                  <a:schemeClr val="dk1"/>
                </a:solidFill>
                <a:latin typeface="SimHei"/>
                <a:ea typeface="SimHei"/>
                <a:cs typeface="SimHei"/>
              </a:rPr>
              <a:t>请</a:t>
            </a:r>
            <a:r>
              <a:rPr lang="en-US" sz="2000" smtClean="0">
                <a:solidFill>
                  <a:schemeClr val="dk1"/>
                </a:solidFill>
                <a:latin typeface="SimHei"/>
                <a:ea typeface="SimHei"/>
                <a:cs typeface="SimHei"/>
              </a:rPr>
              <a:t>” “</a:t>
            </a:r>
            <a:r>
              <a:rPr lang="en-US" sz="2000" err="1">
                <a:solidFill>
                  <a:schemeClr val="dk1"/>
                </a:solidFill>
                <a:latin typeface="SimHei"/>
                <a:ea typeface="SimHei"/>
                <a:cs typeface="SimHei"/>
              </a:rPr>
              <a:t>谢谢</a:t>
            </a:r>
            <a:r>
              <a:rPr lang="en-US" sz="2000" smtClean="0">
                <a:solidFill>
                  <a:schemeClr val="dk1"/>
                </a:solidFill>
                <a:latin typeface="SimHei"/>
                <a:ea typeface="SimHei"/>
                <a:cs typeface="SimHei"/>
              </a:rPr>
              <a:t>” “</a:t>
            </a:r>
            <a:r>
              <a:rPr lang="en-US" sz="2000" err="1">
                <a:solidFill>
                  <a:schemeClr val="dk1"/>
                </a:solidFill>
                <a:latin typeface="SimHei"/>
                <a:ea typeface="SimHei"/>
                <a:cs typeface="SimHei"/>
              </a:rPr>
              <a:t>对不起”等礼貌用语，展现友好态度。</a:t>
            </a:r>
          </a:p>
        </p:txBody>
      </p:sp>
      <p:sp>
        <p:nvSpPr>
          <p:cNvPr id="33" name="TextBox 33" title=""/>
          <p:cNvSpPr txBox="1"/>
          <p:nvPr/>
        </p:nvSpPr>
        <p:spPr>
          <a:xfrm>
            <a:off x="5703716" y="1182148"/>
            <a:ext cx="2682758" cy="31120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 b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通话时的礼貌用语</a:t>
            </a:r>
          </a:p>
        </p:txBody>
      </p:sp>
      <p:pic>
        <p:nvPicPr>
          <p:cNvPr id="34" name="Picture 34" title="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4546995" y="2809264"/>
            <a:ext cx="1859554" cy="1859554"/>
          </a:xfrm>
          <a:prstGeom prst="ellipse">
            <a:avLst/>
          </a:prstGeom>
        </p:spPr>
      </p:pic>
      <p:pic>
        <p:nvPicPr>
          <p:cNvPr id="35" name="Picture 35" title=""/>
          <p:cNvPicPr>
            <a:picLocks noChangeAspect="1"/>
          </p:cNvPicPr>
          <p:nvPr/>
        </p:nvPicPr>
        <p:blipFill>
          <a:blip r:embed="rId5"/>
          <a:srcRect t="16675" b="16675"/>
          <a:stretch>
            <a:fillRect/>
          </a:stretch>
        </p:blipFill>
        <p:spPr>
          <a:xfrm>
            <a:off x="2841439" y="2527284"/>
            <a:ext cx="1290197" cy="1290197"/>
          </a:xfrm>
          <a:prstGeom prst="ellipse">
            <a:avLst/>
          </a:prstGeom>
        </p:spPr>
      </p:pic>
      <p:sp>
        <p:nvSpPr>
          <p:cNvPr id="36" name="TextBox 36" title=""/>
          <p:cNvSpPr txBox="1"/>
          <p:nvPr/>
        </p:nvSpPr>
        <p:spPr>
          <a:xfrm>
            <a:off x="6735555" y="3732213"/>
            <a:ext cx="2762655" cy="5484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chemeClr val="dk1"/>
                </a:solidFill>
                <a:latin typeface="SimHei"/>
                <a:ea typeface="SimHei"/>
                <a:cs typeface="SimHei"/>
              </a:rPr>
              <a:t>单次通话时间不宜过长，简洁明了地表达意图并适时结束通话。</a:t>
            </a:r>
          </a:p>
        </p:txBody>
      </p:sp>
      <p:sp>
        <p:nvSpPr>
          <p:cNvPr id="37" name="TextBox 37" title=""/>
          <p:cNvSpPr txBox="1"/>
          <p:nvPr/>
        </p:nvSpPr>
        <p:spPr>
          <a:xfrm>
            <a:off x="6735556" y="3374133"/>
            <a:ext cx="2682758" cy="31120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 b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通话时长控制</a:t>
            </a:r>
          </a:p>
        </p:txBody>
      </p:sp>
      <p:sp>
        <p:nvSpPr>
          <p:cNvPr id="38" name="AutoShape 38" title=""/>
          <p:cNvSpPr/>
          <p:nvPr/>
        </p:nvSpPr>
        <p:spPr>
          <a:xfrm>
            <a:off x="-471539" y="4177254"/>
            <a:ext cx="1653957" cy="1653957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 title=""/>
          <p:cNvSpPr/>
          <p:nvPr/>
        </p:nvSpPr>
        <p:spPr>
          <a:xfrm>
            <a:off x="8288230" y="435337"/>
            <a:ext cx="451320" cy="463426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 title="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 title=""/>
          <p:cNvSpPr/>
          <p:nvPr/>
        </p:nvSpPr>
        <p:spPr>
          <a:xfrm>
            <a:off x="773507" y="1183579"/>
            <a:ext cx="728133" cy="7281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 title=""/>
          <p:cNvSpPr txBox="1"/>
          <p:nvPr/>
        </p:nvSpPr>
        <p:spPr>
          <a:xfrm>
            <a:off x="773507" y="3654030"/>
            <a:ext cx="2488282" cy="640556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2000" err="1">
                <a:solidFill>
                  <a:schemeClr val="dk1"/>
                </a:solidFill>
                <a:latin typeface="SimHei"/>
                <a:ea typeface="SimHei"/>
                <a:cs typeface="SimHei"/>
              </a:rPr>
              <a:t>明确通话双方的角色和身份，以便更好地进行沟通和表达。</a:t>
            </a:r>
          </a:p>
        </p:txBody>
      </p:sp>
      <p:sp>
        <p:nvSpPr>
          <p:cNvPr id="6" name="TextBox 6" title=""/>
          <p:cNvSpPr txBox="1"/>
          <p:nvPr/>
        </p:nvSpPr>
        <p:spPr>
          <a:xfrm>
            <a:off x="773507" y="3039320"/>
            <a:ext cx="2118000" cy="331291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400" b="1" err="1">
                <a:solidFill>
                  <a:schemeClr val="dk1"/>
                </a:solidFill>
                <a:latin typeface="SimHei"/>
                <a:ea typeface="SimHei"/>
                <a:cs typeface="SimHei"/>
              </a:rPr>
              <a:t>确定通话角色</a:t>
            </a:r>
            <a:endParaRPr lang="en-US" sz="2400" b="1">
              <a:solidFill>
                <a:schemeClr val="dk1"/>
              </a:solidFill>
              <a:latin typeface="SimHei"/>
              <a:ea typeface="SimHei"/>
              <a:cs typeface="SimHei"/>
            </a:endParaRPr>
          </a:p>
        </p:txBody>
      </p:sp>
      <p:cxnSp>
        <p:nvCxnSpPr>
          <p:cNvPr id="7" name="Connector 7" title=""/>
          <p:cNvCxnSpPr/>
          <p:nvPr/>
        </p:nvCxnSpPr>
        <p:spPr>
          <a:xfrm>
            <a:off x="855471" y="3521225"/>
            <a:ext cx="2091267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 title=""/>
          <p:cNvCxnSpPr/>
          <p:nvPr/>
        </p:nvCxnSpPr>
        <p:spPr>
          <a:xfrm>
            <a:off x="2788998" y="3212197"/>
            <a:ext cx="16192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 title=""/>
          <p:cNvSpPr/>
          <p:nvPr/>
        </p:nvSpPr>
        <p:spPr>
          <a:xfrm>
            <a:off x="2881073" y="3138985"/>
            <a:ext cx="118533" cy="146424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 title=""/>
          <p:cNvSpPr/>
          <p:nvPr/>
        </p:nvSpPr>
        <p:spPr>
          <a:xfrm>
            <a:off x="3649450" y="1136053"/>
            <a:ext cx="728133" cy="72813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 title=""/>
          <p:cNvPicPr>
            <a:picLocks noChangeAspect="1"/>
          </p:cNvPicPr>
          <p:nvPr/>
        </p:nvPicPr>
        <p:blipFill>
          <a:blip r:embed="rId3"/>
          <a:srcRect l="3198" r="3198"/>
          <a:stretch>
            <a:fillRect/>
          </a:stretch>
        </p:blipFill>
        <p:spPr>
          <a:xfrm>
            <a:off x="3937452" y="1088428"/>
            <a:ext cx="1743365" cy="1743365"/>
          </a:xfrm>
          <a:prstGeom prst="ellipse">
            <a:avLst/>
          </a:prstGeom>
        </p:spPr>
      </p:pic>
      <p:sp>
        <p:nvSpPr>
          <p:cNvPr id="12" name="TextBox 12" title=""/>
          <p:cNvSpPr txBox="1"/>
          <p:nvPr/>
        </p:nvSpPr>
        <p:spPr>
          <a:xfrm>
            <a:off x="3649450" y="2991794"/>
            <a:ext cx="2118000" cy="331291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400" b="1">
                <a:solidFill>
                  <a:schemeClr val="dk1"/>
                </a:solidFill>
                <a:latin typeface="SimHei"/>
                <a:ea typeface="SimHei"/>
                <a:cs typeface="SimHei"/>
              </a:rPr>
              <a:t>情境模拟练习</a:t>
            </a:r>
          </a:p>
        </p:txBody>
      </p:sp>
      <p:cxnSp>
        <p:nvCxnSpPr>
          <p:cNvPr id="13" name="Connector 13" title=""/>
          <p:cNvCxnSpPr/>
          <p:nvPr/>
        </p:nvCxnSpPr>
        <p:spPr>
          <a:xfrm>
            <a:off x="3731414" y="3473700"/>
            <a:ext cx="2091267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 title=""/>
          <p:cNvCxnSpPr/>
          <p:nvPr/>
        </p:nvCxnSpPr>
        <p:spPr>
          <a:xfrm>
            <a:off x="5664941" y="3164671"/>
            <a:ext cx="161925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 title=""/>
          <p:cNvSpPr/>
          <p:nvPr/>
        </p:nvSpPr>
        <p:spPr>
          <a:xfrm>
            <a:off x="5757016" y="3091459"/>
            <a:ext cx="118533" cy="146424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 title=""/>
          <p:cNvSpPr/>
          <p:nvPr/>
        </p:nvSpPr>
        <p:spPr>
          <a:xfrm>
            <a:off x="6541418" y="1136053"/>
            <a:ext cx="728133" cy="7281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9419" y="1088428"/>
            <a:ext cx="1743365" cy="1743365"/>
          </a:xfrm>
          <a:prstGeom prst="ellipse">
            <a:avLst/>
          </a:prstGeom>
        </p:spPr>
      </p:pic>
      <p:sp>
        <p:nvSpPr>
          <p:cNvPr id="18" name="TextBox 18" title=""/>
          <p:cNvSpPr txBox="1"/>
          <p:nvPr/>
        </p:nvSpPr>
        <p:spPr>
          <a:xfrm>
            <a:off x="6541418" y="2991794"/>
            <a:ext cx="2118000" cy="331291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400" b="1">
                <a:solidFill>
                  <a:schemeClr val="dk1"/>
                </a:solidFill>
                <a:latin typeface="SimHei"/>
                <a:ea typeface="SimHei"/>
                <a:cs typeface="SimHei"/>
              </a:rPr>
              <a:t>应对突发情况</a:t>
            </a:r>
          </a:p>
        </p:txBody>
      </p:sp>
      <p:cxnSp>
        <p:nvCxnSpPr>
          <p:cNvPr id="19" name="Connector 19" title=""/>
          <p:cNvCxnSpPr/>
          <p:nvPr/>
        </p:nvCxnSpPr>
        <p:spPr>
          <a:xfrm>
            <a:off x="6623382" y="3473700"/>
            <a:ext cx="2091267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 title=""/>
          <p:cNvCxnSpPr/>
          <p:nvPr/>
        </p:nvCxnSpPr>
        <p:spPr>
          <a:xfrm>
            <a:off x="8556909" y="3164671"/>
            <a:ext cx="16192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 title=""/>
          <p:cNvSpPr/>
          <p:nvPr/>
        </p:nvSpPr>
        <p:spPr>
          <a:xfrm>
            <a:off x="8648983" y="3091459"/>
            <a:ext cx="118533" cy="146424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374" y="1136053"/>
            <a:ext cx="1743365" cy="1743365"/>
          </a:xfrm>
          <a:prstGeom prst="ellipse">
            <a:avLst/>
          </a:prstGeom>
        </p:spPr>
      </p:pic>
      <p:sp>
        <p:nvSpPr>
          <p:cNvPr id="23" name="TextBox 23" title=""/>
          <p:cNvSpPr txBox="1"/>
          <p:nvPr/>
        </p:nvSpPr>
        <p:spPr>
          <a:xfrm>
            <a:off x="3649450" y="3654030"/>
            <a:ext cx="2488282" cy="823764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2000">
                <a:solidFill>
                  <a:schemeClr val="dk1"/>
                </a:solidFill>
                <a:latin typeface="SimHei"/>
                <a:ea typeface="SimHei"/>
                <a:cs typeface="SimHei"/>
              </a:rPr>
              <a:t>通过角色扮演和情境模拟练习，让学生熟练掌握商务电话的礼仪和沟通技巧。</a:t>
            </a:r>
          </a:p>
        </p:txBody>
      </p:sp>
      <p:sp>
        <p:nvSpPr>
          <p:cNvPr id="24" name="TextBox 24" title=""/>
          <p:cNvSpPr txBox="1"/>
          <p:nvPr/>
        </p:nvSpPr>
        <p:spPr>
          <a:xfrm>
            <a:off x="6541418" y="3654030"/>
            <a:ext cx="2488282" cy="823764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2000">
                <a:solidFill>
                  <a:schemeClr val="dk1"/>
                </a:solidFill>
                <a:latin typeface="SimHei"/>
                <a:ea typeface="SimHei"/>
                <a:cs typeface="SimHei"/>
              </a:rPr>
              <a:t>商务电话中可能会遇到各种突发情况，如对方信号不好、出现误解等，需要灵活应对。</a:t>
            </a:r>
          </a:p>
        </p:txBody>
      </p:sp>
      <p:sp>
        <p:nvSpPr>
          <p:cNvPr id="25" name="TextBox 25" title=""/>
          <p:cNvSpPr txBox="1"/>
          <p:nvPr/>
        </p:nvSpPr>
        <p:spPr>
          <a:xfrm>
            <a:off x="6589043" y="1264095"/>
            <a:ext cx="451795" cy="341263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dk2"/>
                </a:solidFill>
                <a:latin typeface="SimHei"/>
                <a:ea typeface="SimHei"/>
                <a:cs typeface="SimHei"/>
              </a:rPr>
              <a:t>03</a:t>
            </a:r>
          </a:p>
        </p:txBody>
      </p:sp>
      <p:grpSp>
        <p:nvGrpSpPr>
          <p:cNvPr id="26" name="Group 26" title=""/>
          <p:cNvGrpSpPr/>
          <p:nvPr/>
        </p:nvGrpSpPr>
        <p:grpSpPr>
          <a:xfrm>
            <a:off x="355440" y="265159"/>
            <a:ext cx="402793" cy="344077"/>
            <a:chOff x="355440" y="265159"/>
            <a:chExt cx="402793" cy="344077"/>
          </a:xfrm>
        </p:grpSpPr>
        <p:sp>
          <p:nvSpPr>
            <p:cNvPr id="27" name="AutoShape 27"/>
            <p:cNvSpPr/>
            <p:nvPr/>
          </p:nvSpPr>
          <p:spPr>
            <a:xfrm>
              <a:off x="355440" y="267463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49257" y="26515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38379" y="26650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24819" y="27350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06988" y="27027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355440" y="359474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49257" y="35717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38379" y="35851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24819" y="36551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06988" y="36229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355440" y="451485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49257" y="44918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38379" y="45052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24819" y="45752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06988" y="45430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55440" y="543496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49257" y="54119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38379" y="54253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24819" y="54954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06988" y="54631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7" name="TextBox 47" title=""/>
          <p:cNvSpPr txBox="1"/>
          <p:nvPr/>
        </p:nvSpPr>
        <p:spPr>
          <a:xfrm>
            <a:off x="952245" y="178162"/>
            <a:ext cx="7815272" cy="4341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err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商务电话中的角色与情境</a:t>
            </a:r>
            <a:endParaRPr lang="en-US" sz="28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48" name="TextBox 48" title=""/>
          <p:cNvSpPr txBox="1"/>
          <p:nvPr/>
        </p:nvSpPr>
        <p:spPr>
          <a:xfrm>
            <a:off x="3668500" y="1264095"/>
            <a:ext cx="451795" cy="341263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dk2"/>
                </a:solidFill>
                <a:latin typeface="SimHei"/>
                <a:ea typeface="SimHei"/>
                <a:cs typeface="SimHei"/>
              </a:rPr>
              <a:t>02</a:t>
            </a:r>
          </a:p>
        </p:txBody>
      </p:sp>
      <p:sp>
        <p:nvSpPr>
          <p:cNvPr id="49" name="TextBox 49" title=""/>
          <p:cNvSpPr txBox="1"/>
          <p:nvPr/>
        </p:nvSpPr>
        <p:spPr>
          <a:xfrm>
            <a:off x="835476" y="1264095"/>
            <a:ext cx="451795" cy="341263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dk2"/>
                </a:solidFill>
                <a:latin typeface="SimHei"/>
                <a:ea typeface="SimHei"/>
                <a:cs typeface="Sim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 title="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 title=""/>
          <p:cNvSpPr/>
          <p:nvPr/>
        </p:nvSpPr>
        <p:spPr>
          <a:xfrm flipH="1">
            <a:off x="6233606" y="692831"/>
            <a:ext cx="3630061" cy="4190167"/>
          </a:xfrm>
          <a:prstGeom prst="parallelogram">
            <a:avLst/>
          </a:prstGeom>
          <a:gradFill>
            <a:gsLst>
              <a:gs pos="0">
                <a:schemeClr val="accent2">
                  <a:alpha val="32000"/>
                </a:schemeClr>
              </a:gs>
              <a:gs pos="100000">
                <a:schemeClr val="lt1">
                  <a:alpha val="32000"/>
                </a:schemeClr>
              </a:gs>
            </a:gsLst>
            <a:lin ang="16200000"/>
          </a:gra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 title=""/>
          <p:cNvSpPr/>
          <p:nvPr/>
        </p:nvSpPr>
        <p:spPr>
          <a:xfrm>
            <a:off x="0" y="4884434"/>
            <a:ext cx="473378" cy="473378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 title=""/>
          <p:cNvSpPr/>
          <p:nvPr/>
        </p:nvSpPr>
        <p:spPr>
          <a:xfrm>
            <a:off x="218641" y="4884434"/>
            <a:ext cx="9306359" cy="473378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 title=""/>
          <p:cNvSpPr/>
          <p:nvPr/>
        </p:nvSpPr>
        <p:spPr>
          <a:xfrm>
            <a:off x="0" y="5070701"/>
            <a:ext cx="413317" cy="287112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 title=""/>
          <p:cNvSpPr/>
          <p:nvPr/>
        </p:nvSpPr>
        <p:spPr>
          <a:xfrm flipH="1">
            <a:off x="5717139" y="0"/>
            <a:ext cx="3234267" cy="4154865"/>
          </a:xfrm>
          <a:prstGeom prst="parallelogram">
            <a:avLst/>
          </a:prstGeom>
          <a:gradFill>
            <a:gsLst>
              <a:gs pos="0">
                <a:schemeClr val="accent2">
                  <a:alpha val="50000"/>
                  <a:lumMod val="40000"/>
                  <a:lumOff val="6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5400000"/>
          </a:gra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 title=""/>
          <p:cNvSpPr/>
          <p:nvPr/>
        </p:nvSpPr>
        <p:spPr>
          <a:xfrm flipH="1">
            <a:off x="691479" y="1560594"/>
            <a:ext cx="182269" cy="195477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 title=""/>
          <p:cNvSpPr/>
          <p:nvPr/>
        </p:nvSpPr>
        <p:spPr>
          <a:xfrm flipH="1">
            <a:off x="897790" y="1560594"/>
            <a:ext cx="182269" cy="195477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 title=""/>
          <p:cNvSpPr/>
          <p:nvPr/>
        </p:nvSpPr>
        <p:spPr>
          <a:xfrm flipH="1">
            <a:off x="1080059" y="1560594"/>
            <a:ext cx="182269" cy="195477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2" name="Connector 12" title=""/>
          <p:cNvCxnSpPr/>
          <p:nvPr/>
        </p:nvCxnSpPr>
        <p:spPr>
          <a:xfrm>
            <a:off x="705339" y="3686440"/>
            <a:ext cx="135466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xtBox 13" title=""/>
          <p:cNvSpPr txBox="1"/>
          <p:nvPr/>
        </p:nvSpPr>
        <p:spPr>
          <a:xfrm>
            <a:off x="588528" y="1658332"/>
            <a:ext cx="6783844" cy="154781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5700" b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02</a:t>
            </a:r>
          </a:p>
        </p:txBody>
      </p:sp>
      <p:sp>
        <p:nvSpPr>
          <p:cNvPr id="14" name="Freeform 14" title=""/>
          <p:cNvSpPr/>
          <p:nvPr/>
        </p:nvSpPr>
        <p:spPr>
          <a:xfrm flipH="1">
            <a:off x="2027671" y="3632465"/>
            <a:ext cx="91135" cy="97739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 title=""/>
          <p:cNvSpPr/>
          <p:nvPr/>
        </p:nvSpPr>
        <p:spPr>
          <a:xfrm>
            <a:off x="8833899" y="259556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 title=""/>
          <p:cNvSpPr/>
          <p:nvPr/>
        </p:nvSpPr>
        <p:spPr>
          <a:xfrm>
            <a:off x="9169123" y="259556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 title=""/>
          <p:cNvSpPr/>
          <p:nvPr/>
        </p:nvSpPr>
        <p:spPr>
          <a:xfrm>
            <a:off x="8864356" y="259556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 title=""/>
          <p:cNvSpPr/>
          <p:nvPr/>
        </p:nvSpPr>
        <p:spPr>
          <a:xfrm>
            <a:off x="8833899" y="397305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 title=""/>
          <p:cNvSpPr/>
          <p:nvPr/>
        </p:nvSpPr>
        <p:spPr>
          <a:xfrm>
            <a:off x="9169123" y="397305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 title=""/>
          <p:cNvSpPr/>
          <p:nvPr/>
        </p:nvSpPr>
        <p:spPr>
          <a:xfrm>
            <a:off x="8864356" y="397305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 title=""/>
          <p:cNvSpPr/>
          <p:nvPr/>
        </p:nvSpPr>
        <p:spPr>
          <a:xfrm>
            <a:off x="8833899" y="535054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 title=""/>
          <p:cNvSpPr/>
          <p:nvPr/>
        </p:nvSpPr>
        <p:spPr>
          <a:xfrm>
            <a:off x="9169123" y="535054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 title=""/>
          <p:cNvSpPr/>
          <p:nvPr/>
        </p:nvSpPr>
        <p:spPr>
          <a:xfrm>
            <a:off x="8864356" y="535054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 title=""/>
          <p:cNvSpPr txBox="1"/>
          <p:nvPr/>
        </p:nvSpPr>
        <p:spPr>
          <a:xfrm>
            <a:off x="588528" y="2764631"/>
            <a:ext cx="5645078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商务电话沟通技巧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 title="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 title=""/>
          <p:cNvSpPr/>
          <p:nvPr/>
        </p:nvSpPr>
        <p:spPr>
          <a:xfrm rot="10800000">
            <a:off x="4148591" y="2625"/>
            <a:ext cx="5376408" cy="123346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 title=""/>
          <p:cNvGrpSpPr/>
          <p:nvPr/>
        </p:nvGrpSpPr>
        <p:grpSpPr>
          <a:xfrm>
            <a:off x="355440" y="275282"/>
            <a:ext cx="402793" cy="344076"/>
            <a:chOff x="355440" y="275282"/>
            <a:chExt cx="402793" cy="344076"/>
          </a:xfrm>
        </p:grpSpPr>
        <p:sp>
          <p:nvSpPr>
            <p:cNvPr id="6" name="AutoShape 6"/>
            <p:cNvSpPr/>
            <p:nvPr/>
          </p:nvSpPr>
          <p:spPr>
            <a:xfrm>
              <a:off x="355440" y="277586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449257" y="275282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38379" y="276623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24819" y="28363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06988" y="280402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55440" y="369597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49257" y="367292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38379" y="368633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24819" y="375641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06988" y="372412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355440" y="461608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49257" y="459303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38379" y="460644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24819" y="467652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6988" y="464423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355440" y="553618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49257" y="551314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38379" y="552655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24819" y="559663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06988" y="556434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6" name="TextBox 26" title=""/>
          <p:cNvSpPr txBox="1"/>
          <p:nvPr/>
        </p:nvSpPr>
        <p:spPr>
          <a:xfrm>
            <a:off x="842765" y="180097"/>
            <a:ext cx="7815272" cy="4341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err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清晰明了的表达</a:t>
            </a:r>
            <a:endParaRPr lang="en-US" sz="28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27" name="TextBox 27" title=""/>
          <p:cNvSpPr txBox="1"/>
          <p:nvPr/>
        </p:nvSpPr>
        <p:spPr>
          <a:xfrm>
            <a:off x="675815" y="1104053"/>
            <a:ext cx="3787083" cy="5484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err="1">
                <a:solidFill>
                  <a:schemeClr val="dk1"/>
                </a:solidFill>
                <a:latin typeface="SimHei"/>
                <a:ea typeface="SimHei"/>
                <a:cs typeface="SimHei"/>
              </a:rPr>
              <a:t>商务电话中，清晰明了的表达是建立良好沟通关系的基础。</a:t>
            </a:r>
          </a:p>
        </p:txBody>
      </p:sp>
      <p:sp>
        <p:nvSpPr>
          <p:cNvPr id="28" name="TextBox 28" title=""/>
          <p:cNvSpPr txBox="1"/>
          <p:nvPr/>
        </p:nvSpPr>
        <p:spPr>
          <a:xfrm>
            <a:off x="647738" y="1983380"/>
            <a:ext cx="3787083" cy="5484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chemeClr val="dk1"/>
                </a:solidFill>
                <a:latin typeface="SimHei"/>
                <a:ea typeface="SimHei"/>
                <a:cs typeface="SimHei"/>
              </a:rPr>
              <a:t>在通话中，要注意使用简单明了的语言，避免使用过于复杂的词汇或语句结构。</a:t>
            </a:r>
          </a:p>
        </p:txBody>
      </p:sp>
      <p:sp>
        <p:nvSpPr>
          <p:cNvPr id="29" name="AutoShape 29" title=""/>
          <p:cNvSpPr/>
          <p:nvPr/>
        </p:nvSpPr>
        <p:spPr>
          <a:xfrm>
            <a:off x="567362" y="1222264"/>
            <a:ext cx="108454" cy="108454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 title=""/>
          <p:cNvSpPr/>
          <p:nvPr/>
        </p:nvSpPr>
        <p:spPr>
          <a:xfrm>
            <a:off x="539284" y="2101592"/>
            <a:ext cx="108454" cy="108454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 title=""/>
          <p:cNvSpPr txBox="1"/>
          <p:nvPr/>
        </p:nvSpPr>
        <p:spPr>
          <a:xfrm>
            <a:off x="5198633" y="1104053"/>
            <a:ext cx="3787083" cy="3198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chemeClr val="dk1"/>
                </a:solidFill>
                <a:latin typeface="SimHei"/>
                <a:ea typeface="SimHei"/>
                <a:cs typeface="SimHei"/>
              </a:rPr>
              <a:t>在通话前，需要明确通话目的，组织好语言和思路。</a:t>
            </a:r>
          </a:p>
        </p:txBody>
      </p:sp>
      <p:sp>
        <p:nvSpPr>
          <p:cNvPr id="32" name="AutoShape 32" title=""/>
          <p:cNvSpPr/>
          <p:nvPr/>
        </p:nvSpPr>
        <p:spPr>
          <a:xfrm>
            <a:off x="5090179" y="1222264"/>
            <a:ext cx="108454" cy="108454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 title=""/>
          <p:cNvSpPr txBox="1"/>
          <p:nvPr/>
        </p:nvSpPr>
        <p:spPr>
          <a:xfrm>
            <a:off x="5182655" y="1983380"/>
            <a:ext cx="3787083" cy="5484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chemeClr val="dk1"/>
                </a:solidFill>
                <a:latin typeface="SimHei"/>
                <a:ea typeface="SimHei"/>
                <a:cs typeface="SimHei"/>
              </a:rPr>
              <a:t>发音要清晰，语速要适中，不要说得太快也不要说得太慢。</a:t>
            </a:r>
          </a:p>
        </p:txBody>
      </p:sp>
      <p:sp>
        <p:nvSpPr>
          <p:cNvPr id="34" name="AutoShape 34" title=""/>
          <p:cNvSpPr/>
          <p:nvPr/>
        </p:nvSpPr>
        <p:spPr>
          <a:xfrm>
            <a:off x="5074201" y="2101592"/>
            <a:ext cx="108454" cy="108454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5" name="Picture 35" title=""/>
          <p:cNvPicPr>
            <a:picLocks noChangeAspect="1"/>
          </p:cNvPicPr>
          <p:nvPr/>
        </p:nvPicPr>
        <p:blipFill>
          <a:blip r:embed="rId3"/>
          <a:srcRect t="3580" b="3580"/>
          <a:stretch>
            <a:fillRect/>
          </a:stretch>
        </p:blipFill>
        <p:spPr>
          <a:xfrm>
            <a:off x="355440" y="2969745"/>
            <a:ext cx="2771775" cy="1771650"/>
          </a:xfrm>
          <a:prstGeom prst="rect">
            <a:avLst/>
          </a:prstGeom>
        </p:spPr>
      </p:pic>
      <p:pic>
        <p:nvPicPr>
          <p:cNvPr id="36" name="Picture 36" title=""/>
          <p:cNvPicPr>
            <a:picLocks noChangeAspect="1"/>
          </p:cNvPicPr>
          <p:nvPr/>
        </p:nvPicPr>
        <p:blipFill>
          <a:blip r:embed="rId4"/>
          <a:srcRect t="9473" b="9473"/>
          <a:stretch>
            <a:fillRect/>
          </a:stretch>
        </p:blipFill>
        <p:spPr>
          <a:xfrm>
            <a:off x="3345231" y="2969745"/>
            <a:ext cx="2771775" cy="1771650"/>
          </a:xfrm>
          <a:prstGeom prst="rect">
            <a:avLst/>
          </a:prstGeom>
        </p:spPr>
      </p:pic>
      <p:pic>
        <p:nvPicPr>
          <p:cNvPr id="37" name="Picture 37" title=""/>
          <p:cNvPicPr>
            <a:picLocks noChangeAspect="1"/>
          </p:cNvPicPr>
          <p:nvPr/>
        </p:nvPicPr>
        <p:blipFill>
          <a:blip r:embed="rId5"/>
          <a:srcRect t="2050" b="2050"/>
          <a:stretch>
            <a:fillRect/>
          </a:stretch>
        </p:blipFill>
        <p:spPr>
          <a:xfrm>
            <a:off x="6335023" y="2969745"/>
            <a:ext cx="2771775" cy="177165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 title="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 title=""/>
          <p:cNvSpPr/>
          <p:nvPr/>
        </p:nvSpPr>
        <p:spPr>
          <a:xfrm rot="10800000">
            <a:off x="4148591" y="2625"/>
            <a:ext cx="5376408" cy="123346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 title=""/>
          <p:cNvGrpSpPr/>
          <p:nvPr/>
        </p:nvGrpSpPr>
        <p:grpSpPr>
          <a:xfrm>
            <a:off x="355440" y="275282"/>
            <a:ext cx="402793" cy="344076"/>
            <a:chOff x="355440" y="275282"/>
            <a:chExt cx="402793" cy="344076"/>
          </a:xfrm>
        </p:grpSpPr>
        <p:sp>
          <p:nvSpPr>
            <p:cNvPr id="6" name="AutoShape 6"/>
            <p:cNvSpPr/>
            <p:nvPr/>
          </p:nvSpPr>
          <p:spPr>
            <a:xfrm>
              <a:off x="355440" y="277586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449257" y="275282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38379" y="276623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24819" y="28363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06988" y="280402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55440" y="369597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49257" y="367292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38379" y="368633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24819" y="375641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06988" y="372412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355440" y="461608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49257" y="459303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38379" y="460644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24819" y="467652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6988" y="464423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355440" y="553618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49257" y="551314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38379" y="552655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24819" y="559663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06988" y="556434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6" name="TextBox 26" title=""/>
          <p:cNvSpPr txBox="1"/>
          <p:nvPr/>
        </p:nvSpPr>
        <p:spPr>
          <a:xfrm>
            <a:off x="842765" y="180097"/>
            <a:ext cx="7815272" cy="4342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err="1">
                <a:solidFill>
                  <a:schemeClr val="accent1"/>
                </a:solidFill>
                <a:latin typeface="SimHei"/>
                <a:ea typeface="SimHei"/>
                <a:cs typeface="SimHei"/>
              </a:rPr>
              <a:t>有效的倾听与反馈</a:t>
            </a:r>
            <a:endParaRPr lang="en-US" sz="2800" b="1">
              <a:solidFill>
                <a:schemeClr val="accent1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27" name="TextBox 27" title=""/>
          <p:cNvSpPr txBox="1"/>
          <p:nvPr/>
        </p:nvSpPr>
        <p:spPr>
          <a:xfrm>
            <a:off x="675815" y="1104053"/>
            <a:ext cx="4065654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err="1">
                <a:solidFill>
                  <a:schemeClr val="dk1"/>
                </a:solidFill>
                <a:latin typeface="SimHei"/>
                <a:ea typeface="SimHei"/>
                <a:cs typeface="SimHei"/>
              </a:rPr>
              <a:t>在商务电话中，有效的倾听与反馈是建立互信和促进沟通的关键。</a:t>
            </a:r>
          </a:p>
        </p:txBody>
      </p:sp>
      <p:sp>
        <p:nvSpPr>
          <p:cNvPr id="28" name="TextBox 28" title=""/>
          <p:cNvSpPr txBox="1"/>
          <p:nvPr/>
        </p:nvSpPr>
        <p:spPr>
          <a:xfrm>
            <a:off x="647738" y="1983380"/>
            <a:ext cx="4059667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chemeClr val="dk1"/>
                </a:solidFill>
                <a:latin typeface="SimHei"/>
                <a:ea typeface="SimHei"/>
                <a:cs typeface="SimHei"/>
              </a:rPr>
              <a:t>在倾听过程中，要给予反馈，如通过重复或确认来表达理解。</a:t>
            </a:r>
          </a:p>
        </p:txBody>
      </p:sp>
      <p:sp>
        <p:nvSpPr>
          <p:cNvPr id="29" name="AutoShape 29" title=""/>
          <p:cNvSpPr/>
          <p:nvPr/>
        </p:nvSpPr>
        <p:spPr>
          <a:xfrm>
            <a:off x="567362" y="1222264"/>
            <a:ext cx="108454" cy="108454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 title=""/>
          <p:cNvSpPr/>
          <p:nvPr/>
        </p:nvSpPr>
        <p:spPr>
          <a:xfrm>
            <a:off x="539284" y="2101592"/>
            <a:ext cx="108454" cy="108454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 title=""/>
          <p:cNvSpPr txBox="1"/>
          <p:nvPr/>
        </p:nvSpPr>
        <p:spPr>
          <a:xfrm>
            <a:off x="5198633" y="1104053"/>
            <a:ext cx="4059667" cy="54843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chemeClr val="dk1"/>
                </a:solidFill>
                <a:latin typeface="SimHei"/>
                <a:ea typeface="SimHei"/>
                <a:cs typeface="SimHei"/>
              </a:rPr>
              <a:t>通话过程中，要认真倾听对方的意见和观点，不要急于表达自己的看法。</a:t>
            </a:r>
          </a:p>
        </p:txBody>
      </p:sp>
      <p:sp>
        <p:nvSpPr>
          <p:cNvPr id="32" name="AutoShape 32" title=""/>
          <p:cNvSpPr/>
          <p:nvPr/>
        </p:nvSpPr>
        <p:spPr>
          <a:xfrm>
            <a:off x="5090179" y="1222264"/>
            <a:ext cx="108454" cy="108454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 title=""/>
          <p:cNvSpPr txBox="1"/>
          <p:nvPr/>
        </p:nvSpPr>
        <p:spPr>
          <a:xfrm>
            <a:off x="5182655" y="1983380"/>
            <a:ext cx="4059667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chemeClr val="dk1"/>
                </a:solidFill>
                <a:latin typeface="SimHei"/>
                <a:ea typeface="SimHei"/>
                <a:cs typeface="SimHei"/>
              </a:rPr>
              <a:t>在适当的时候，要积极表达自己的看法和意见，但要注意措辞礼貌、尊重对方。</a:t>
            </a:r>
          </a:p>
        </p:txBody>
      </p:sp>
      <p:sp>
        <p:nvSpPr>
          <p:cNvPr id="34" name="AutoShape 34" title=""/>
          <p:cNvSpPr/>
          <p:nvPr/>
        </p:nvSpPr>
        <p:spPr>
          <a:xfrm>
            <a:off x="5074201" y="2101592"/>
            <a:ext cx="108454" cy="108454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5" name="Picture 35" title=""/>
          <p:cNvPicPr>
            <a:picLocks noChangeAspect="1"/>
          </p:cNvPicPr>
          <p:nvPr/>
        </p:nvPicPr>
        <p:blipFill>
          <a:blip r:embed="rId3"/>
          <a:srcRect t="2050" b="2050"/>
          <a:stretch>
            <a:fillRect/>
          </a:stretch>
        </p:blipFill>
        <p:spPr>
          <a:xfrm>
            <a:off x="355440" y="2969745"/>
            <a:ext cx="2771775" cy="1771650"/>
          </a:xfrm>
          <a:prstGeom prst="rect">
            <a:avLst/>
          </a:prstGeom>
        </p:spPr>
      </p:pic>
      <p:pic>
        <p:nvPicPr>
          <p:cNvPr id="36" name="Picture 36" title=""/>
          <p:cNvPicPr>
            <a:picLocks noChangeAspect="1"/>
          </p:cNvPicPr>
          <p:nvPr/>
        </p:nvPicPr>
        <p:blipFill>
          <a:blip r:embed="rId4"/>
          <a:srcRect t="2050" b="2050"/>
          <a:stretch>
            <a:fillRect/>
          </a:stretch>
        </p:blipFill>
        <p:spPr>
          <a:xfrm>
            <a:off x="3345231" y="2969745"/>
            <a:ext cx="2771775" cy="1771650"/>
          </a:xfrm>
          <a:prstGeom prst="rect">
            <a:avLst/>
          </a:prstGeom>
        </p:spPr>
      </p:pic>
      <p:pic>
        <p:nvPicPr>
          <p:cNvPr id="37" name="Picture 37" title=""/>
          <p:cNvPicPr>
            <a:picLocks noChangeAspect="1"/>
          </p:cNvPicPr>
          <p:nvPr/>
        </p:nvPicPr>
        <p:blipFill>
          <a:blip r:embed="rId5"/>
          <a:srcRect t="2050" b="2050"/>
          <a:stretch>
            <a:fillRect/>
          </a:stretch>
        </p:blipFill>
        <p:spPr>
          <a:xfrm>
            <a:off x="6335023" y="2969745"/>
            <a:ext cx="2771775" cy="177165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8255000" cy="40767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https://d.book118.com/848041055137006027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SimHei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2024-09-06T00:28:45.733</cp:lastPrinted>
  <dcterms:created xsi:type="dcterms:W3CDTF">2024-09-05T16:28:45Z</dcterms:created>
  <dcterms:modified xsi:type="dcterms:W3CDTF">2024-09-05T16:28:47Z</dcterms:modified>
</cp:coreProperties>
</file>