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7A1C878-5DFB-4DAD-89DC-5F6918F147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B496C77-4ECE-451F-A18D-283572E08B0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95F8D2F-B975-406E-A136-958AB42AA86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18B3FC4-8745-42C1-9E5C-2113CC3A78C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3DEA43E-9724-4D7A-A2BA-8E2DECA97EB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38BE0B6-DE10-4CE4-835E-B42D03191EB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06F3934-5851-41C1-8F59-0E59E7311A0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D7E2C31-B7D1-433F-9E00-AB79039E73F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0A6ADDA-7EBE-4B6E-B008-FB0304BA0B7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BFAA313-8E7F-443C-BFDD-0892FFE63ED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5BCC0EE-BF62-4CB6-91B3-3B181B8E4F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48054122137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3" name="TextBox 3"/>
          <p:cNvSpPr txBox="1"/>
          <p:nvPr/>
        </p:nvSpPr>
        <p:spPr>
          <a:xfrm>
            <a:off x="1040840" y="3516888"/>
            <a:ext cx="10110320"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rgbClr val="FFFFFF">
                    <a:alpha val="100000"/>
                  </a:srgbClr>
                </a:solidFill>
                <a:latin typeface="Microsoft Yahei"/>
                <a:ea typeface="Microsoft Yahei"/>
                <a:cs typeface="Microsoft Yahei"/>
              </a:rPr>
              <a:t>夏季学校传染病预防</a:t>
            </a:r>
          </a:p>
        </p:txBody>
      </p:sp>
      <p:grpSp>
        <p:nvGrpSpPr>
          <p:cNvPr id="5" name="Group 5"/>
          <p:cNvGrpSpPr/>
          <p:nvPr/>
        </p:nvGrpSpPr>
        <p:grpSpPr>
          <a:xfrm>
            <a:off x="5059558" y="1161765"/>
            <a:ext cx="2072884" cy="2072884"/>
            <a:chOff x="5059558" y="1161765"/>
            <a:chExt cx="2072884" cy="2072884"/>
          </a:xfrm>
        </p:grpSpPr>
        <p:sp>
          <p:nvSpPr>
            <p:cNvPr id="6" name="AutoShape 6"/>
            <p:cNvSpPr/>
            <p:nvPr/>
          </p:nvSpPr>
          <p:spPr>
            <a:xfrm>
              <a:off x="5059558" y="1161765"/>
              <a:ext cx="2072884" cy="2072884"/>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5116739" y="1218945"/>
            <a:ext cx="1958523" cy="1958523"/>
            <a:chOff x="5116739" y="1218945"/>
            <a:chExt cx="1958523" cy="1958523"/>
          </a:xfrm>
        </p:grpSpPr>
        <p:sp>
          <p:nvSpPr>
            <p:cNvPr id="8" name="Freeform 8"/>
            <p:cNvSpPr/>
            <p:nvPr/>
          </p:nvSpPr>
          <p:spPr>
            <a:xfrm>
              <a:off x="5116739" y="1218945"/>
              <a:ext cx="1958523" cy="1958523"/>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116739" y="1218945"/>
              <a:ext cx="1958523" cy="1958523"/>
            </a:xfrm>
            <a:prstGeom prst="roundRect">
              <a:avLst>
                <a:gd name="adj" fmla="val 8841"/>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253411" y="1355617"/>
              <a:ext cx="1685300" cy="1685300"/>
            </a:xfrm>
            <a:prstGeom prst="roundRect">
              <a:avLst>
                <a:gd name="adj" fmla="val 9566"/>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5441229" y="1902429"/>
            <a:ext cx="1309543" cy="896478"/>
            <a:chOff x="5441229" y="1902429"/>
            <a:chExt cx="1309543" cy="896478"/>
          </a:xfrm>
        </p:grpSpPr>
        <p:sp>
          <p:nvSpPr>
            <p:cNvPr id="12" name="Freeform 12"/>
            <p:cNvSpPr/>
            <p:nvPr/>
          </p:nvSpPr>
          <p:spPr>
            <a:xfrm>
              <a:off x="5441229" y="1902429"/>
              <a:ext cx="1309543" cy="896478"/>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AutoShape 13"/>
          <p:cNvSpPr/>
          <p:nvPr/>
        </p:nvSpPr>
        <p:spPr>
          <a:xfrm rot="-5400000">
            <a:off x="100705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5400000" flipV="1">
            <a:off x="15361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51200" y="495117"/>
            <a:ext cx="757489" cy="757489"/>
            <a:chOff x="551200" y="495117"/>
            <a:chExt cx="757489" cy="757489"/>
          </a:xfrm>
        </p:grpSpPr>
        <p:sp>
          <p:nvSpPr>
            <p:cNvPr id="3" name="AutoShape 3"/>
            <p:cNvSpPr/>
            <p:nvPr/>
          </p:nvSpPr>
          <p:spPr>
            <a:xfrm>
              <a:off x="551200" y="495117"/>
              <a:ext cx="757489" cy="757489"/>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 name="Group 4"/>
          <p:cNvGrpSpPr/>
          <p:nvPr/>
        </p:nvGrpSpPr>
        <p:grpSpPr>
          <a:xfrm>
            <a:off x="572171" y="516087"/>
            <a:ext cx="715670" cy="715670"/>
            <a:chOff x="572171" y="516087"/>
            <a:chExt cx="715670" cy="715670"/>
          </a:xfrm>
        </p:grpSpPr>
        <p:sp>
          <p:nvSpPr>
            <p:cNvPr id="5" name="Freeform 5"/>
            <p:cNvSpPr/>
            <p:nvPr/>
          </p:nvSpPr>
          <p:spPr>
            <a:xfrm>
              <a:off x="572171" y="516087"/>
              <a:ext cx="715670" cy="715670"/>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2171" y="516087"/>
              <a:ext cx="715670" cy="715670"/>
            </a:xfrm>
            <a:prstGeom prst="roundRect">
              <a:avLst>
                <a:gd name="adj" fmla="val 8841"/>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22036" y="565953"/>
              <a:ext cx="615696" cy="615696"/>
            </a:xfrm>
            <a:prstGeom prst="roundRect">
              <a:avLst>
                <a:gd name="adj" fmla="val 9566"/>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490568" y="1247584"/>
            <a:ext cx="1681506" cy="766756"/>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en-US" sz="4425" b="1">
                <a:solidFill>
                  <a:srgbClr val="FFFFFF">
                    <a:alpha val="100000"/>
                  </a:srgbClr>
                </a:solidFill>
                <a:latin typeface="黑体"/>
                <a:ea typeface="黑体"/>
                <a:cs typeface="黑体"/>
              </a:rPr>
              <a:t>目录</a:t>
            </a:r>
            <a:endParaRPr lang="en-US" sz="1100"/>
          </a:p>
        </p:txBody>
      </p:sp>
      <p:cxnSp>
        <p:nvCxnSpPr>
          <p:cNvPr id="9" name="Connector 9"/>
          <p:cNvCxnSpPr/>
          <p:nvPr/>
        </p:nvCxnSpPr>
        <p:spPr>
          <a:xfrm>
            <a:off x="4573574" y="1614170"/>
            <a:ext cx="5237390" cy="0"/>
          </a:xfrm>
          <a:prstGeom prst="line">
            <a:avLst/>
          </a:prstGeom>
          <a:ln w="9525">
            <a:solidFill>
              <a:srgbClr val="FFFFFF">
                <a:alpha val="100000"/>
              </a:srgbClr>
            </a:solidFill>
            <a:prstDash val="solid"/>
          </a:ln>
        </p:spPr>
      </p:cxnSp>
      <p:sp>
        <p:nvSpPr>
          <p:cNvPr id="10" name="TextBox 10"/>
          <p:cNvSpPr txBox="1"/>
          <p:nvPr/>
        </p:nvSpPr>
        <p:spPr>
          <a:xfrm>
            <a:off x="4596480" y="1789458"/>
            <a:ext cx="6562725"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引言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夏季常见传染病类型</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学校传染病预防措施</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夏季学校传染病预防的挑战与对策</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案例分析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结论</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引言</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夏季学校传染病预防的重要性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保障学生健康</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预防传染病是保障学生身体健康和生命安全的重要措施，有助于减少疾病传播和减轻医疗负担。</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维护学校秩序</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传染病在学校中的传播会影响学校的正常教学秩序，甚至导致学校停课，因此预防传染病有助于维护学校正常秩序。</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促进社会稳定</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学校是社会的重要组成部分，学生是国家的未来和希望，保障学生健康对于促进社会稳定和经济发展具有重要意义。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通过有效的预防措施，降低夏季学校中传染病的传播风险，保护学生和教职工的健康。</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减少传染病传播</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加强对学生和教职工的传染病防控教育，提高防控意识和能力，形成群防群控的局面。</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提高防控意识</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保障学生和教职工的健康对于维护社会稳定和促进经济发展具有积极意义，有助于提高社会整体健康水平。</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维护社会稳定</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夏季学校传染病预防的目标和意义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夏季常见传染病类型</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细菌性痢疾</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由痢疾杆菌引起的肠道传染病，主要症状为腹痛、腹泻、发热等。</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霍乱</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霍乱弧菌通过污染的食物或水进入人体，引起腹泻、呕吐等症状，严重时可导致脱水、休克甚至死亡。</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伤寒</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由伤寒杆菌引起的肠道传染病，主要症状为持续高热、腹痛、腹泻等。</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7125" r="7125"/>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27292" r="27292"/>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rcRect l="2000" r="2000"/>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肠道传染病</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流感病毒通过飞沫传播，引起发热、咳嗽、喉咙痛、肌肉疼痛等症状。</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流感</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麻疹</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百日咳</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4667" r="14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麻疹病毒通过飞沫传播，引起发热、咳嗽、流涕、眼结膜炎等症状。</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百日咳杆菌引起的呼吸道传染病，主要症状为咳嗽、打喷嚏、喉咙痛等。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呼吸道传染病</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由真菌引起的皮肤病，主要症状为瘙痒、脱屑、水疱等。</a:t>
            </a:r>
          </a:p>
        </p:txBody>
      </p:sp>
      <p:pic>
        <p:nvPicPr>
          <p:cNvPr id="5" name="Picture 5"/>
          <p:cNvPicPr>
            <a:picLocks noChangeAspect="1"/>
          </p:cNvPicPr>
          <p:nvPr/>
        </p:nvPicPr>
        <p:blipFill>
          <a:blip r:embed="rId2"/>
          <a:srcRect l="16675" r="16675"/>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6667" r="16667"/>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6667" r="16667"/>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皮肤癣</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由细菌感染引起的皮肤病，主要症状为皮肤上出现水疱、脓疱等。</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脓疱疮</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由肠道病毒引起的皮肤病，主要症状为手、足、口等部位出现水疱、溃疡等。</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手足口病</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皮肤传染病</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学校传染病预防措施</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25" r="16625"/>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包括教室、食堂、宿舍、图书馆等公共区域，以及学生个人物品，如桌椅、餐具、床铺等。</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定期清洁和消毒学校环境</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保持室内通风</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健康监测</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合理安排作息时间</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确保教室、宿舍等场所的窗户经常打开，保持空气流通。</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建立学生健康监测制度，对发热、咳嗽等症状的学生进行登记和追踪。</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保证学生有足够的休息时间，避免过度疲劳，增强抵抗力。</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日常预防措施</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https://d.book118.com/848054122137006037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66</Paragraphs>
  <Slides>12</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12</vt:i4>
      </vt:variant>
    </vt:vector>
  </HeadingPairs>
  <TitlesOfParts>
    <vt:vector baseType="lpstr" size="17">
      <vt:lpstr>Arial</vt:lpstr>
      <vt:lpstr>Calibri</vt:lpstr>
      <vt:lpstr>Microsoft Yahei</vt:lpstr>
      <vt:lpstr>黑体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2024-09-18T00:33:45.407</cp:lastPrinted>
  <dcterms:created xsi:type="dcterms:W3CDTF">2024-09-17T16:33:45Z</dcterms:created>
  <dcterms:modified xsi:type="dcterms:W3CDTF">2024-09-17T16:33:47Z</dcterms:modified>
</cp:coreProperties>
</file>