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880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580" name="Rectangle 4"/>
          <p:cNvSpPr>
            <a:spLocks noRo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880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第二级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第三级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第四级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第五级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80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80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zh-CN" sz="1200"/>
              <a:t/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1</a:t>
            </a:fld>
            <a:endParaRPr lang="en-US" altLang="zh-CN" sz="1200"/>
          </a:p>
        </p:txBody>
      </p:sp>
      <p:sp>
        <p:nvSpPr>
          <p:cNvPr id="25603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2560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2</a:t>
            </a:fld>
            <a:endParaRPr lang="en-US" altLang="zh-CN" sz="1200"/>
          </a:p>
        </p:txBody>
      </p:sp>
      <p:sp>
        <p:nvSpPr>
          <p:cNvPr id="26627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26628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3</a:t>
            </a:fld>
            <a:endParaRPr lang="en-US" altLang="zh-CN" sz="1200"/>
          </a:p>
        </p:txBody>
      </p:sp>
      <p:sp>
        <p:nvSpPr>
          <p:cNvPr id="27651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2765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4</a:t>
            </a:fld>
            <a:endParaRPr lang="en-US" altLang="zh-CN" sz="1200"/>
          </a:p>
        </p:txBody>
      </p:sp>
      <p:sp>
        <p:nvSpPr>
          <p:cNvPr id="28675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2867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5</a:t>
            </a:fld>
            <a:endParaRPr lang="en-US" altLang="zh-CN" sz="1200"/>
          </a:p>
        </p:txBody>
      </p:sp>
      <p:sp>
        <p:nvSpPr>
          <p:cNvPr id="29699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2970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6</a:t>
            </a:fld>
            <a:endParaRPr lang="en-US" altLang="zh-CN" sz="1200"/>
          </a:p>
        </p:txBody>
      </p:sp>
      <p:sp>
        <p:nvSpPr>
          <p:cNvPr id="30723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3072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7</a:t>
            </a:fld>
            <a:endParaRPr lang="en-US" altLang="zh-CN" sz="1200"/>
          </a:p>
        </p:txBody>
      </p:sp>
      <p:sp>
        <p:nvSpPr>
          <p:cNvPr id="31747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31748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8</a:t>
            </a:fld>
            <a:endParaRPr lang="en-US" altLang="zh-CN" sz="1200"/>
          </a:p>
        </p:txBody>
      </p:sp>
      <p:sp>
        <p:nvSpPr>
          <p:cNvPr id="32771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3277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9</a:t>
            </a:fld>
            <a:endParaRPr lang="en-US" altLang="zh-CN" sz="1200"/>
          </a:p>
        </p:txBody>
      </p:sp>
      <p:sp>
        <p:nvSpPr>
          <p:cNvPr id="33795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3379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en-US" altLang="zh-CN" sz="1200"/>
              <a:t>10</a:t>
            </a:fld>
            <a:endParaRPr lang="en-US" altLang="zh-CN" sz="1200"/>
          </a:p>
        </p:txBody>
      </p:sp>
      <p:sp>
        <p:nvSpPr>
          <p:cNvPr id="34819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3482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154B3-9EEC-4072-ACFD-CD5EC14D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58C0-89BC-46C9-A815-5D7B5BB56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94162-92C4-4CFC-8CE0-6EFFA7F5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C9870-70E0-4FB8-9292-685F43DD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002DE-98AD-4D25-B92A-AB33CAEC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641E7-863B-45BF-89EF-738679D1C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B73FB-F896-4FEC-84B9-63562726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82CF9-5116-4919-8A1B-D68D4E4A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11379-2559-41FE-B1FC-928E05A3F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29F02-2E2A-4B13-9F43-CFC2C495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CB7D4-EBF3-4F4A-A73E-F545D4AB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oleObject" Target="../embeddings/oleObject1.bin" TargetMode="Internal" /><Relationship Id="rId13" Type="http://schemas.openxmlformats.org/officeDocument/2006/relationships/image" Target="../media/image1.png" /><Relationship Id="rId14" Type="http://schemas.openxmlformats.org/officeDocument/2006/relationships/vmlDrawing" Target="../drawings/vmlDrawing1.v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14"/>
          <p:cNvSpPr/>
          <p:nvPr userDrawn="1"/>
        </p:nvSpPr>
        <p:spPr>
          <a:xfrm>
            <a:off x="0" y="6553200"/>
            <a:ext cx="9144000" cy="304800"/>
          </a:xfrm>
          <a:prstGeom prst="rect">
            <a:avLst/>
          </a:prstGeom>
          <a:solidFill>
            <a:srgbClr val="3399FF"/>
          </a:solidFill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027" name="Rectangle 12"/>
          <p:cNvSpPr/>
          <p:nvPr userDrawn="1"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3399FF"/>
          </a:solidFill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028" name="Line 8"/>
          <p:cNvSpPr/>
          <p:nvPr userDrawn="1"/>
        </p:nvSpPr>
        <p:spPr>
          <a:xfrm>
            <a:off x="0" y="685800"/>
            <a:ext cx="9144000" cy="0"/>
          </a:xfrm>
          <a:prstGeom prst="line">
            <a:avLst/>
          </a:prstGeom>
          <a:ln w="25400" cap="flat" cmpd="sng">
            <a:solidFill>
              <a:srgbClr val="808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29" name="Rectangle 9"/>
          <p:cNvSpPr/>
          <p:nvPr userDrawn="1"/>
        </p:nvSpPr>
        <p:spPr>
          <a:xfrm>
            <a:off x="0" y="6540500"/>
            <a:ext cx="3657600" cy="3127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r>
              <a:rPr lang="zh-CN" altLang="en-US" sz="1400">
                <a:solidFill>
                  <a:schemeClr val="bg1"/>
                </a:solidFill>
                <a:latin typeface="Verdana" panose="020b0604030504040204" pitchFamily="34" charset="0"/>
                <a:ea typeface="华文细黑" panose="02010600040101010101" pitchFamily="2" charset="-122"/>
              </a:rPr>
              <a:t>杭州和利时自动化有限公司</a:t>
            </a:r>
            <a:r>
              <a:rPr lang="en-US" altLang="zh-CN" sz="1400">
                <a:solidFill>
                  <a:schemeClr val="bg1"/>
                </a:solidFill>
                <a:latin typeface="Verdana" panose="020b0604030504040204" pitchFamily="34" charset="0"/>
                <a:ea typeface="华文细黑" panose="02010600040101010101" pitchFamily="2" charset="-122"/>
              </a:rPr>
              <a:t>. </a:t>
            </a:r>
            <a:r>
              <a:rPr lang="zh-CN" altLang="en-US" sz="1400">
                <a:solidFill>
                  <a:schemeClr val="bg1"/>
                </a:solidFill>
                <a:latin typeface="Verdana" panose="020b0604030504040204" pitchFamily="34" charset="0"/>
                <a:ea typeface="华文细黑" panose="02010600040101010101" pitchFamily="2" charset="-122"/>
              </a:rPr>
              <a:t>应用开发部</a:t>
            </a:r>
            <a:endParaRPr lang="zh-CN" altLang="en-US" sz="1200">
              <a:solidFill>
                <a:schemeClr val="bg1"/>
              </a:solidFill>
              <a:latin typeface="Verdana" panose="020b0604030504040204" pitchFamily="34" charset="0"/>
            </a:endParaRPr>
          </a:p>
        </p:txBody>
      </p:sp>
      <p:sp>
        <p:nvSpPr>
          <p:cNvPr id="1030" name="Rectangle 10"/>
          <p:cNvSpPr/>
          <p:nvPr userDrawn="1"/>
        </p:nvSpPr>
        <p:spPr>
          <a:xfrm>
            <a:off x="8604250" y="6477000"/>
            <a:ext cx="5397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fld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31" name="Rectangle 11"/>
          <p:cNvSpPr/>
          <p:nvPr userDrawn="1"/>
        </p:nvSpPr>
        <p:spPr>
          <a:xfrm>
            <a:off x="4267200" y="6545263"/>
            <a:ext cx="3429000" cy="31273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r>
              <a:rPr lang="en-US" altLang="zh-CN" sz="1400">
                <a:solidFill>
                  <a:schemeClr val="bg1"/>
                </a:solidFill>
                <a:latin typeface="Verdana" panose="020b0604030504040204" pitchFamily="34" charset="0"/>
                <a:ea typeface="华文细黑" panose="02010600040101010101" pitchFamily="2" charset="-122"/>
              </a:rPr>
              <a:t>SFC</a:t>
            </a:r>
            <a:r>
              <a:rPr lang="zh-CN" altLang="en-US" sz="1400">
                <a:solidFill>
                  <a:schemeClr val="bg1"/>
                </a:solidFill>
                <a:latin typeface="Verdana" panose="020b0604030504040204" pitchFamily="34" charset="0"/>
                <a:ea typeface="华文细黑" panose="02010600040101010101" pitchFamily="2" charset="-122"/>
              </a:rPr>
              <a:t>语言完全培训课程</a:t>
            </a:r>
            <a:endParaRPr lang="zh-CN" altLang="en-US" sz="1400">
              <a:solidFill>
                <a:schemeClr val="bg1"/>
              </a:solidFill>
              <a:latin typeface="Verdana" panose="020b0604030504040204" pitchFamily="34" charset="0"/>
              <a:ea typeface="华文细黑" panose="02010600040101010101" pitchFamily="2" charset="-122"/>
            </a:endParaRPr>
          </a:p>
        </p:txBody>
      </p:sp>
      <p:graphicFrame>
        <p:nvGraphicFramePr>
          <p:cNvPr id="1032" name="Object 15"/>
          <p:cNvGraphicFramePr>
            <a:graphicFrameLocks noChangeAspect="1"/>
          </p:cNvGraphicFramePr>
          <p:nvPr userDrawn="1"/>
        </p:nvGraphicFramePr>
        <p:xfrm>
          <a:off x="0" y="0"/>
          <a:ext cx="1600200" cy="641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2" imgW="1247775" imgH="552450" progId="Paint.Picture">
                  <p:embed/>
                </p:oleObj>
              </mc:Choice>
              <mc:Fallback>
                <p:oleObj r:id="rId12" imgW="1247775" imgH="5524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600200" cy="641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56120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914400"/>
            <a:ext cx="5029200" cy="5029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Text Box 7"/>
          <p:cNvSpPr txBox="1"/>
          <p:nvPr/>
        </p:nvSpPr>
        <p:spPr>
          <a:xfrm>
            <a:off x="2819400" y="2057400"/>
            <a:ext cx="5638800" cy="2147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5400" b="1">
                <a:solidFill>
                  <a:srgbClr val="FF0000"/>
                </a:solidFill>
                <a:latin typeface="Times New Roman" panose="02020603050405020304" pitchFamily="18" charset="0"/>
              </a:rPr>
              <a:t>SFC</a:t>
            </a:r>
            <a:r>
              <a:rPr lang="zh-CN" altLang="en-US" sz="5400" b="1">
                <a:solidFill>
                  <a:srgbClr val="FF0000"/>
                </a:solidFill>
                <a:latin typeface="Times New Roman" panose="02020603050405020304" pitchFamily="18" charset="0"/>
              </a:rPr>
              <a:t>语言</a:t>
            </a:r>
            <a:endParaRPr lang="zh-CN" altLang="en-US" sz="54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5400" b="1">
                <a:solidFill>
                  <a:srgbClr val="FF0000"/>
                </a:solidFill>
                <a:latin typeface="Times New Roman" panose="02020603050405020304" pitchFamily="18" charset="0"/>
              </a:rPr>
              <a:t>完全培训课程</a:t>
            </a:r>
            <a:endParaRPr lang="zh-CN" altLang="en-US" sz="5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052" name="Rectangle 10"/>
          <p:cNvSpPr>
            <a:spLocks noGrp="1"/>
          </p:cNvSpPr>
          <p:nvPr>
            <p:ph type="ctrTitle"/>
          </p:nvPr>
        </p:nvSpPr>
        <p:spPr>
          <a:xfrm>
            <a:off x="5943600" y="0"/>
            <a:ext cx="3200400" cy="457200"/>
          </a:xfrm>
          <a:noFill/>
          <a:ln>
            <a:noFill/>
          </a:ln>
        </p:spPr>
        <p:txBody>
          <a:bodyPr/>
          <a:lstStyle/>
          <a:p>
            <a:pPr algn="r" eaLnBrk="1" hangingPunct="1">
              <a:buClrTx/>
              <a:buSzTx/>
              <a:buFontTx/>
            </a:pPr>
            <a:r>
              <a:rPr lang="zh-CN" altLang="en-US" sz="3200" b="1">
                <a:solidFill>
                  <a:schemeClr val="bg1"/>
                </a:solidFill>
              </a:rPr>
              <a:t>封面</a:t>
            </a:r>
            <a:endParaRPr lang="zh-CN" altLang="en-US" sz="32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1026"/>
          <p:cNvSpPr/>
          <p:nvPr/>
        </p:nvSpPr>
        <p:spPr>
          <a:xfrm>
            <a:off x="381000" y="762000"/>
            <a:ext cx="8382000" cy="1970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</a:rPr>
              <a:t>SFC</a:t>
            </a:r>
            <a:r>
              <a:rPr lang="zh-CN" altLang="en-US" sz="3200">
                <a:latin typeface="Times New Roman" panose="02020603050405020304" pitchFamily="18" charset="0"/>
              </a:rPr>
              <a:t>：</a:t>
            </a:r>
            <a:r>
              <a:rPr lang="en-US" altLang="zh-CN" sz="3200">
                <a:latin typeface="Times New Roman" panose="02020603050405020304" pitchFamily="18" charset="0"/>
              </a:rPr>
              <a:t>Sequential Function Chart </a:t>
            </a:r>
            <a:endParaRPr lang="en-US" altLang="zh-CN" sz="3200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latin typeface="Times New Roman" panose="02020603050405020304" pitchFamily="18" charset="0"/>
              </a:rPr>
              <a:t>顺序控制功能图表语言（简称：顺控语言）</a:t>
            </a:r>
            <a:endParaRPr lang="zh-CN" altLang="en-US" sz="3200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603050405020304" pitchFamily="18" charset="0"/>
              </a:rPr>
              <a:t>步、转移条件和动作是顺序功能图中的三种主要元件。</a:t>
            </a:r>
            <a:endParaRPr lang="zh-CN" altLang="en-US" sz="2800">
              <a:latin typeface="Times New Roman" panose="02020603050405020304" pitchFamily="18" charset="0"/>
            </a:endParaRPr>
          </a:p>
        </p:txBody>
      </p:sp>
      <p:sp>
        <p:nvSpPr>
          <p:cNvPr id="3075" name="Rectangle 1027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3200" b="1">
                <a:solidFill>
                  <a:schemeClr val="bg1"/>
                </a:solidFill>
              </a:rPr>
              <a:t>什么是</a:t>
            </a:r>
            <a:r>
              <a:rPr lang="en-US" altLang="zh-CN" sz="3200" b="1">
                <a:solidFill>
                  <a:schemeClr val="bg1"/>
                </a:solidFill>
              </a:rPr>
              <a:t>SFC</a:t>
            </a:r>
            <a:endParaRPr lang="en-US" altLang="zh-CN" sz="32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3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en-US" altLang="zh-CN" sz="3200" b="1">
                <a:solidFill>
                  <a:schemeClr val="bg1"/>
                </a:solidFill>
              </a:rPr>
              <a:t>SFC</a:t>
            </a:r>
            <a:r>
              <a:rPr lang="zh-CN" altLang="en-US" sz="3200" b="1">
                <a:solidFill>
                  <a:schemeClr val="bg1"/>
                </a:solidFill>
              </a:rPr>
              <a:t>可以用在什么地方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099" name="Rectangle 4"/>
          <p:cNvSpPr/>
          <p:nvPr/>
        </p:nvSpPr>
        <p:spPr>
          <a:xfrm>
            <a:off x="228600" y="914400"/>
            <a:ext cx="8382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latin typeface="Times New Roman" panose="02020603050405020304" pitchFamily="18" charset="0"/>
              </a:rPr>
              <a:t>适应对象：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特别适合对于“顺序相关”的控制场合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pic>
        <p:nvPicPr>
          <p:cNvPr id="4100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447800"/>
            <a:ext cx="7372350" cy="50958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一个应用的例子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5123" name="Rectangle 14"/>
          <p:cNvSpPr/>
          <p:nvPr/>
        </p:nvSpPr>
        <p:spPr>
          <a:xfrm>
            <a:off x="228600" y="762000"/>
            <a:ext cx="8534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让我们先从一个简单的例子来认识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SFC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吧！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24" name="Rectangle 19"/>
          <p:cNvSpPr/>
          <p:nvPr/>
        </p:nvSpPr>
        <p:spPr>
          <a:xfrm>
            <a:off x="371475" y="1371600"/>
            <a:ext cx="1905000" cy="5334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125" name="Oval 20"/>
          <p:cNvSpPr/>
          <p:nvPr/>
        </p:nvSpPr>
        <p:spPr>
          <a:xfrm>
            <a:off x="609600" y="1447800"/>
            <a:ext cx="381000" cy="381000"/>
          </a:xfrm>
          <a:prstGeom prst="ellipse">
            <a:avLst/>
          </a:prstGeom>
          <a:solidFill>
            <a:srgbClr val="FF0000"/>
          </a:solidFill>
          <a:ln w="9525" cap="flat" cmpd="sng">
            <a:solidFill>
              <a:schemeClr val="tx2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26" name="Oval 21"/>
          <p:cNvSpPr/>
          <p:nvPr/>
        </p:nvSpPr>
        <p:spPr>
          <a:xfrm>
            <a:off x="1143000" y="1447800"/>
            <a:ext cx="381000" cy="381000"/>
          </a:xfrm>
          <a:prstGeom prst="ellipse">
            <a:avLst/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127" name="Oval 22"/>
          <p:cNvSpPr/>
          <p:nvPr/>
        </p:nvSpPr>
        <p:spPr>
          <a:xfrm>
            <a:off x="1676400" y="1447800"/>
            <a:ext cx="381000" cy="381000"/>
          </a:xfrm>
          <a:prstGeom prst="ellipse">
            <a:avLst/>
          </a:prstGeom>
          <a:solidFill>
            <a:srgbClr val="00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128" name="Rectangle 23"/>
          <p:cNvSpPr/>
          <p:nvPr/>
        </p:nvSpPr>
        <p:spPr>
          <a:xfrm>
            <a:off x="2667000" y="1219200"/>
            <a:ext cx="4419600" cy="1552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这是一个交通信号灯，规定红灯亮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30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秒后，亮绿灯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30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秒，然后亮黄灯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10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秒，然后亮红灯，周而复始。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5129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762000"/>
            <a:ext cx="1905000" cy="609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30" name="Rectangle 25"/>
          <p:cNvSpPr/>
          <p:nvPr/>
        </p:nvSpPr>
        <p:spPr>
          <a:xfrm>
            <a:off x="304800" y="2819400"/>
            <a:ext cx="6858000" cy="3743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看一下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</a:rPr>
              <a:t>SFC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的程序吧：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在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步程序开始运行，在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步亮红灯，并计时；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等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30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秒后，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T1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条件满足，程序运行到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Step3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步，绿灯亮，并计时；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等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30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秒后，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T2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条件满足，程序运行到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Step4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步，亮黄灯，并计时；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等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10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秒后，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T3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条件满足，程序调会到</a:t>
            </a: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步，周而复始。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1026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步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pic>
        <p:nvPicPr>
          <p:cNvPr id="6147" name="Picture 10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990600"/>
            <a:ext cx="3810000" cy="35734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Picture 10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143000"/>
            <a:ext cx="3352800" cy="1295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9" name="AutoShape 1029"/>
          <p:cNvSpPr/>
          <p:nvPr/>
        </p:nvSpPr>
        <p:spPr>
          <a:xfrm>
            <a:off x="533400" y="1143000"/>
            <a:ext cx="1295400" cy="914400"/>
          </a:xfrm>
          <a:prstGeom prst="wedgeRoundRectCallout">
            <a:avLst>
              <a:gd name="adj1" fmla="val 117523"/>
              <a:gd name="adj2" fmla="val 179690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6150" name="AutoShape 1030"/>
          <p:cNvSpPr/>
          <p:nvPr/>
        </p:nvSpPr>
        <p:spPr>
          <a:xfrm>
            <a:off x="4419600" y="762000"/>
            <a:ext cx="1295400" cy="914400"/>
          </a:xfrm>
          <a:prstGeom prst="wedgeRoundRectCallout">
            <a:avLst>
              <a:gd name="adj1" fmla="val -148773"/>
              <a:gd name="adj2" fmla="val 175176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6151" name="AutoShape 1031"/>
          <p:cNvSpPr/>
          <p:nvPr/>
        </p:nvSpPr>
        <p:spPr>
          <a:xfrm>
            <a:off x="4572000" y="1905000"/>
            <a:ext cx="1066800" cy="685800"/>
          </a:xfrm>
          <a:prstGeom prst="wedgeRoundRectCallout">
            <a:avLst>
              <a:gd name="adj1" fmla="val -119495"/>
              <a:gd name="adj2" fmla="val 101620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6152" name="AutoShape 1032"/>
          <p:cNvSpPr/>
          <p:nvPr/>
        </p:nvSpPr>
        <p:spPr>
          <a:xfrm>
            <a:off x="4495800" y="3048000"/>
            <a:ext cx="2895600" cy="685800"/>
          </a:xfrm>
          <a:prstGeom prst="wedgeRoundRectCallout">
            <a:avLst>
              <a:gd name="adj1" fmla="val -75111"/>
              <a:gd name="adj2" fmla="val 18519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6153" name="Text Box 1033"/>
          <p:cNvSpPr txBox="1"/>
          <p:nvPr/>
        </p:nvSpPr>
        <p:spPr>
          <a:xfrm>
            <a:off x="2667000" y="2895600"/>
            <a:ext cx="14478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这就是“步”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154" name="AutoShape 1034"/>
          <p:cNvSpPr/>
          <p:nvPr/>
        </p:nvSpPr>
        <p:spPr>
          <a:xfrm>
            <a:off x="7162800" y="1981200"/>
            <a:ext cx="1066800" cy="685800"/>
          </a:xfrm>
          <a:prstGeom prst="wedgeRoundRectCallout">
            <a:avLst>
              <a:gd name="adj1" fmla="val -359671"/>
              <a:gd name="adj2" fmla="val 116898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6155" name="Rectangle 1035"/>
          <p:cNvSpPr/>
          <p:nvPr/>
        </p:nvSpPr>
        <p:spPr>
          <a:xfrm>
            <a:off x="304800" y="4267200"/>
            <a:ext cx="7696200" cy="210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步：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是</a:t>
            </a:r>
            <a:r>
              <a:rPr lang="zh-CN" altLang="en-US">
                <a:latin typeface="Times New Roman" panose="02020603050405020304" pitchFamily="18" charset="0"/>
              </a:rPr>
              <a:t>程序执行的逻辑单位。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为了标识“步”，因此每个步就要有个“名字”，如下：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步名：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步的名字，隐含声明的变量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在上图中，</a:t>
            </a:r>
            <a:r>
              <a:rPr lang="en-US" altLang="zh-CN">
                <a:latin typeface="Times New Roman" panose="02020603050405020304" pitchFamily="18" charset="0"/>
              </a:rPr>
              <a:t>Step8</a:t>
            </a:r>
            <a:r>
              <a:rPr lang="zh-CN" altLang="en-US">
                <a:latin typeface="Times New Roman" panose="02020603050405020304" pitchFamily="18" charset="0"/>
              </a:rPr>
              <a:t>、</a:t>
            </a:r>
            <a:r>
              <a:rPr lang="en-US" altLang="zh-CN">
                <a:latin typeface="Times New Roman" panose="02020603050405020304" pitchFamily="18" charset="0"/>
              </a:rPr>
              <a:t>Init</a:t>
            </a:r>
            <a:r>
              <a:rPr lang="zh-CN" altLang="en-US">
                <a:latin typeface="Times New Roman" panose="02020603050405020304" pitchFamily="18" charset="0"/>
              </a:rPr>
              <a:t>、 </a:t>
            </a:r>
            <a:r>
              <a:rPr lang="en-US" altLang="zh-CN">
                <a:latin typeface="Times New Roman" panose="02020603050405020304" pitchFamily="18" charset="0"/>
              </a:rPr>
              <a:t>Step3</a:t>
            </a:r>
            <a:r>
              <a:rPr lang="zh-CN" altLang="en-US">
                <a:latin typeface="Times New Roman" panose="02020603050405020304" pitchFamily="18" charset="0"/>
              </a:rPr>
              <a:t>、</a:t>
            </a:r>
            <a:r>
              <a:rPr lang="en-US" altLang="zh-CN">
                <a:latin typeface="Times New Roman" panose="02020603050405020304" pitchFamily="18" charset="0"/>
              </a:rPr>
              <a:t>…… </a:t>
            </a:r>
            <a:r>
              <a:rPr lang="zh-CN" altLang="en-US">
                <a:latin typeface="Times New Roman" panose="02020603050405020304" pitchFamily="18" charset="0"/>
              </a:rPr>
              <a:t>都是步名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295400"/>
            <a:ext cx="1833563" cy="4724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1" name="Rectangle 2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几种步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7172" name="Rectangle 13"/>
          <p:cNvSpPr/>
          <p:nvPr/>
        </p:nvSpPr>
        <p:spPr>
          <a:xfrm>
            <a:off x="2514600" y="1066800"/>
            <a:ext cx="6172200" cy="53863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初始步：</a:t>
            </a:r>
            <a:r>
              <a:rPr lang="zh-CN" altLang="en-US">
                <a:latin typeface="Times New Roman" panose="02020603050405020304" pitchFamily="18" charset="0"/>
              </a:rPr>
              <a:t>一个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只能有一个初始步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“双方框” 框起来的步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它是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程序运行的第一个步，即：当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运行后，第一个执行的步。也是新建一个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后默认有的一个步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一般步：</a:t>
            </a:r>
            <a:r>
              <a:rPr lang="zh-CN" altLang="en-US">
                <a:latin typeface="Times New Roman" panose="02020603050405020304" pitchFamily="18" charset="0"/>
              </a:rPr>
              <a:t>一个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可以有若干个步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单方框 框起来的步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一般是由组态人员添加的步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跳转步：</a:t>
            </a:r>
            <a:r>
              <a:rPr lang="zh-CN" altLang="en-US">
                <a:latin typeface="Times New Roman" panose="02020603050405020304" pitchFamily="18" charset="0"/>
              </a:rPr>
              <a:t>一个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可以有若干个跳转步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它是一段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结束时的一个“去向”的标志，组态人员可以修改它。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173" name="AutoShape 18"/>
          <p:cNvSpPr/>
          <p:nvPr/>
        </p:nvSpPr>
        <p:spPr>
          <a:xfrm>
            <a:off x="228600" y="1143000"/>
            <a:ext cx="1752600" cy="1295400"/>
          </a:xfrm>
          <a:prstGeom prst="wedgeRoundRectCallout">
            <a:avLst>
              <a:gd name="adj1" fmla="val 81792"/>
              <a:gd name="adj2" fmla="val -24144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7174" name="AutoShape 19"/>
          <p:cNvSpPr/>
          <p:nvPr/>
        </p:nvSpPr>
        <p:spPr>
          <a:xfrm>
            <a:off x="304800" y="3124200"/>
            <a:ext cx="1752600" cy="1295400"/>
          </a:xfrm>
          <a:prstGeom prst="wedgeRoundRectCallout">
            <a:avLst>
              <a:gd name="adj1" fmla="val 87773"/>
              <a:gd name="adj2" fmla="val 1347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7175" name="AutoShape 21"/>
          <p:cNvSpPr/>
          <p:nvPr/>
        </p:nvSpPr>
        <p:spPr>
          <a:xfrm>
            <a:off x="304800" y="4953000"/>
            <a:ext cx="1752600" cy="1295400"/>
          </a:xfrm>
          <a:prstGeom prst="wedgeRoundRectCallout">
            <a:avLst>
              <a:gd name="adj1" fmla="val 78352"/>
              <a:gd name="adj2" fmla="val -16056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7650" y="1249363"/>
            <a:ext cx="1023938" cy="1003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0338" y="2420938"/>
            <a:ext cx="1189037" cy="1676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6" name="Rectangle 2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步状态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8197" name="Rectangle 4"/>
          <p:cNvSpPr/>
          <p:nvPr/>
        </p:nvSpPr>
        <p:spPr>
          <a:xfrm>
            <a:off x="457200" y="914400"/>
            <a:ext cx="8153400" cy="2678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步按照其运行时的状态可以分为两类：</a:t>
            </a: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</a:rPr>
              <a:t>活动步、非活动步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活动步：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当前</a:t>
            </a:r>
            <a:r>
              <a:rPr lang="zh-CN" altLang="en-US" b="1">
                <a:latin typeface="Times New Roman" panose="02020603050405020304" pitchFamily="18" charset="0"/>
              </a:rPr>
              <a:t>处于运行状态的步</a:t>
            </a:r>
            <a:r>
              <a:rPr lang="zh-CN" altLang="en-US">
                <a:latin typeface="Times New Roman" panose="02020603050405020304" pitchFamily="18" charset="0"/>
              </a:rPr>
              <a:t>被成为“活动步”，。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非活动步：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非活动步是哪些处于非执行状态的步。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步动作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9219" name="Rectangle 9"/>
          <p:cNvSpPr/>
          <p:nvPr/>
        </p:nvSpPr>
        <p:spPr>
          <a:xfrm>
            <a:off x="228600" y="838200"/>
            <a:ext cx="8915400" cy="1004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Times New Roman" panose="02020603050405020304" pitchFamily="18" charset="0"/>
              </a:rPr>
              <a:t>“</a:t>
            </a:r>
            <a:r>
              <a:rPr lang="zh-CN" altLang="en-US">
                <a:latin typeface="Times New Roman" panose="02020603050405020304" pitchFamily="18" charset="0"/>
              </a:rPr>
              <a:t>动作” 指的是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运行时，真正被执行的代码部分。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对于</a:t>
            </a:r>
            <a:r>
              <a:rPr lang="en-US" altLang="zh-CN">
                <a:latin typeface="Times New Roman" panose="02020603050405020304" pitchFamily="18" charset="0"/>
              </a:rPr>
              <a:t>SFC</a:t>
            </a:r>
            <a:r>
              <a:rPr lang="zh-CN" altLang="en-US">
                <a:latin typeface="Times New Roman" panose="02020603050405020304" pitchFamily="18" charset="0"/>
              </a:rPr>
              <a:t>，“动作”可以分为三种：</a:t>
            </a: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步动作、入口动作、出口动作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pic>
        <p:nvPicPr>
          <p:cNvPr id="922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0" y="2057400"/>
            <a:ext cx="4576763" cy="3822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1" name="Rectangle 11"/>
          <p:cNvSpPr/>
          <p:nvPr/>
        </p:nvSpPr>
        <p:spPr>
          <a:xfrm>
            <a:off x="6172200" y="2286000"/>
            <a:ext cx="1981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0000FF"/>
                </a:solidFill>
                <a:latin typeface="Times New Roman" panose="02020603050405020304" pitchFamily="18" charset="0"/>
              </a:rPr>
              <a:t>步动作</a:t>
            </a:r>
            <a:endParaRPr lang="zh-CN" altLang="en-US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22" name="Rectangle 12"/>
          <p:cNvSpPr/>
          <p:nvPr/>
        </p:nvSpPr>
        <p:spPr>
          <a:xfrm>
            <a:off x="381000" y="2438400"/>
            <a:ext cx="1981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入口动作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9223" name="Rectangle 14"/>
          <p:cNvSpPr/>
          <p:nvPr/>
        </p:nvSpPr>
        <p:spPr>
          <a:xfrm>
            <a:off x="5715000" y="5410200"/>
            <a:ext cx="1981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出口动作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9224" name="AutoShape 15"/>
          <p:cNvSpPr/>
          <p:nvPr/>
        </p:nvSpPr>
        <p:spPr>
          <a:xfrm flipH="1">
            <a:off x="2743200" y="2819400"/>
            <a:ext cx="533400" cy="457200"/>
          </a:xfrm>
          <a:prstGeom prst="wedgeRoundRectCallout">
            <a:avLst>
              <a:gd name="adj1" fmla="val 241963"/>
              <a:gd name="adj2" fmla="val -28477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9225" name="AutoShape 16"/>
          <p:cNvSpPr/>
          <p:nvPr/>
        </p:nvSpPr>
        <p:spPr>
          <a:xfrm flipH="1">
            <a:off x="2743200" y="4648200"/>
            <a:ext cx="533400" cy="533400"/>
          </a:xfrm>
          <a:prstGeom prst="wedgeRoundRectCallout">
            <a:avLst>
              <a:gd name="adj1" fmla="val 275889"/>
              <a:gd name="adj2" fmla="val -340778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9226" name="AutoShape 17"/>
          <p:cNvSpPr/>
          <p:nvPr/>
        </p:nvSpPr>
        <p:spPr>
          <a:xfrm flipH="1">
            <a:off x="3810000" y="4724400"/>
            <a:ext cx="457200" cy="457200"/>
          </a:xfrm>
          <a:prstGeom prst="wedgeRoundRectCallout">
            <a:avLst>
              <a:gd name="adj1" fmla="val -355556"/>
              <a:gd name="adj2" fmla="val 153815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9227" name="AutoShape 18"/>
          <p:cNvSpPr/>
          <p:nvPr/>
        </p:nvSpPr>
        <p:spPr>
          <a:xfrm flipH="1">
            <a:off x="3733800" y="2819400"/>
            <a:ext cx="609600" cy="457200"/>
          </a:xfrm>
          <a:prstGeom prst="wedgeRoundRectCallout">
            <a:avLst>
              <a:gd name="adj1" fmla="val -273699"/>
              <a:gd name="adj2" fmla="val 562843"/>
              <a:gd name="adj3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9228" name="AutoShape 19"/>
          <p:cNvSpPr/>
          <p:nvPr/>
        </p:nvSpPr>
        <p:spPr>
          <a:xfrm flipH="1">
            <a:off x="3810000" y="2286000"/>
            <a:ext cx="457200" cy="381000"/>
          </a:xfrm>
          <a:prstGeom prst="wedgeRoundRectCallout">
            <a:avLst>
              <a:gd name="adj1" fmla="val -472917"/>
              <a:gd name="adj2" fmla="val 72079"/>
              <a:gd name="adj3" fmla="val 16667"/>
            </a:avLst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29" name="AutoShape 20"/>
          <p:cNvSpPr/>
          <p:nvPr/>
        </p:nvSpPr>
        <p:spPr>
          <a:xfrm flipH="1">
            <a:off x="4267200" y="4038600"/>
            <a:ext cx="2971800" cy="685800"/>
          </a:xfrm>
          <a:prstGeom prst="wedgeRoundRectCallout">
            <a:avLst>
              <a:gd name="adj1" fmla="val -25588"/>
              <a:gd name="adj2" fmla="val -224310"/>
              <a:gd name="adj3" fmla="val 16667"/>
            </a:avLst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000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30" name="Rectangle 21"/>
          <p:cNvSpPr/>
          <p:nvPr/>
        </p:nvSpPr>
        <p:spPr>
          <a:xfrm>
            <a:off x="0" y="601980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latin typeface="Times New Roman" panose="02020603050405020304" pitchFamily="18" charset="0"/>
              </a:rPr>
              <a:t>注意：</a:t>
            </a:r>
            <a:r>
              <a:rPr lang="zh-CN" altLang="en-US">
                <a:latin typeface="Times New Roman" panose="02020603050405020304" pitchFamily="18" charset="0"/>
              </a:rPr>
              <a:t>初始步没有“入口动作” ；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一个最简单的</a:t>
            </a:r>
            <a:r>
              <a:rPr lang="en-US" altLang="zh-CN" sz="2800" b="1">
                <a:solidFill>
                  <a:schemeClr val="bg1"/>
                </a:solidFill>
              </a:rPr>
              <a:t>SFC</a:t>
            </a:r>
            <a:r>
              <a:rPr lang="zh-CN" altLang="en-US" sz="2800" b="1">
                <a:solidFill>
                  <a:schemeClr val="bg1"/>
                </a:solidFill>
              </a:rPr>
              <a:t>的执行过程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pic>
        <p:nvPicPr>
          <p:cNvPr id="1024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838200"/>
            <a:ext cx="2011363" cy="5181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4" name="Rectangle 5"/>
          <p:cNvSpPr/>
          <p:nvPr/>
        </p:nvSpPr>
        <p:spPr>
          <a:xfrm>
            <a:off x="381000" y="3657600"/>
            <a:ext cx="51816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</a:rPr>
              <a:t>当程序执行时，将按照如下的执行顺序执行：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245" name="Rectangle 6"/>
          <p:cNvSpPr/>
          <p:nvPr/>
        </p:nvSpPr>
        <p:spPr>
          <a:xfrm>
            <a:off x="381000" y="4724400"/>
            <a:ext cx="51816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、在第一个扫描周期：先执行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步的“步动作”，然后判断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Trans0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的条件是否为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TRUE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，如果不为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TRUE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，则等待下一次扫描周期对它执行，下一次执行时，依然执行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步。</a:t>
            </a:r>
            <a:endParaRPr lang="zh-CN" altLang="en-US" sz="20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2286000" y="0"/>
            <a:ext cx="68580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2800" b="1">
                <a:solidFill>
                  <a:schemeClr val="bg1"/>
                </a:solidFill>
              </a:rPr>
              <a:t>一个最简单的</a:t>
            </a:r>
            <a:r>
              <a:rPr lang="en-US" altLang="zh-CN" sz="2800" b="1">
                <a:solidFill>
                  <a:schemeClr val="bg1"/>
                </a:solidFill>
              </a:rPr>
              <a:t>SFC</a:t>
            </a:r>
            <a:r>
              <a:rPr lang="zh-CN" altLang="en-US" sz="2800" b="1">
                <a:solidFill>
                  <a:schemeClr val="bg1"/>
                </a:solidFill>
              </a:rPr>
              <a:t>的执行过程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pic>
        <p:nvPicPr>
          <p:cNvPr id="11267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00" y="762000"/>
            <a:ext cx="1716088" cy="4419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Rectangle 6"/>
          <p:cNvSpPr/>
          <p:nvPr/>
        </p:nvSpPr>
        <p:spPr>
          <a:xfrm>
            <a:off x="304800" y="685800"/>
            <a:ext cx="6781800" cy="5883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、（在上述的一个扫描周期里）当判断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Trans0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的条件为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TRUE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时，把“当前步”的标志置为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，然后等待下一次扫描周期对它执行，下一次执行时。 </a:t>
            </a:r>
            <a:endParaRPr lang="zh-CN" altLang="en-US" sz="2000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3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、在接下来的一个扫描周期：程序将先执行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步的出口动作，然后接着执行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步的入口动作，然后再执行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步的步动作，然后等待下一次扫描周期对它执行，下一次执行时，依然执行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步。</a:t>
            </a:r>
            <a:endParaRPr lang="zh-CN" altLang="en-US" sz="2000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4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、在接下来的一个扫描周期：先执行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步的“步动作”，然后判断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Trans1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的条件是否为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TRUE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，如果不为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TRUE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，则等待下一次扫描周期对它执行，下一次执行时，依然执行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步。</a:t>
            </a:r>
            <a:endParaRPr lang="zh-CN" altLang="en-US" sz="2000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5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、 （在上述的一个扫描周期里）当判断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Trans1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的条件为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TRUE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时，把“当前步”的标志置为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，然后等待下一次扫描周期对它执行，下一次执行时。 </a:t>
            </a:r>
            <a:endParaRPr lang="zh-CN" altLang="en-US" sz="2000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6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、在接下来的一个扫描周期：程序将先执行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Step2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步的出口动作，然后接着执行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步的步动作，然后等待下一次扫描周期对它执行，下一次执行时，依然执行</a:t>
            </a:r>
            <a:r>
              <a:rPr lang="en-US" altLang="zh-CN" sz="2000">
                <a:solidFill>
                  <a:schemeClr val="tx2"/>
                </a:solidFill>
                <a:latin typeface="Times New Roman" panose="02020603050405020304" pitchFamily="18" charset="0"/>
              </a:rPr>
              <a:t>Init</a:t>
            </a:r>
            <a:r>
              <a:rPr lang="zh-CN" altLang="en-US" sz="2000">
                <a:solidFill>
                  <a:schemeClr val="tx2"/>
                </a:solidFill>
                <a:latin typeface="Times New Roman" panose="02020603050405020304" pitchFamily="18" charset="0"/>
              </a:rPr>
              <a:t>步。</a:t>
            </a:r>
            <a:endParaRPr lang="zh-CN" altLang="en-US" sz="20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/>
          <p:nvPr/>
        </p:nvSpPr>
        <p:spPr>
          <a:xfrm>
            <a:off x="0" y="2362200"/>
            <a:ext cx="4572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步动作→ 判断条件→ 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291" name="Rectangle 4"/>
          <p:cNvSpPr>
            <a:spLocks noGrp="1"/>
          </p:cNvSpPr>
          <p:nvPr>
            <p:ph type="title"/>
          </p:nvPr>
        </p:nvSpPr>
        <p:spPr>
          <a:xfrm>
            <a:off x="1981200" y="0"/>
            <a:ext cx="7162800" cy="609600"/>
          </a:xfrm>
          <a:noFill/>
          <a:ln>
            <a:noFill/>
          </a:ln>
        </p:spPr>
        <p:txBody>
          <a:bodyPr/>
          <a:lstStyle/>
          <a:p>
            <a:pPr algn="r" eaLnBrk="1" hangingPunct="1"/>
            <a:r>
              <a:rPr lang="zh-CN" altLang="en-US" sz="3200" b="1">
                <a:solidFill>
                  <a:schemeClr val="bg1"/>
                </a:solidFill>
              </a:rPr>
              <a:t>简化</a:t>
            </a:r>
            <a:r>
              <a:rPr lang="en-US" altLang="zh-CN" sz="3200" b="1">
                <a:solidFill>
                  <a:schemeClr val="bg1"/>
                </a:solidFill>
              </a:rPr>
              <a:t>SFC</a:t>
            </a:r>
            <a:r>
              <a:rPr lang="zh-CN" altLang="en-US" sz="3200" b="1">
                <a:solidFill>
                  <a:schemeClr val="bg1"/>
                </a:solidFill>
              </a:rPr>
              <a:t>的执行过程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12292" name="Rectangle 5"/>
          <p:cNvSpPr/>
          <p:nvPr/>
        </p:nvSpPr>
        <p:spPr>
          <a:xfrm>
            <a:off x="0" y="762000"/>
            <a:ext cx="8382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</a:rPr>
              <a:t>SFC</a:t>
            </a:r>
            <a:r>
              <a:rPr lang="zh-CN" altLang="en-US">
                <a:solidFill>
                  <a:schemeClr val="tx2"/>
                </a:solidFill>
                <a:latin typeface="Times New Roman" panose="02020603050405020304" pitchFamily="18" charset="0"/>
              </a:rPr>
              <a:t>的执行过程</a:t>
            </a:r>
            <a:endParaRPr lang="zh-CN" altLang="en-US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293" name="Line 6"/>
          <p:cNvSpPr/>
          <p:nvPr/>
        </p:nvSpPr>
        <p:spPr>
          <a:xfrm flipH="1">
            <a:off x="2895600" y="1981200"/>
            <a:ext cx="0" cy="11430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4" name="Line 7"/>
          <p:cNvSpPr/>
          <p:nvPr/>
        </p:nvSpPr>
        <p:spPr>
          <a:xfrm>
            <a:off x="2895600" y="3124200"/>
            <a:ext cx="914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5" name="Line 8"/>
          <p:cNvSpPr/>
          <p:nvPr/>
        </p:nvSpPr>
        <p:spPr>
          <a:xfrm>
            <a:off x="2895600" y="1981200"/>
            <a:ext cx="914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6" name="Text Box 9"/>
          <p:cNvSpPr txBox="1"/>
          <p:nvPr/>
        </p:nvSpPr>
        <p:spPr>
          <a:xfrm>
            <a:off x="2819400" y="1600200"/>
            <a:ext cx="10668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latin typeface="Times New Roman" panose="02020603050405020304" pitchFamily="18" charset="0"/>
              </a:rPr>
              <a:t>不成立</a:t>
            </a:r>
            <a:endParaRPr lang="zh-CN" altLang="en-US" sz="2000">
              <a:latin typeface="Times New Roman" panose="02020603050405020304" pitchFamily="18" charset="0"/>
            </a:endParaRPr>
          </a:p>
        </p:txBody>
      </p:sp>
      <p:sp>
        <p:nvSpPr>
          <p:cNvPr id="12297" name="Text Box 10"/>
          <p:cNvSpPr txBox="1"/>
          <p:nvPr/>
        </p:nvSpPr>
        <p:spPr>
          <a:xfrm>
            <a:off x="2895600" y="2743200"/>
            <a:ext cx="10668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latin typeface="Times New Roman" panose="02020603050405020304" pitchFamily="18" charset="0"/>
              </a:rPr>
              <a:t>成立</a:t>
            </a:r>
            <a:endParaRPr lang="zh-CN" altLang="en-US" sz="2000">
              <a:latin typeface="Times New Roman" panose="02020603050405020304" pitchFamily="18" charset="0"/>
            </a:endParaRPr>
          </a:p>
        </p:txBody>
      </p:sp>
      <p:sp>
        <p:nvSpPr>
          <p:cNvPr id="12298" name="Rectangle 11"/>
          <p:cNvSpPr/>
          <p:nvPr/>
        </p:nvSpPr>
        <p:spPr>
          <a:xfrm>
            <a:off x="3810000" y="1524000"/>
            <a:ext cx="1295400" cy="762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299" name="Text Box 12"/>
          <p:cNvSpPr txBox="1"/>
          <p:nvPr/>
        </p:nvSpPr>
        <p:spPr>
          <a:xfrm>
            <a:off x="3810000" y="1524000"/>
            <a:ext cx="12192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latin typeface="Times New Roman" panose="02020603050405020304" pitchFamily="18" charset="0"/>
              </a:rPr>
              <a:t>等下一个执行周期</a:t>
            </a:r>
            <a:endParaRPr lang="zh-CN" altLang="en-US" sz="2000">
              <a:latin typeface="Times New Roman" panose="02020603050405020304" pitchFamily="18" charset="0"/>
            </a:endParaRPr>
          </a:p>
        </p:txBody>
      </p:sp>
      <p:sp>
        <p:nvSpPr>
          <p:cNvPr id="12300" name="Line 13"/>
          <p:cNvSpPr/>
          <p:nvPr/>
        </p:nvSpPr>
        <p:spPr>
          <a:xfrm flipH="1" flipV="1">
            <a:off x="381000" y="1295400"/>
            <a:ext cx="0" cy="1066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1" name="Line 14"/>
          <p:cNvSpPr/>
          <p:nvPr/>
        </p:nvSpPr>
        <p:spPr>
          <a:xfrm>
            <a:off x="381000" y="1295400"/>
            <a:ext cx="56388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2" name="Line 15"/>
          <p:cNvSpPr/>
          <p:nvPr/>
        </p:nvSpPr>
        <p:spPr>
          <a:xfrm flipH="1">
            <a:off x="6019800" y="1295400"/>
            <a:ext cx="0" cy="5334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3" name="Line 16"/>
          <p:cNvSpPr/>
          <p:nvPr/>
        </p:nvSpPr>
        <p:spPr>
          <a:xfrm flipH="1">
            <a:off x="5105400" y="1828800"/>
            <a:ext cx="914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4" name="Rectangle 18"/>
          <p:cNvSpPr/>
          <p:nvPr/>
        </p:nvSpPr>
        <p:spPr>
          <a:xfrm>
            <a:off x="3962400" y="4114800"/>
            <a:ext cx="10668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</a:rPr>
              <a:t>判断条件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305" name="Line 21"/>
          <p:cNvSpPr/>
          <p:nvPr/>
        </p:nvSpPr>
        <p:spPr>
          <a:xfrm flipH="1">
            <a:off x="7924800" y="3505200"/>
            <a:ext cx="0" cy="6096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6" name="Line 22"/>
          <p:cNvSpPr/>
          <p:nvPr/>
        </p:nvSpPr>
        <p:spPr>
          <a:xfrm flipH="1">
            <a:off x="4724400" y="4572000"/>
            <a:ext cx="7620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7" name="Line 23"/>
          <p:cNvSpPr/>
          <p:nvPr/>
        </p:nvSpPr>
        <p:spPr>
          <a:xfrm flipH="1">
            <a:off x="2057400" y="3048000"/>
            <a:ext cx="0" cy="1447800"/>
          </a:xfrm>
          <a:prstGeom prst="line">
            <a:avLst/>
          </a:prstGeom>
          <a:ln w="9525" cap="flat" cmpd="sng">
            <a:solidFill>
              <a:srgbClr val="FF0000"/>
            </a:solidFill>
            <a:prstDash val="sysDot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8" name="Line 24"/>
          <p:cNvSpPr/>
          <p:nvPr/>
        </p:nvSpPr>
        <p:spPr>
          <a:xfrm>
            <a:off x="2057400" y="4495800"/>
            <a:ext cx="1905000" cy="0"/>
          </a:xfrm>
          <a:prstGeom prst="line">
            <a:avLst/>
          </a:prstGeom>
          <a:ln w="9525" cap="flat" cmpd="sng">
            <a:solidFill>
              <a:srgbClr val="FF000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9" name="Rectangle 30"/>
          <p:cNvSpPr/>
          <p:nvPr/>
        </p:nvSpPr>
        <p:spPr>
          <a:xfrm>
            <a:off x="3810000" y="2743200"/>
            <a:ext cx="1295400" cy="762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310" name="Rectangle 31"/>
          <p:cNvSpPr/>
          <p:nvPr/>
        </p:nvSpPr>
        <p:spPr>
          <a:xfrm>
            <a:off x="3886200" y="2819400"/>
            <a:ext cx="1447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latin typeface="Times New Roman" panose="02020603050405020304" pitchFamily="18" charset="0"/>
              </a:rPr>
              <a:t>将下一步做为当前步</a:t>
            </a:r>
            <a:endParaRPr lang="zh-CN" altLang="en-US" sz="1800">
              <a:latin typeface="Times New Roman" panose="02020603050405020304" pitchFamily="18" charset="0"/>
            </a:endParaRPr>
          </a:p>
        </p:txBody>
      </p:sp>
      <p:sp>
        <p:nvSpPr>
          <p:cNvPr id="12311" name="Rectangle 32"/>
          <p:cNvSpPr/>
          <p:nvPr/>
        </p:nvSpPr>
        <p:spPr>
          <a:xfrm>
            <a:off x="5562600" y="2743200"/>
            <a:ext cx="1295400" cy="762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312" name="Text Box 33"/>
          <p:cNvSpPr txBox="1"/>
          <p:nvPr/>
        </p:nvSpPr>
        <p:spPr>
          <a:xfrm>
            <a:off x="5562600" y="2743200"/>
            <a:ext cx="12192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latin typeface="Times New Roman" panose="02020603050405020304" pitchFamily="18" charset="0"/>
              </a:rPr>
              <a:t>等下一个执行周期</a:t>
            </a:r>
            <a:endParaRPr lang="zh-CN" altLang="en-US" sz="2000">
              <a:latin typeface="Times New Roman" panose="02020603050405020304" pitchFamily="18" charset="0"/>
            </a:endParaRPr>
          </a:p>
        </p:txBody>
      </p:sp>
      <p:sp>
        <p:nvSpPr>
          <p:cNvPr id="12313" name="Line 35"/>
          <p:cNvSpPr/>
          <p:nvPr/>
        </p:nvSpPr>
        <p:spPr>
          <a:xfrm flipH="1">
            <a:off x="6858000" y="3048000"/>
            <a:ext cx="4572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14" name="Line 36"/>
          <p:cNvSpPr/>
          <p:nvPr/>
        </p:nvSpPr>
        <p:spPr>
          <a:xfrm flipH="1">
            <a:off x="5105400" y="3124200"/>
            <a:ext cx="4572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15" name="Rectangle 37"/>
          <p:cNvSpPr/>
          <p:nvPr/>
        </p:nvSpPr>
        <p:spPr>
          <a:xfrm>
            <a:off x="7315200" y="2743200"/>
            <a:ext cx="1295400" cy="762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316" name="Rectangle 38"/>
          <p:cNvSpPr/>
          <p:nvPr/>
        </p:nvSpPr>
        <p:spPr>
          <a:xfrm>
            <a:off x="7391400" y="2819400"/>
            <a:ext cx="1447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latin typeface="Times New Roman" panose="02020603050405020304" pitchFamily="18" charset="0"/>
              </a:rPr>
              <a:t>执行上一步的出口动作</a:t>
            </a:r>
            <a:endParaRPr lang="zh-CN" altLang="en-US" sz="1800">
              <a:latin typeface="Times New Roman" panose="02020603050405020304" pitchFamily="18" charset="0"/>
            </a:endParaRPr>
          </a:p>
        </p:txBody>
      </p:sp>
      <p:sp>
        <p:nvSpPr>
          <p:cNvPr id="12317" name="Rectangle 40"/>
          <p:cNvSpPr/>
          <p:nvPr/>
        </p:nvSpPr>
        <p:spPr>
          <a:xfrm>
            <a:off x="7239000" y="4114800"/>
            <a:ext cx="1295400" cy="762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318" name="Rectangle 41"/>
          <p:cNvSpPr/>
          <p:nvPr/>
        </p:nvSpPr>
        <p:spPr>
          <a:xfrm>
            <a:off x="7315200" y="4191000"/>
            <a:ext cx="1447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latin typeface="Times New Roman" panose="02020603050405020304" pitchFamily="18" charset="0"/>
              </a:rPr>
              <a:t>执行本步的入口动作</a:t>
            </a:r>
            <a:endParaRPr lang="zh-CN" altLang="en-US" sz="1800">
              <a:latin typeface="Times New Roman" panose="02020603050405020304" pitchFamily="18" charset="0"/>
            </a:endParaRPr>
          </a:p>
        </p:txBody>
      </p:sp>
      <p:sp>
        <p:nvSpPr>
          <p:cNvPr id="12319" name="Rectangle 42"/>
          <p:cNvSpPr/>
          <p:nvPr/>
        </p:nvSpPr>
        <p:spPr>
          <a:xfrm>
            <a:off x="5486400" y="4114800"/>
            <a:ext cx="1295400" cy="762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320" name="Rectangle 43"/>
          <p:cNvSpPr/>
          <p:nvPr/>
        </p:nvSpPr>
        <p:spPr>
          <a:xfrm>
            <a:off x="5562600" y="4191000"/>
            <a:ext cx="14478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latin typeface="Times New Roman" panose="02020603050405020304" pitchFamily="18" charset="0"/>
              </a:rPr>
              <a:t>执行本步的步动作</a:t>
            </a:r>
            <a:endParaRPr lang="zh-CN" altLang="en-US" sz="2000">
              <a:latin typeface="Times New Roman" panose="02020603050405020304" pitchFamily="18" charset="0"/>
            </a:endParaRPr>
          </a:p>
        </p:txBody>
      </p:sp>
      <p:sp>
        <p:nvSpPr>
          <p:cNvPr id="12321" name="Line 44"/>
          <p:cNvSpPr/>
          <p:nvPr/>
        </p:nvSpPr>
        <p:spPr>
          <a:xfrm flipH="1">
            <a:off x="6781800" y="4495800"/>
            <a:ext cx="4572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https://d.book118.com/848056120114006034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Times New Roman</vt:lpstr>
      <vt:lpstr>宋体</vt:lpstr>
      <vt:lpstr>Verdana</vt:lpstr>
      <vt:lpstr>华文细黑</vt:lpstr>
      <vt:lpstr>Office Theme</vt:lpstr>
      <vt:lpstr>封面</vt:lpstr>
      <vt:lpstr>什么是SFC</vt:lpstr>
      <vt:lpstr>SFC可以用在什么地方</vt:lpstr>
      <vt:lpstr>一个应用的例子</vt:lpstr>
      <vt:lpstr>步</vt:lpstr>
      <vt:lpstr>几种步</vt:lpstr>
      <vt:lpstr>步状态</vt:lpstr>
      <vt:lpstr>步动作</vt:lpstr>
      <vt:lpstr>一个最简单的SFC的执行过程</vt:lpstr>
      <vt:lpstr>一个最简单的SFC的执行过程</vt:lpstr>
      <vt:lpstr>简化SFC的执行过程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2024-09-13T06:10:53.071</cp:lastPrinted>
  <dcterms:created xsi:type="dcterms:W3CDTF">2024-09-12T22:10:53Z</dcterms:created>
  <dcterms:modified xsi:type="dcterms:W3CDTF">2024-09-12T22:10:54Z</dcterms:modified>
</cp:coreProperties>
</file>