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4E2D2-FB29-4164-9849-D321DE276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9AD71-8056-4264-BB29-822CD2C02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830643-931F-4427-8EEE-886215AFE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40E58E-6989-4278-944D-EB3F2BF2F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B646B7-CE25-4C4F-BD78-5F5B6D665A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BB0A18-E869-42B9-9475-D7DCBF34B9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D1BADF-E693-4CDB-9056-0C003AC04A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6E97D-3DD1-403B-9F94-7444E5A92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06C72A-D50A-4B84-8C17-E107A0122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5475E-5A71-4089-9612-2FF080015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25EA0-30EE-42A8-BD53-E762B569E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8.jpeg" /><Relationship Id="rId7"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6113406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市政工程验收规范对公共交通和交通运输系统的验收要求和服务质量评估标准</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公共交通和交通运输系统概述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验收要求</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服务质量评估标准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实际应用与案例分析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未来发展趋势与展望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公共交通和交通运输系统概述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alphaModFix/>
          </a:blip>
          <a:stretch>
            <a:fillRect l="-47" r="-47"/>
          </a:stretch>
        </a:blipFill>
      </p:bgPr>
    </p:bg>
    <p:spTree>
      <p:nvGrpSpPr>
        <p:cNvPr id="1" name=""/>
        <p:cNvGrpSpPr/>
        <p:nvPr/>
      </p:nvGrpSpPr>
      <p:grpSpPr>
        <a:xfrm>
          <a:off x="0" y="0"/>
          <a:ext cx="0" cy="0"/>
        </a:xfrm>
      </p:grpSpPr>
      <p:sp>
        <p:nvSpPr>
          <p:cNvPr id="2" name="AutoShape 2"/>
          <p:cNvSpPr/>
          <p:nvPr/>
        </p:nvSpPr>
        <p:spPr>
          <a:xfrm rot="2718682">
            <a:off x="6657308" y="2564511"/>
            <a:ext cx="966502" cy="968597"/>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18682">
            <a:off x="8185309" y="4114705"/>
            <a:ext cx="968121" cy="968597"/>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718682">
            <a:off x="5877877" y="3334417"/>
            <a:ext cx="968121" cy="967073"/>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18682">
            <a:off x="8972645" y="3339941"/>
            <a:ext cx="966502" cy="96707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18682">
            <a:off x="9759315" y="2575560"/>
            <a:ext cx="966502" cy="96859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890588" y="2048685"/>
            <a:ext cx="133350" cy="134969"/>
            <a:chOff x="890588" y="2048685"/>
            <a:chExt cx="133350" cy="134969"/>
          </a:xfrm>
        </p:grpSpPr>
        <p:sp>
          <p:nvSpPr>
            <p:cNvPr id="8" name="AutoShape 8"/>
            <p:cNvSpPr/>
            <p:nvPr/>
          </p:nvSpPr>
          <p:spPr>
            <a:xfrm>
              <a:off x="890588" y="2048685"/>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890588" y="2862263"/>
            <a:ext cx="133350" cy="133350"/>
            <a:chOff x="890588" y="2862263"/>
            <a:chExt cx="133350" cy="133350"/>
          </a:xfrm>
        </p:grpSpPr>
        <p:sp>
          <p:nvSpPr>
            <p:cNvPr id="10" name="AutoShape 10"/>
            <p:cNvSpPr/>
            <p:nvPr/>
          </p:nvSpPr>
          <p:spPr>
            <a:xfrm>
              <a:off x="890588" y="2862263"/>
              <a:ext cx="133350" cy="1333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888968" y="3642503"/>
            <a:ext cx="134969" cy="134969"/>
            <a:chOff x="888968" y="3642503"/>
            <a:chExt cx="134969" cy="134969"/>
          </a:xfrm>
        </p:grpSpPr>
        <p:sp>
          <p:nvSpPr>
            <p:cNvPr id="12" name="AutoShape 12"/>
            <p:cNvSpPr/>
            <p:nvPr/>
          </p:nvSpPr>
          <p:spPr>
            <a:xfrm>
              <a:off x="888968" y="3642503"/>
              <a:ext cx="134969"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890588" y="4418790"/>
            <a:ext cx="133350" cy="134969"/>
            <a:chOff x="890588" y="4418790"/>
            <a:chExt cx="133350" cy="134969"/>
          </a:xfrm>
        </p:grpSpPr>
        <p:sp>
          <p:nvSpPr>
            <p:cNvPr id="14" name="AutoShape 14"/>
            <p:cNvSpPr/>
            <p:nvPr/>
          </p:nvSpPr>
          <p:spPr>
            <a:xfrm>
              <a:off x="890588" y="4418790"/>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890588" y="5190315"/>
            <a:ext cx="133350" cy="134969"/>
            <a:chOff x="890588" y="5190315"/>
            <a:chExt cx="133350" cy="134969"/>
          </a:xfrm>
        </p:grpSpPr>
        <p:sp>
          <p:nvSpPr>
            <p:cNvPr id="16" name="AutoShape 16"/>
            <p:cNvSpPr/>
            <p:nvPr/>
          </p:nvSpPr>
          <p:spPr>
            <a:xfrm>
              <a:off x="890588" y="5190315"/>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TextBox 17"/>
          <p:cNvSpPr txBox="1"/>
          <p:nvPr/>
        </p:nvSpPr>
        <p:spPr>
          <a:xfrm>
            <a:off x="1202159" y="1784699"/>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公共交通和交通运输系统是指在城市或地区范围内，为市民和货物提供运输服务的设施和服务的总称。</a:t>
            </a:r>
          </a:p>
        </p:txBody>
      </p:sp>
      <p:sp>
        <p:nvSpPr>
          <p:cNvPr id="18" name="TextBox 18"/>
          <p:cNvSpPr txBox="1"/>
          <p:nvPr/>
        </p:nvSpPr>
        <p:spPr>
          <a:xfrm>
            <a:off x="1202159" y="2597468"/>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公共交通和交通运输系统具有以下特点</a:t>
            </a:r>
          </a:p>
        </p:txBody>
      </p:sp>
      <p:sp>
        <p:nvSpPr>
          <p:cNvPr id="19" name="TextBox 19"/>
          <p:cNvSpPr txBox="1"/>
          <p:nvPr/>
        </p:nvSpPr>
        <p:spPr>
          <a:xfrm>
            <a:off x="1202159" y="3378518"/>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公共性：服务对象是广大市民，具有普遍性和非排他性。</a:t>
            </a:r>
          </a:p>
        </p:txBody>
      </p:sp>
      <p:sp>
        <p:nvSpPr>
          <p:cNvPr id="20" name="TextBox 20"/>
          <p:cNvSpPr txBox="1"/>
          <p:nvPr/>
        </p:nvSpPr>
        <p:spPr>
          <a:xfrm>
            <a:off x="1202159" y="4154805"/>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多样性：包括地铁、公交、出租车、共享单车等多种运输方式。</a:t>
            </a:r>
          </a:p>
        </p:txBody>
      </p:sp>
      <p:sp>
        <p:nvSpPr>
          <p:cNvPr id="21" name="TextBox 21"/>
          <p:cNvSpPr txBox="1"/>
          <p:nvPr/>
        </p:nvSpPr>
        <p:spPr>
          <a:xfrm>
            <a:off x="1202159" y="4926330"/>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系统性：各种运输方式之间需要相互协调，形成高效、便捷的运输网络。</a:t>
            </a:r>
          </a:p>
        </p:txBody>
      </p:sp>
      <p:pic>
        <p:nvPicPr>
          <p:cNvPr id="22" name="Picture 22"/>
          <p:cNvPicPr>
            <a:picLocks noChangeAspect="1"/>
          </p:cNvPicPr>
          <p:nvPr/>
        </p:nvPicPr>
        <p:blipFill>
          <a:blip r:embed="rId2"/>
          <a:stretch>
            <a:fillRect/>
          </a:stretch>
        </p:blipFill>
        <p:spPr>
          <a:xfrm rot="2718000">
            <a:off x="7460402" y="1786432"/>
            <a:ext cx="966788" cy="966788"/>
          </a:xfrm>
          <a:prstGeom prst="rect">
            <a:avLst/>
          </a:prstGeom>
        </p:spPr>
      </p:pic>
      <p:pic>
        <p:nvPicPr>
          <p:cNvPr id="23" name="Picture 23"/>
          <p:cNvPicPr>
            <a:picLocks noChangeAspect="1"/>
          </p:cNvPicPr>
          <p:nvPr/>
        </p:nvPicPr>
        <p:blipFill>
          <a:blip r:embed="rId3"/>
          <a:srcRect l="2000" r="2000"/>
          <a:stretch>
            <a:fillRect/>
          </a:stretch>
        </p:blipFill>
        <p:spPr>
          <a:xfrm rot="2718000">
            <a:off x="7460402" y="3324906"/>
            <a:ext cx="966788" cy="966788"/>
          </a:xfrm>
          <a:prstGeom prst="rect">
            <a:avLst/>
          </a:prstGeom>
        </p:spPr>
      </p:pic>
      <p:pic>
        <p:nvPicPr>
          <p:cNvPr id="24" name="Picture 24"/>
          <p:cNvPicPr>
            <a:picLocks noChangeAspect="1"/>
          </p:cNvPicPr>
          <p:nvPr/>
        </p:nvPicPr>
        <p:blipFill>
          <a:blip r:embed="rId4"/>
          <a:srcRect l="16667" r="16667"/>
          <a:stretch>
            <a:fillRect/>
          </a:stretch>
        </p:blipFill>
        <p:spPr>
          <a:xfrm rot="2718000">
            <a:off x="8209432" y="2555802"/>
            <a:ext cx="966788" cy="966788"/>
          </a:xfrm>
          <a:prstGeom prst="rect">
            <a:avLst/>
          </a:prstGeom>
        </p:spPr>
      </p:pic>
      <p:pic>
        <p:nvPicPr>
          <p:cNvPr id="25" name="Picture 25"/>
          <p:cNvPicPr>
            <a:picLocks noChangeAspect="1"/>
          </p:cNvPicPr>
          <p:nvPr/>
        </p:nvPicPr>
        <p:blipFill>
          <a:blip r:embed="rId5"/>
          <a:srcRect l="17125" r="17125"/>
          <a:stretch>
            <a:fillRect/>
          </a:stretch>
        </p:blipFill>
        <p:spPr>
          <a:xfrm rot="2718000">
            <a:off x="9764148" y="4124470"/>
            <a:ext cx="966788" cy="966788"/>
          </a:xfrm>
          <a:prstGeom prst="rect">
            <a:avLst/>
          </a:prstGeom>
        </p:spPr>
      </p:pic>
      <p:pic>
        <p:nvPicPr>
          <p:cNvPr id="26" name="Picture 26"/>
          <p:cNvPicPr>
            <a:picLocks noChangeAspect="1"/>
          </p:cNvPicPr>
          <p:nvPr/>
        </p:nvPicPr>
        <p:blipFill>
          <a:blip r:embed="rId6"/>
          <a:srcRect l="12500" r="12500"/>
          <a:stretch>
            <a:fillRect/>
          </a:stretch>
        </p:blipFill>
        <p:spPr>
          <a:xfrm rot="2718000">
            <a:off x="10560803" y="3348060"/>
            <a:ext cx="966788" cy="966788"/>
          </a:xfrm>
          <a:prstGeom prst="rect">
            <a:avLst/>
          </a:prstGeom>
        </p:spPr>
      </p:pic>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公共交通和交通运输系统的定义与特点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72" r="30972"/>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促进经济发展</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公共交通和交通运输系统是城市经济发展的重要支撑，能够提高物流效率，降低运输成本。</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提高生活质量</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方便市民出行，缩短通勤时间，提高生活品质。</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缓解城市拥堵</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优化交通结构，减少私家车出行，缓解城市交通拥堵。</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公共交通和交通运输系统的重要性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公共交通和交通运输系统的发展经历了从无到有、从单一到多元的过程。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随着科技的发展和环保理念的普及，公共交通和交通运输系统将更加智能化、绿色化、多元化。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906" r="16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公共交通和交通运输系统的历史与发展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验收要求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初步验收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对公共交通和交通运输系统的设施、设备进行初步检查，确保符合设计要求和安全标准。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功能性测试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对系统的各项功能进行测试，验证其是否正常运作。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综合验收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对整个系统进行全面评估，确保各项指标达到预期效果。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设施设备标准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设施和设备的规格、性能、安全性等应符合国家或行业标准。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系统功能标准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系统应具备的各项功能应符合设计要求和用户需求。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服务质量标准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服务水平、响应时间、乘客满意度等应达到一定水平。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ln>
        </p:spPr>
      </p:cxnSp>
      <p:sp>
        <p:nvSpPr>
          <p:cNvPr id="6" name="AutoShape 6"/>
          <p:cNvSpPr/>
          <p:nvPr/>
        </p:nvSpPr>
        <p:spPr>
          <a:xfrm rot="2700000">
            <a:off x="5791200" y="4559300"/>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ln>
        </p:spPr>
      </p:cxnSp>
      <p:sp>
        <p:nvSpPr>
          <p:cNvPr id="8" name="AutoShape 8"/>
          <p:cNvSpPr/>
          <p:nvPr/>
        </p:nvSpPr>
        <p:spPr>
          <a:xfrm rot="2700000">
            <a:off x="7454900" y="3749675"/>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ln>
        </p:spPr>
      </p:cxnSp>
      <p:cxnSp>
        <p:nvCxnSpPr>
          <p:cNvPr id="11" name="Connector 11"/>
          <p:cNvCxnSpPr/>
          <p:nvPr/>
        </p:nvCxnSpPr>
        <p:spPr>
          <a:xfrm>
            <a:off x="936625" y="5559425"/>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942712" y="1157288"/>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实地检查</a:t>
            </a:r>
          </a:p>
        </p:txBody>
      </p:sp>
      <p:sp>
        <p:nvSpPr>
          <p:cNvPr id="20" name="TextBox 20"/>
          <p:cNvSpPr txBox="1"/>
          <p:nvPr/>
        </p:nvSpPr>
        <p:spPr>
          <a:xfrm>
            <a:off x="4454525" y="2326005"/>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功能性测试</a:t>
            </a:r>
          </a:p>
        </p:txBody>
      </p:sp>
      <p:sp>
        <p:nvSpPr>
          <p:cNvPr id="21" name="TextBox 21"/>
          <p:cNvSpPr txBox="1"/>
          <p:nvPr/>
        </p:nvSpPr>
        <p:spPr>
          <a:xfrm>
            <a:off x="2672304" y="3273425"/>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数据分析</a:t>
            </a:r>
          </a:p>
        </p:txBody>
      </p:sp>
      <p:sp>
        <p:nvSpPr>
          <p:cNvPr id="22" name="TextBox 22"/>
          <p:cNvSpPr txBox="1"/>
          <p:nvPr/>
        </p:nvSpPr>
        <p:spPr>
          <a:xfrm>
            <a:off x="660401" y="4492943"/>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用户反馈</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pPr>
            <a:r>
              <a:rPr lang="en-US" sz="1200">
                <a:solidFill>
                  <a:schemeClr val="dk1">
                    <a:alpha val="100000"/>
                  </a:schemeClr>
                </a:solidFill>
                <a:latin typeface="Microsoft Yahei"/>
                <a:ea typeface="Microsoft Yahei"/>
                <a:cs typeface="Microsoft Yahei"/>
              </a:rPr>
              <a:t>对设施、设备进行实地查看，检查其外观、运行状态等。</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通过实际操作或模拟测试来验证系统的各项功能。</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对系统运行数据进行分析，评估其性能和服务质量。</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收集乘客和相关方的意见和建议，了解服务质量水平。</a:t>
            </a:r>
          </a:p>
        </p:txBody>
      </p:sp>
      <p:sp>
        <p:nvSpPr>
          <p:cNvPr id="27" name="TextBox 27"/>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28" name="TextBox 28"/>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
        <p:nvSpPr>
          <p:cNvPr id="29" name="TextBox 29"/>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30" name="AutoShape 30"/>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服务质量评估标准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https://d.book118.com/848061134064006023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2024-08-30T01:56:33.707</cp:lastPrinted>
  <dcterms:created xsi:type="dcterms:W3CDTF">2024-08-29T17:56:33Z</dcterms:created>
  <dcterms:modified xsi:type="dcterms:W3CDTF">2024-08-29T17:56:35Z</dcterms:modified>
</cp:coreProperties>
</file>