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7"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tags" Target="tags/tag1.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8431FE1-1520-4086-B0B4-49E0DA61A89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2" name="PlaceHolder 1"/>
          <p:cNvSpPr>
            <a:spLocks noGrp="1"/>
          </p:cNvSpPr>
          <p:nvPr>
            <p:ph type="sldImg"/>
          </p:nvPr>
        </p:nvSpPr>
        <p:spPr>
          <a:xfrm>
            <a:off x="685800" y="1143000"/>
            <a:ext cx="5486040" cy="3085920"/>
          </a:xfrm>
          <a:prstGeom prst="rect">
            <a:avLst/>
          </a:prstGeom>
          <a:ln w="0">
            <a:noFill/>
          </a:ln>
        </p:spPr>
      </p:sp>
      <p:sp>
        <p:nvSpPr>
          <p:cNvPr id="38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5" name="PlaceHolder 1"/>
          <p:cNvSpPr>
            <a:spLocks noGrp="1"/>
          </p:cNvSpPr>
          <p:nvPr>
            <p:ph type="sldImg"/>
          </p:nvPr>
        </p:nvSpPr>
        <p:spPr>
          <a:xfrm>
            <a:off x="685800" y="1143000"/>
            <a:ext cx="5486040" cy="3085920"/>
          </a:xfrm>
          <a:prstGeom prst="rect">
            <a:avLst/>
          </a:prstGeom>
          <a:ln w="0">
            <a:noFill/>
          </a:ln>
        </p:spPr>
      </p:sp>
      <p:sp>
        <p:nvSpPr>
          <p:cNvPr id="38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8" name="PlaceHolder 1"/>
          <p:cNvSpPr>
            <a:spLocks noGrp="1"/>
          </p:cNvSpPr>
          <p:nvPr>
            <p:ph type="sldImg"/>
          </p:nvPr>
        </p:nvSpPr>
        <p:spPr>
          <a:xfrm>
            <a:off x="685800" y="1143000"/>
            <a:ext cx="5486040" cy="3085920"/>
          </a:xfrm>
          <a:prstGeom prst="rect">
            <a:avLst/>
          </a:prstGeom>
          <a:ln w="0">
            <a:noFill/>
          </a:ln>
        </p:spPr>
      </p:sp>
      <p:sp>
        <p:nvSpPr>
          <p:cNvPr id="38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1" name="PlaceHolder 1"/>
          <p:cNvSpPr>
            <a:spLocks noGrp="1"/>
          </p:cNvSpPr>
          <p:nvPr>
            <p:ph type="sldImg"/>
          </p:nvPr>
        </p:nvSpPr>
        <p:spPr>
          <a:xfrm>
            <a:off x="685800" y="1143000"/>
            <a:ext cx="5486040" cy="3085920"/>
          </a:xfrm>
          <a:prstGeom prst="rect">
            <a:avLst/>
          </a:prstGeom>
          <a:ln w="0">
            <a:noFill/>
          </a:ln>
        </p:spPr>
      </p:sp>
      <p:sp>
        <p:nvSpPr>
          <p:cNvPr id="39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4" name="PlaceHolder 1"/>
          <p:cNvSpPr>
            <a:spLocks noGrp="1"/>
          </p:cNvSpPr>
          <p:nvPr>
            <p:ph type="sldImg"/>
          </p:nvPr>
        </p:nvSpPr>
        <p:spPr>
          <a:xfrm>
            <a:off x="685800" y="1143000"/>
            <a:ext cx="5486040" cy="3085920"/>
          </a:xfrm>
          <a:prstGeom prst="rect">
            <a:avLst/>
          </a:prstGeom>
          <a:ln w="0">
            <a:noFill/>
          </a:ln>
        </p:spPr>
      </p:sp>
      <p:sp>
        <p:nvSpPr>
          <p:cNvPr id="39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7" name="PlaceHolder 1"/>
          <p:cNvSpPr>
            <a:spLocks noGrp="1"/>
          </p:cNvSpPr>
          <p:nvPr>
            <p:ph type="sldImg"/>
          </p:nvPr>
        </p:nvSpPr>
        <p:spPr>
          <a:xfrm>
            <a:off x="685800" y="1143000"/>
            <a:ext cx="5486040" cy="3085920"/>
          </a:xfrm>
          <a:prstGeom prst="rect">
            <a:avLst/>
          </a:prstGeom>
          <a:ln w="0">
            <a:noFill/>
          </a:ln>
        </p:spPr>
      </p:sp>
      <p:sp>
        <p:nvSpPr>
          <p:cNvPr id="39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0" name="PlaceHolder 1"/>
          <p:cNvSpPr>
            <a:spLocks noGrp="1"/>
          </p:cNvSpPr>
          <p:nvPr>
            <p:ph type="sldImg"/>
          </p:nvPr>
        </p:nvSpPr>
        <p:spPr>
          <a:xfrm>
            <a:off x="685800" y="1143000"/>
            <a:ext cx="5486040" cy="3085920"/>
          </a:xfrm>
          <a:prstGeom prst="rect">
            <a:avLst/>
          </a:prstGeom>
          <a:ln w="0">
            <a:noFill/>
          </a:ln>
        </p:spPr>
      </p:sp>
      <p:sp>
        <p:nvSpPr>
          <p:cNvPr id="401"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2"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959DBC-6CCF-4323-A38F-3C02BDBB64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2C0BD3-E009-4D18-A130-D39E22BD6E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5E4B08-95AF-4244-9263-96D156FAC4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CAF371-2402-407C-86BA-713285D95D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8BA330-E613-4A57-9F11-2DD8A93991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22352B7-CEA5-47B4-A6DA-E26AC47CA3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3789E0-FF64-4D33-91D8-445035CBEE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ABEBBD-E2E1-449E-B3EB-CE5144DAFD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02F1DC-2587-4CE4-AAFB-F734810D8D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7A431B-535E-47CB-9C15-7755153A7A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9E181A-CB73-447E-8949-10552E2836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C09B996-05FA-4533-966F-2B47E8E1169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9E43A89-870D-4F51-B897-7B0DB89C8CF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064074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企业礼仪行为培训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企业礼仪行为培训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商务礼仪</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沟通技巧与职场人际关系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礼节与仪态的培养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职业形象和着装指导</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培训效果评估</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企业礼仪行为培训的实施</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企业礼仪行为培训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企业礼仪行为培训</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行为培训是指为企业员工提供相关礼仪知识和技能的培训课程，旨在提升员工的形象和专业素养，增强企业的整体形象和竞争力。在竞争激烈的商业环境中，良好的企业礼仪行为能够帮助企业树立良好的品牌形象，赢得客户和合作伙伴的信任和尊重。</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为什么需要企业礼仪行为培训</a:t>
            </a:r>
            <a:endParaRPr lang="en-US" sz="3600" b="0" strike="noStrike" spc="-1">
              <a:solidFill>
                <a:schemeClr val="dk1"/>
              </a:solidFill>
              <a:latin typeface="Arial"/>
            </a:endParaRPr>
          </a:p>
        </p:txBody>
      </p:sp>
      <p:sp>
        <p:nvSpPr>
          <p:cNvPr id="8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关系到企业的整体形象和文化建设</a:t>
            </a:r>
            <a:endParaRPr lang="en-US" sz="2000" b="0" strike="noStrike" spc="-1">
              <a:solidFill>
                <a:srgbClr val="000000"/>
              </a:solidFill>
              <a:latin typeface="Arial"/>
            </a:endParaRPr>
          </a:p>
        </p:txBody>
      </p:sp>
      <p:sp>
        <p:nvSpPr>
          <p:cNvPr id="8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树立正确的职业形象和态度</a:t>
            </a:r>
            <a:endParaRPr lang="en-US" sz="3000" b="0" strike="noStrike" spc="-1">
              <a:solidFill>
                <a:srgbClr val="000000"/>
              </a:solidFill>
              <a:latin typeface="Arial"/>
            </a:endParaRPr>
          </a:p>
        </p:txBody>
      </p:sp>
      <p:sp>
        <p:nvSpPr>
          <p:cNvPr id="8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影响企业的商业合作和品牌认知度</a:t>
            </a:r>
            <a:endParaRPr lang="en-US" sz="2000" b="0" strike="noStrike" spc="-1">
              <a:solidFill>
                <a:srgbClr val="000000"/>
              </a:solidFill>
              <a:latin typeface="Arial"/>
            </a:endParaRPr>
          </a:p>
        </p:txBody>
      </p:sp>
      <p:sp>
        <p:nvSpPr>
          <p:cNvPr id="8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塑造企业的良好形象和文化</a:t>
            </a:r>
            <a:endParaRPr lang="en-US" sz="3000" b="0" strike="noStrike" spc="-1">
              <a:solidFill>
                <a:srgbClr val="000000"/>
              </a:solidFill>
              <a:latin typeface="Arial"/>
            </a:endParaRPr>
          </a:p>
        </p:txBody>
      </p:sp>
      <p:sp>
        <p:nvSpPr>
          <p:cNvPr id="9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有助于个人的职业发展和晋升</a:t>
            </a:r>
            <a:endParaRPr lang="en-US" sz="2000" b="0" strike="noStrike" spc="-1">
              <a:solidFill>
                <a:srgbClr val="000000"/>
              </a:solidFill>
              <a:latin typeface="Arial"/>
            </a:endParaRPr>
          </a:p>
        </p:txBody>
      </p:sp>
      <p:sp>
        <p:nvSpPr>
          <p:cNvPr id="9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提高个人素养和职业技能</a:t>
            </a:r>
            <a:endParaRPr lang="en-US" sz="3000" b="0" strike="noStrike" spc="-1">
              <a:solidFill>
                <a:srgbClr val="000000"/>
              </a:solidFill>
              <a:latin typeface="Arial"/>
            </a:endParaRPr>
          </a:p>
        </p:txBody>
      </p:sp>
      <p:sp>
        <p:nvSpPr>
          <p:cNvPr id="9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企业礼仪行为培训内容</a:t>
            </a:r>
            <a:endParaRPr lang="en-US" sz="3600" b="0" strike="noStrike" spc="-1">
              <a:solidFill>
                <a:schemeClr val="dk1"/>
              </a:solidFill>
              <a:latin typeface="Arial"/>
            </a:endParaRPr>
          </a:p>
        </p:txBody>
      </p:sp>
      <p:sp>
        <p:nvSpPr>
          <p:cNvPr id="9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包括商务活动中的言行举止规范</a:t>
            </a:r>
            <a:endParaRPr lang="en-US" sz="1500" b="0" strike="noStrike" spc="-1">
              <a:solidFill>
                <a:srgbClr val="000000"/>
              </a:solidFill>
              <a:latin typeface="Arial"/>
            </a:endParaRPr>
          </a:p>
        </p:txBody>
      </p:sp>
      <p:sp>
        <p:nvSpPr>
          <p:cNvPr id="9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商务礼仪和交往礼仪</a:t>
            </a:r>
            <a:endParaRPr lang="en-US" sz="2200" b="0" strike="noStrike" spc="-1">
              <a:solidFill>
                <a:srgbClr val="000000"/>
              </a:solidFill>
              <a:latin typeface="Arial"/>
            </a:endParaRPr>
          </a:p>
        </p:txBody>
      </p:sp>
      <p:sp>
        <p:nvSpPr>
          <p:cNvPr id="9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有效的沟通对于职场成功至关重要</a:t>
            </a:r>
            <a:endParaRPr lang="en-US" sz="1500" b="0" strike="noStrike" spc="-1">
              <a:solidFill>
                <a:srgbClr val="000000"/>
              </a:solidFill>
              <a:latin typeface="Arial"/>
            </a:endParaRPr>
          </a:p>
        </p:txBody>
      </p:sp>
      <p:sp>
        <p:nvSpPr>
          <p:cNvPr id="9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沟通技巧和职场人际关系</a:t>
            </a:r>
            <a:endParaRPr lang="en-US" sz="2200" b="0" strike="noStrike" spc="-1">
              <a:solidFill>
                <a:srgbClr val="000000"/>
              </a:solidFill>
              <a:latin typeface="Arial"/>
            </a:endParaRPr>
          </a:p>
        </p:txBody>
      </p:sp>
      <p:sp>
        <p:nvSpPr>
          <p:cNvPr id="9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细节决定成败，礼节举止体现素质</a:t>
            </a:r>
            <a:endParaRPr lang="en-US" sz="1500" b="0" strike="noStrike" spc="-1">
              <a:solidFill>
                <a:srgbClr val="000000"/>
              </a:solidFill>
              <a:latin typeface="Arial"/>
            </a:endParaRPr>
          </a:p>
        </p:txBody>
      </p:sp>
      <p:sp>
        <p:nvSpPr>
          <p:cNvPr id="10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礼节与仪态的培养</a:t>
            </a:r>
            <a:endParaRPr lang="en-US" sz="2200" b="0" strike="noStrike" spc="-1">
              <a:solidFill>
                <a:srgbClr val="000000"/>
              </a:solidFill>
              <a:latin typeface="Arial"/>
            </a:endParaRPr>
          </a:p>
        </p:txBody>
      </p:sp>
      <p:sp>
        <p:nvSpPr>
          <p:cNvPr id="10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外表形象同样重要，着装得当能展现专业素质</a:t>
            </a:r>
            <a:endParaRPr lang="en-US" sz="1500" b="0" strike="noStrike" spc="-1">
              <a:solidFill>
                <a:srgbClr val="000000"/>
              </a:solidFill>
              <a:latin typeface="Arial"/>
            </a:endParaRPr>
          </a:p>
        </p:txBody>
      </p:sp>
      <p:sp>
        <p:nvSpPr>
          <p:cNvPr id="10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职业形象和着装指导</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角色扮演</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通过模拟场景让员工实际操作，加深理解</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实际案例分析</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通过真实案例剖析企业礼仪行为的重要性和影响</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小组讨论与互动</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促进员工之间的交流和互动，共同提高</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培训方法</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理论讲解</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详细介绍企业礼仪行为的相关知识和背景</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礼仪行为培训对于企业和员工都具有重要意义，通过培训提升员工的专业素养和形象，不仅可以带动企业整体形象的提升，还能提高企业的竞争力和吸引力。在当今竞争激烈的商业环境中，企业礼仪行为培训是关键的一环，值得企业重视和投入。</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商务礼仪</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商务礼仪概述</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商务礼仪是指在商业活动中遵循的一套规范和准则。其重要性在于能够提升商务活动的效率和专业性，有效建立商业关系。基本原则包括尊重、礼貌和有效沟通。</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商务社交礼仪</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准时到达、礼貌待客</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商务拜访礼仪</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专业表达、倾听对方</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商务洽谈礼仪</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注意礼仪、不喧哗</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商务宴会礼仪</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跨文化商务礼仪</a:t>
            </a:r>
            <a:endParaRPr lang="en-US" sz="3600" b="0" strike="noStrike" spc="-1">
              <a:solidFill>
                <a:schemeClr val="dk1"/>
              </a:solidFill>
              <a:latin typeface="Arial"/>
            </a:endParaRPr>
          </a:p>
        </p:txBody>
      </p:sp>
      <p:sp>
        <p:nvSpPr>
          <p:cNvPr id="13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了解文化差异、尊重对方</a:t>
            </a:r>
            <a:endParaRPr lang="en-US" sz="2000" b="0" strike="noStrike" spc="-1">
              <a:solidFill>
                <a:srgbClr val="000000"/>
              </a:solidFill>
              <a:latin typeface="Arial"/>
            </a:endParaRPr>
          </a:p>
        </p:txBody>
      </p:sp>
      <p:sp>
        <p:nvSpPr>
          <p:cNvPr id="13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不同国家的商务礼仪差异</a:t>
            </a:r>
            <a:endParaRPr lang="en-US" sz="3000" b="0" strike="noStrike" spc="-1">
              <a:solidFill>
                <a:srgbClr val="000000"/>
              </a:solidFill>
              <a:latin typeface="Arial"/>
            </a:endParaRPr>
          </a:p>
        </p:txBody>
      </p:sp>
      <p:sp>
        <p:nvSpPr>
          <p:cNvPr id="13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3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4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灵活沟通、尊重习俗</a:t>
            </a:r>
            <a:endParaRPr lang="en-US" sz="2000" b="0" strike="noStrike" spc="-1">
              <a:solidFill>
                <a:srgbClr val="000000"/>
              </a:solidFill>
              <a:latin typeface="Arial"/>
            </a:endParaRPr>
          </a:p>
        </p:txBody>
      </p:sp>
      <p:sp>
        <p:nvSpPr>
          <p:cNvPr id="14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如何有效跨越文化差异进行商务交流</a:t>
            </a:r>
            <a:endParaRPr lang="en-US" sz="3000" b="0" strike="noStrike" spc="-1">
              <a:solidFill>
                <a:srgbClr val="000000"/>
              </a:solidFill>
              <a:latin typeface="Arial"/>
            </a:endParaRPr>
          </a:p>
        </p:txBody>
      </p:sp>
      <p:sp>
        <p:nvSpPr>
          <p:cNvPr id="14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仪表仪容注意事项</a:t>
            </a:r>
            <a:endParaRPr lang="en-US" sz="2200" b="0" strike="noStrike" spc="-1">
              <a:solidFill>
                <a:srgbClr val="000000"/>
              </a:solidFill>
              <a:latin typeface="Arial"/>
            </a:endParaRPr>
          </a:p>
        </p:txBody>
      </p:sp>
      <p:sp>
        <p:nvSpPr>
          <p:cNvPr id="14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面带微笑、仪态优雅</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保持干净整洁、不随意嘈杂</a:t>
            </a:r>
            <a:endParaRPr lang="en-US" sz="15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职场言行举止规范</a:t>
            </a:r>
            <a:endParaRPr lang="en-US" sz="2200" b="0" strike="noStrike" spc="-1">
              <a:solidFill>
                <a:srgbClr val="000000"/>
              </a:solidFill>
              <a:latin typeface="Arial"/>
            </a:endParaRPr>
          </a:p>
        </p:txBody>
      </p:sp>
      <p:sp>
        <p:nvSpPr>
          <p:cNvPr id="14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言行谦和、尊重他人</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语言规范、不使用粗言秽语</a:t>
            </a:r>
            <a:endParaRPr lang="en-US" sz="15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商务形象管理</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服装着装规范</a:t>
            </a:r>
            <a:endParaRPr lang="en-US" sz="2200" b="0" strike="noStrike" spc="-1">
              <a:solidFill>
                <a:srgbClr val="000000"/>
              </a:solidFill>
              <a:latin typeface="Arial"/>
            </a:endParaRPr>
          </a:p>
        </p:txBody>
      </p:sp>
      <p:sp>
        <p:nvSpPr>
          <p:cNvPr id="15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着装得体、整洁大方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符合场合要求、不过于随意</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商务礼仪是商业活动中必不可少的一环，遵守礼仪规范能够提升个人形象，增强商业交流的效果。跨文化交流时要尊重不同的文化差异，合理处理沟通方式。形象管理是职场中的重要一环，要注意细节，展现专业形象。</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沟通技巧与职场人际关系</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言语表达技巧</a:t>
            </a:r>
            <a:endParaRPr lang="en-US" sz="2200" b="0" strike="noStrike" spc="-1">
              <a:solidFill>
                <a:srgbClr val="000000"/>
              </a:solidFill>
              <a:latin typeface="Arial"/>
            </a:endParaRPr>
          </a:p>
        </p:txBody>
      </p:sp>
      <p:sp>
        <p:nvSpPr>
          <p:cNvPr id="16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清晰表达思想，避免歧义和误解。</a:t>
            </a:r>
            <a:endParaRPr lang="en-US" sz="1500" b="0" strike="noStrike" spc="-1">
              <a:solidFill>
                <a:srgbClr val="000000"/>
              </a:solidFill>
              <a:latin typeface="Arial"/>
            </a:endParaRPr>
          </a:p>
        </p:txBody>
      </p:sp>
      <p:sp>
        <p:nvSpPr>
          <p:cNvPr id="16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非言语沟通技巧</a:t>
            </a:r>
            <a:endParaRPr lang="en-US" sz="2200" b="0" strike="noStrike" spc="-1">
              <a:solidFill>
                <a:srgbClr val="000000"/>
              </a:solidFill>
              <a:latin typeface="Arial"/>
            </a:endParaRPr>
          </a:p>
        </p:txBody>
      </p:sp>
      <p:sp>
        <p:nvSpPr>
          <p:cNvPr id="16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身体语言和面部表情对沟通同样重要，要注意自己的姿态和表情。</a:t>
            </a:r>
            <a:endParaRPr lang="en-US" sz="1500" b="0" strike="noStrike" spc="-1">
              <a:solidFill>
                <a:srgbClr val="000000"/>
              </a:solidFill>
              <a:latin typeface="Arial"/>
            </a:endParaRPr>
          </a:p>
        </p:txBody>
      </p:sp>
      <p:sp>
        <p:nvSpPr>
          <p:cNvPr id="16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有效沟通技巧</a:t>
            </a:r>
            <a:endParaRPr lang="en-US" sz="3600" b="0" strike="noStrike" spc="-1">
              <a:solidFill>
                <a:schemeClr val="dk1"/>
              </a:solidFill>
              <a:latin typeface="Arial"/>
            </a:endParaRPr>
          </a:p>
        </p:txBody>
      </p:sp>
      <p:sp>
        <p:nvSpPr>
          <p:cNvPr id="17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倾听技巧</a:t>
            </a:r>
            <a:endParaRPr lang="en-US" sz="2200" b="0" strike="noStrike" spc="-1">
              <a:solidFill>
                <a:srgbClr val="000000"/>
              </a:solidFill>
              <a:latin typeface="Arial"/>
            </a:endParaRPr>
          </a:p>
        </p:txBody>
      </p:sp>
      <p:sp>
        <p:nvSpPr>
          <p:cNvPr id="17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倾听是有效沟通的基础，需要专注和尊重对方意见。</a:t>
            </a:r>
            <a:endParaRPr lang="en-US" sz="1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解决冲突与危机处理</a:t>
            </a:r>
            <a:endParaRPr lang="en-US" sz="3600" b="0" strike="noStrike" spc="-1">
              <a:solidFill>
                <a:schemeClr val="dk1"/>
              </a:solidFill>
              <a:latin typeface="Arial"/>
            </a:endParaRPr>
          </a:p>
        </p:txBody>
      </p:sp>
      <p:sp>
        <p:nvSpPr>
          <p:cNvPr id="17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冷静分析问题，寻求解决方案，化解矛盾。</a:t>
            </a:r>
            <a:endParaRPr lang="en-US" sz="2000" b="0" strike="noStrike" spc="-1">
              <a:solidFill>
                <a:srgbClr val="000000"/>
              </a:solidFill>
              <a:latin typeface="Arial"/>
            </a:endParaRPr>
          </a:p>
        </p:txBody>
      </p:sp>
      <p:sp>
        <p:nvSpPr>
          <p:cNvPr id="17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冲突管理技巧</a:t>
            </a:r>
            <a:endParaRPr lang="en-US" sz="3000" b="0" strike="noStrike" spc="-1">
              <a:solidFill>
                <a:srgbClr val="000000"/>
              </a:solidFill>
              <a:latin typeface="Arial"/>
            </a:endParaRPr>
          </a:p>
        </p:txBody>
      </p:sp>
      <p:sp>
        <p:nvSpPr>
          <p:cNvPr id="17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建立良好关系，化解矛盾，增进合作。</a:t>
            </a:r>
            <a:endParaRPr lang="en-US" sz="2000" b="0" strike="noStrike" spc="-1">
              <a:solidFill>
                <a:srgbClr val="000000"/>
              </a:solidFill>
              <a:latin typeface="Arial"/>
            </a:endParaRPr>
          </a:p>
        </p:txBody>
      </p:sp>
      <p:sp>
        <p:nvSpPr>
          <p:cNvPr id="18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如何保持职场人际关系</a:t>
            </a:r>
            <a:endParaRPr lang="en-US" sz="3000" b="0" strike="noStrike" spc="-1">
              <a:solidFill>
                <a:srgbClr val="000000"/>
              </a:solidFill>
              <a:latin typeface="Arial"/>
            </a:endParaRPr>
          </a:p>
        </p:txBody>
      </p:sp>
      <p:sp>
        <p:nvSpPr>
          <p:cNvPr id="18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及时应对突发事件，保持冷静与沉着，有效解决问题。</a:t>
            </a:r>
            <a:endParaRPr lang="en-US" sz="2000" b="0" strike="noStrike" spc="-1">
              <a:solidFill>
                <a:srgbClr val="000000"/>
              </a:solidFill>
              <a:latin typeface="Arial"/>
            </a:endParaRPr>
          </a:p>
        </p:txBody>
      </p:sp>
      <p:sp>
        <p:nvSpPr>
          <p:cNvPr id="18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危机应对策略</a:t>
            </a:r>
            <a:endParaRPr lang="en-US" sz="3000" b="0" strike="noStrike" spc="-1">
              <a:solidFill>
                <a:srgbClr val="000000"/>
              </a:solidFill>
              <a:latin typeface="Arial"/>
            </a:endParaRPr>
          </a:p>
        </p:txBody>
      </p:sp>
      <p:sp>
        <p:nvSpPr>
          <p:cNvPr id="184"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团队合作与领导力</a:t>
            </a:r>
            <a:endParaRPr lang="en-US" sz="3600" b="0" strike="noStrike" spc="-1">
              <a:solidFill>
                <a:schemeClr val="dk1"/>
              </a:solidFill>
              <a:latin typeface="Arial"/>
            </a:endParaRPr>
          </a:p>
        </p:txBody>
      </p:sp>
      <p:sp>
        <p:nvSpPr>
          <p:cNvPr id="18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团队合作能够将整体绩效提升到新的高度。</a:t>
            </a:r>
            <a:endParaRPr lang="en-US" sz="1500" b="0" strike="noStrike" spc="-1">
              <a:solidFill>
                <a:srgbClr val="000000"/>
              </a:solidFill>
              <a:latin typeface="Arial"/>
            </a:endParaRPr>
          </a:p>
        </p:txBody>
      </p:sp>
      <p:sp>
        <p:nvSpPr>
          <p:cNvPr id="18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团队合作的重要性</a:t>
            </a:r>
            <a:endParaRPr lang="en-US" sz="2200" b="0" strike="noStrike" spc="-1">
              <a:solidFill>
                <a:srgbClr val="000000"/>
              </a:solidFill>
              <a:latin typeface="Arial"/>
            </a:endParaRPr>
          </a:p>
        </p:txBody>
      </p:sp>
      <p:sp>
        <p:nvSpPr>
          <p:cNvPr id="18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激励团队成员，明确目标，指导方向，发挥团队潜能。</a:t>
            </a:r>
            <a:endParaRPr lang="en-US" sz="1500" b="0" strike="noStrike" spc="-1">
              <a:solidFill>
                <a:srgbClr val="000000"/>
              </a:solidFill>
              <a:latin typeface="Arial"/>
            </a:endParaRPr>
          </a:p>
        </p:txBody>
      </p:sp>
      <p:sp>
        <p:nvSpPr>
          <p:cNvPr id="18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如何有效领导团队</a:t>
            </a:r>
            <a:endParaRPr lang="en-US" sz="2200" b="0" strike="noStrike" spc="-1">
              <a:solidFill>
                <a:srgbClr val="000000"/>
              </a:solidFill>
              <a:latin typeface="Arial"/>
            </a:endParaRPr>
          </a:p>
        </p:txBody>
      </p:sp>
      <p:sp>
        <p:nvSpPr>
          <p:cNvPr id="19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通过团队建设活动增进团队凝聚力，促进团队合作。</a:t>
            </a:r>
            <a:endParaRPr lang="en-US" sz="1500" b="0" strike="noStrike" spc="-1">
              <a:solidFill>
                <a:srgbClr val="000000"/>
              </a:solidFill>
              <a:latin typeface="Arial"/>
            </a:endParaRPr>
          </a:p>
        </p:txBody>
      </p:sp>
      <p:sp>
        <p:nvSpPr>
          <p:cNvPr id="19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团队建设活动与案例分享</a:t>
            </a:r>
            <a:endParaRPr lang="en-US" sz="2200" b="0" strike="noStrike" spc="-1">
              <a:solidFill>
                <a:srgbClr val="000000"/>
              </a:solidFill>
              <a:latin typeface="Arial"/>
            </a:endParaRPr>
          </a:p>
        </p:txBody>
      </p:sp>
      <p:sp>
        <p:nvSpPr>
          <p:cNvPr id="19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礼仪与职场智慧</a:t>
            </a:r>
            <a:endParaRPr lang="en-US" sz="3500" b="0" strike="noStrike" spc="-1">
              <a:solidFill>
                <a:srgbClr val="000000"/>
              </a:solidFill>
              <a:latin typeface="Arial"/>
            </a:endParaRPr>
          </a:p>
        </p:txBody>
      </p:sp>
      <p:sp>
        <p:nvSpPr>
          <p:cNvPr id="19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在职场中，合适的礼仪是成功的基石。表现出的职场智慧将有助于提升工作表现，获得他人的尊重与认可。</a:t>
            </a:r>
            <a:endParaRPr lang="en-US" sz="2500" b="0" strike="noStrike" spc="-1">
              <a:solidFill>
                <a:srgbClr val="000000"/>
              </a:solidFill>
              <a:latin typeface="Arial"/>
            </a:endParaRPr>
          </a:p>
        </p:txBody>
      </p:sp>
      <p:sp>
        <p:nvSpPr>
          <p:cNvPr id="19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礼仪与职场智慧</a:t>
            </a:r>
            <a:endParaRPr lang="en-US" sz="3600" b="0" strike="noStrike" spc="-1">
              <a:solidFill>
                <a:schemeClr val="dk1"/>
              </a:solidFill>
              <a:latin typeface="Arial"/>
            </a:endParaRPr>
          </a:p>
        </p:txBody>
      </p:sp>
      <p:sp>
        <p:nvSpPr>
          <p:cNvPr id="19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合适的礼仪能展现出人的修养与素质，提升职场形象。</a:t>
            </a:r>
            <a:endParaRPr lang="en-US" sz="1500" b="0" strike="noStrike" spc="-1">
              <a:solidFill>
                <a:srgbClr val="000000"/>
              </a:solidFill>
              <a:latin typeface="Arial"/>
            </a:endParaRPr>
          </a:p>
        </p:txBody>
      </p:sp>
      <p:sp>
        <p:nvSpPr>
          <p:cNvPr id="20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礼仪带来的职场智慧</a:t>
            </a:r>
            <a:endParaRPr lang="en-US" sz="2200" b="0" strike="noStrike" spc="-1">
              <a:solidFill>
                <a:srgbClr val="000000"/>
              </a:solidFill>
              <a:latin typeface="Arial"/>
            </a:endParaRPr>
          </a:p>
        </p:txBody>
      </p:sp>
      <p:sp>
        <p:nvSpPr>
          <p:cNvPr id="20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通过遵守职场礼仪，建立良好人际关系，实现个人职业目标。</a:t>
            </a:r>
            <a:endParaRPr lang="en-US" sz="1500" b="0" strike="noStrike" spc="-1">
              <a:solidFill>
                <a:srgbClr val="000000"/>
              </a:solidFill>
              <a:latin typeface="Arial"/>
            </a:endParaRPr>
          </a:p>
        </p:txBody>
      </p:sp>
      <p:sp>
        <p:nvSpPr>
          <p:cNvPr id="20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如何在职场取得成功</a:t>
            </a:r>
            <a:endParaRPr lang="en-US" sz="2200" b="0" strike="noStrike" spc="-1">
              <a:solidFill>
                <a:srgbClr val="000000"/>
              </a:solidFill>
              <a:latin typeface="Arial"/>
            </a:endParaRPr>
          </a:p>
        </p:txBody>
      </p:sp>
      <p:sp>
        <p:nvSpPr>
          <p:cNvPr id="20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学习成功人士的职场智慧，借鉴他们的做法，提升自身能力。</a:t>
            </a:r>
            <a:endParaRPr lang="en-US" sz="1500" b="0" strike="noStrike" spc="-1">
              <a:solidFill>
                <a:srgbClr val="000000"/>
              </a:solidFill>
              <a:latin typeface="Arial"/>
            </a:endParaRPr>
          </a:p>
        </p:txBody>
      </p:sp>
      <p:sp>
        <p:nvSpPr>
          <p:cNvPr id="20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案例分析与分享</a:t>
            </a:r>
            <a:endParaRPr lang="en-US" sz="2200" b="0" strike="noStrike" spc="-1">
              <a:solidFill>
                <a:srgbClr val="000000"/>
              </a:solidFill>
              <a:latin typeface="Arial"/>
            </a:endParaRPr>
          </a:p>
        </p:txBody>
      </p:sp>
      <p:sp>
        <p:nvSpPr>
          <p:cNvPr id="20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礼节与仪态的培养</a:t>
            </a:r>
            <a:endParaRPr lang="en-US" sz="3600" b="0" strike="noStrike" spc="-1">
              <a:solidFill>
                <a:schemeClr val="dk1"/>
              </a:solidFill>
              <a:latin typeface="Arial"/>
            </a:endParaRPr>
          </a:p>
        </p:txBody>
      </p:sp>
      <p:sp>
        <p:nvSpPr>
          <p:cNvPr id="20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礼仪的意义与作用</a:t>
            </a:r>
            <a:endParaRPr lang="en-US" sz="3500" b="0" strike="noStrike" spc="-1">
              <a:solidFill>
                <a:srgbClr val="000000"/>
              </a:solidFill>
              <a:latin typeface="Arial"/>
            </a:endParaRPr>
          </a:p>
        </p:txBody>
      </p:sp>
      <p:sp>
        <p:nvSpPr>
          <p:cNvPr id="21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礼仪是社会交往的规范和标准，它影响着人际关系的发展。良好的礼仪可以让人感受到尊重和亲切，有助于建立良好的人际关系。培养良好的礼仪习惯需要持之以恒的练习和观察，逐步提升自己的修养和气质。</a:t>
            </a:r>
            <a:endParaRPr lang="en-US" sz="2500" b="0" strike="noStrike" spc="-1">
              <a:solidFill>
                <a:srgbClr val="000000"/>
              </a:solidFill>
              <a:latin typeface="Arial"/>
            </a:endParaRPr>
          </a:p>
        </p:txBody>
      </p:sp>
      <p:sp>
        <p:nvSpPr>
          <p:cNvPr id="21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仪表仪容的重要性</a:t>
            </a:r>
            <a:endParaRPr lang="en-US" sz="3600" b="0" strike="noStrike" spc="-1">
              <a:solidFill>
                <a:schemeClr val="dk1"/>
              </a:solidFill>
              <a:latin typeface="Arial"/>
            </a:endParaRPr>
          </a:p>
        </p:txBody>
      </p:sp>
      <p:sp>
        <p:nvSpPr>
          <p:cNvPr id="21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仪表仪容直接影响着他人对我们的第一印象，对个人形象的塑造至关重要。</a:t>
            </a:r>
            <a:endParaRPr lang="en-US" sz="1500" b="0" strike="noStrike" spc="-1">
              <a:solidFill>
                <a:srgbClr val="000000"/>
              </a:solidFill>
              <a:latin typeface="Arial"/>
            </a:endParaRPr>
          </a:p>
        </p:txBody>
      </p:sp>
      <p:sp>
        <p:nvSpPr>
          <p:cNvPr id="21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个人形象的影响</a:t>
            </a:r>
            <a:endParaRPr lang="en-US" sz="2200" b="0" strike="noStrike" spc="-1">
              <a:solidFill>
                <a:srgbClr val="000000"/>
              </a:solidFill>
              <a:latin typeface="Arial"/>
            </a:endParaRPr>
          </a:p>
        </p:txBody>
      </p:sp>
      <p:sp>
        <p:nvSpPr>
          <p:cNvPr id="21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细节决定成败，仪表细节包括服饰、仪态、言谈举止等方方面面，都需要我们去关注和改善。</a:t>
            </a:r>
            <a:endParaRPr lang="en-US" sz="1500" b="0" strike="noStrike" spc="-1">
              <a:solidFill>
                <a:srgbClr val="000000"/>
              </a:solidFill>
              <a:latin typeface="Arial"/>
            </a:endParaRPr>
          </a:p>
        </p:txBody>
      </p:sp>
      <p:sp>
        <p:nvSpPr>
          <p:cNvPr id="21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注意仪表细节</a:t>
            </a:r>
            <a:endParaRPr lang="en-US" sz="2200" b="0" strike="noStrike" spc="-1">
              <a:solidFill>
                <a:srgbClr val="000000"/>
              </a:solidFill>
              <a:latin typeface="Arial"/>
            </a:endParaRPr>
          </a:p>
        </p:txBody>
      </p:sp>
      <p:sp>
        <p:nvSpPr>
          <p:cNvPr id="21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管理好仪容不仅是外部形象的展示，更是内在修养的体现。持续提升仪容修养，展现更好的自己。</a:t>
            </a:r>
            <a:endParaRPr lang="en-US" sz="1500" b="0" strike="noStrike" spc="-1">
              <a:solidFill>
                <a:srgbClr val="000000"/>
              </a:solidFill>
              <a:latin typeface="Arial"/>
            </a:endParaRPr>
          </a:p>
        </p:txBody>
      </p:sp>
      <p:sp>
        <p:nvSpPr>
          <p:cNvPr id="22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仪容的管理与提升</a:t>
            </a:r>
            <a:endParaRPr lang="en-US" sz="2200" b="0" strike="noStrike" spc="-1">
              <a:solidFill>
                <a:srgbClr val="000000"/>
              </a:solidFill>
              <a:latin typeface="Arial"/>
            </a:endParaRPr>
          </a:p>
        </p:txBody>
      </p:sp>
      <p:sp>
        <p:nvSpPr>
          <p:cNvPr id="22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2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https://d.book118.com/848064074010006050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146</Paragraphs>
  <Slides>24</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微软雅黑</vt:lpstr>
      <vt:lpstr>Times New Roman</vt:lpstr>
      <vt:lpstr>Wingdings</vt:lpstr>
      <vt:lpstr>Symbol</vt:lpstr>
      <vt:lpstr>DejaVu Sans</vt:lpstr>
      <vt:lpstr>Office Theme</vt:lpstr>
      <vt:lpstr>企业礼仪行为培训</vt:lpstr>
      <vt:lpstr>目录</vt:lpstr>
      <vt:lpstr>第1章 企业礼仪行为培训</vt:lpstr>
      <vt:lpstr> </vt:lpstr>
      <vt:lpstr>为什么需要企业礼仪行为培训</vt:lpstr>
      <vt:lpstr>企业礼仪行为培训内容</vt:lpstr>
      <vt:lpstr>培训方法</vt:lpstr>
      <vt:lpstr>总结</vt:lpstr>
      <vt:lpstr>第2章 商务礼仪</vt:lpstr>
      <vt:lpstr> </vt:lpstr>
      <vt:lpstr>商务社交礼仪</vt:lpstr>
      <vt:lpstr>跨文化商务礼仪</vt:lpstr>
      <vt:lpstr>商务形象管理</vt:lpstr>
      <vt:lpstr>总结</vt:lpstr>
      <vt:lpstr>第3章 沟通技巧与职场人际关系</vt:lpstr>
      <vt:lpstr>有效沟通技巧</vt:lpstr>
      <vt:lpstr>解决冲突与危机处理</vt:lpstr>
      <vt:lpstr>团队合作与领导力</vt:lpstr>
      <vt:lpstr> </vt:lpstr>
      <vt:lpstr>礼仪与职场智慧</vt:lpstr>
      <vt:lpstr>第四章 礼节与仪态的培养</vt:lpstr>
      <vt:lpstr> </vt:lpstr>
      <vt:lpstr>仪表仪容的重要性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2024-09-29T14:16:38.100</cp:lastPrinted>
  <dcterms:created xsi:type="dcterms:W3CDTF">2024-09-29T06:16:38Z</dcterms:created>
  <dcterms:modified xsi:type="dcterms:W3CDTF">2024-09-29T06:16:40Z</dcterms:modified>
</cp:coreProperties>
</file>