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550E90-977E-4E63-A735-FA623B3427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D944B2-8720-4775-81C0-D356C85606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96794D-5516-4E93-8DA8-2809CF77B2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D5C382-FEC1-48C4-BDEC-571546045F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B00807-FB0A-4036-9CC1-656CCB5088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10F26D-8749-40BD-B778-1E0E66BFD6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3092F9-4E0A-4EA6-A764-CBD5233A19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A1E5B4-2559-43F1-B8E1-F653161107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8E3F10-0F20-44DB-9398-E926693713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C4646F-B0A6-4036-8DB5-8C55F48ACC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663E2D-1323-46A8-964C-6F62A9A1A3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11/11/2023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11/11/2023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11/11/2023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11/11/2023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11/11/2023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6503206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99021" y="1336929"/>
            <a:ext cx="10593957" cy="9900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err="1" smtClean="0">
                <a:solidFill>
                  <a:schemeClr val="accent1"/>
                </a:solidFill>
                <a:latin typeface="Microsoft Yahei"/>
                <a:ea typeface="Microsoft Yahei"/>
                <a:cs typeface="Microsoft Yahei"/>
              </a:rPr>
              <a:t>提高压力性损伤评估正确率</a:t>
            </a:r>
            <a:r>
              <a:rPr lang="en-US" altLang="zh-CN" sz="5175" b="1" err="1" smtClean="0">
                <a:solidFill>
                  <a:schemeClr val="accent1"/>
                </a:solidFill>
                <a:latin typeface="Microsoft Yahei"/>
                <a:ea typeface="Microsoft Yahei"/>
                <a:cs typeface="Microsoft Yahei"/>
              </a:rPr>
              <a:t>PPT</a:t>
            </a:r>
            <a:endParaRPr lang="en-US" sz="5175" b="1">
              <a:solidFill>
                <a:schemeClr val="accent1"/>
              </a:solidFill>
              <a:latin typeface="Microsoft Yahei"/>
              <a:ea typeface="Microsoft Yahei"/>
              <a:cs typeface="Microsoft Yahei"/>
            </a:endParaRPr>
          </a:p>
        </p:txBody>
      </p:sp>
      <p:sp>
        <p:nvSpPr>
          <p:cNvPr id="4" name="TextBox 4"/>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err="1">
                <a:solidFill>
                  <a:schemeClr val="accent2"/>
                </a:solidFill>
                <a:latin typeface="Microsoft Yahei"/>
                <a:ea typeface="Microsoft Yahei"/>
                <a:cs typeface="Microsoft Yahei"/>
              </a:rPr>
              <a:t>汇报人</a:t>
            </a:r>
            <a:r>
              <a:rPr lang="en-US" sz="2025" err="1" smtClean="0">
                <a:solidFill>
                  <a:schemeClr val="accent2"/>
                </a:solidFill>
                <a:latin typeface="Microsoft Yahei"/>
                <a:ea typeface="Microsoft Yahei"/>
                <a:cs typeface="Microsoft Yahei"/>
              </a:rPr>
              <a:t>：</a:t>
            </a:r>
            <a:r>
              <a:rPr lang="en-US" altLang="zh-CN" sz="2025" err="1" smtClean="0">
                <a:solidFill>
                  <a:schemeClr val="accent2"/>
                </a:solidFill>
                <a:latin typeface="Microsoft Yahei"/>
                <a:ea typeface="Microsoft Yahei"/>
                <a:cs typeface="Microsoft Yahei"/>
              </a:rPr>
              <a:t>XXX</a:t>
            </a:r>
            <a:endParaRPr lang="en-US" sz="2025">
              <a:solidFill>
                <a:schemeClr val="accent2"/>
              </a:solidFill>
              <a:latin typeface="Microsoft Yahei"/>
              <a:ea typeface="Microsoft Yahei"/>
              <a:cs typeface="Microsoft Yahei"/>
            </a:endParaRPr>
          </a:p>
        </p:txBody>
      </p:sp>
      <p:sp>
        <p:nvSpPr>
          <p:cNvPr id="5" name="TextBox 5"/>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altLang="zh-CN" sz="2025" smtClean="0">
                <a:solidFill>
                  <a:schemeClr val="accent2"/>
                </a:solidFill>
                <a:latin typeface="Microsoft Yahei"/>
                <a:ea typeface="Microsoft Yahei"/>
                <a:cs typeface="Microsoft Yahei"/>
              </a:rPr>
              <a:t>XX</a:t>
            </a:r>
            <a:r>
              <a:rPr lang="en-US" sz="2025" smtClean="0">
                <a:solidFill>
                  <a:schemeClr val="accent2"/>
                </a:solidFill>
                <a:latin typeface="Microsoft Yahei"/>
                <a:ea typeface="Microsoft Yahei"/>
                <a:cs typeface="Microsoft Yahei"/>
              </a:rPr>
              <a:t>-</a:t>
            </a:r>
            <a:r>
              <a:rPr lang="en-US" altLang="zh-CN" sz="2025" smtClean="0">
                <a:solidFill>
                  <a:schemeClr val="accent2"/>
                </a:solidFill>
                <a:latin typeface="Microsoft Yahei"/>
                <a:ea typeface="Microsoft Yahei"/>
                <a:cs typeface="Microsoft Yahei"/>
              </a:rPr>
              <a:t>XX</a:t>
            </a:r>
            <a:r>
              <a:rPr lang="en-US" sz="2025" smtClean="0">
                <a:solidFill>
                  <a:schemeClr val="accent2"/>
                </a:solidFill>
                <a:latin typeface="Microsoft Yahei"/>
                <a:ea typeface="Microsoft Yahei"/>
                <a:cs typeface="Microsoft Yahei"/>
              </a:rPr>
              <a:t>-</a:t>
            </a:r>
            <a:r>
              <a:rPr lang="en-US" altLang="zh-CN" sz="2025" smtClean="0">
                <a:solidFill>
                  <a:schemeClr val="accent2"/>
                </a:solidFill>
                <a:latin typeface="Microsoft Yahei"/>
                <a:ea typeface="Microsoft Yahei"/>
                <a:cs typeface="Microsoft Yahei"/>
              </a:rPr>
              <a:t>XX</a:t>
            </a:r>
            <a:endParaRPr lang="en-US" sz="2025">
              <a:solidFill>
                <a:schemeClr val="accent2"/>
              </a:solidFill>
              <a:latin typeface="Microsoft Yahei"/>
              <a:ea typeface="Microsoft Yahei"/>
              <a:cs typeface="Microsoft Yahei"/>
            </a:endParaRPr>
          </a:p>
        </p:txBody>
      </p:sp>
      <p:pic>
        <p:nvPicPr>
          <p:cNvPr id="6" name="Picture 6"/>
          <p:cNvPicPr>
            <a:picLocks noChangeAspect="1"/>
          </p:cNvPicPr>
          <p:nvPr/>
        </p:nvPicPr>
        <p:blipFill>
          <a:blip r:embed="rId3"/>
          <a:stretch>
            <a:fillRect/>
          </a:stretch>
        </p:blipFill>
        <p:spPr>
          <a:xfrm flipH="1">
            <a:off x="5972157" y="2382964"/>
            <a:ext cx="6059505" cy="6059505"/>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710610"/>
            <a:ext cx="5983471" cy="36042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025" b="1">
                <a:solidFill>
                  <a:schemeClr val="accent1"/>
                </a:solidFill>
                <a:latin typeface="Microsoft Yahei"/>
                <a:ea typeface="Microsoft Yahei"/>
                <a:cs typeface="Microsoft Yahei"/>
              </a:rPr>
              <a:t>压力性损伤概述</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提高压力性损伤评估正确率的必要性</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提高压力性损伤评估正确率的方法</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压力性损伤的预防措施</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案例分析与应用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pic>
        <p:nvPicPr>
          <p:cNvPr id="3" name="Picture 3"/>
          <p:cNvPicPr>
            <a:picLocks noChangeAspect="1"/>
          </p:cNvPicPr>
          <p:nvPr/>
        </p:nvPicPr>
        <p:blipFill>
          <a:blip r:embed="rId3"/>
          <a:stretch>
            <a:fillRect/>
          </a:stretch>
        </p:blipFill>
        <p:spPr>
          <a:xfrm rot="5400000" flipV="1">
            <a:off x="2214014" y="-2804665"/>
            <a:ext cx="7710540" cy="12467330"/>
          </a:xfrm>
          <a:prstGeom prst="rect">
            <a:avLst/>
          </a:prstGeom>
        </p:spPr>
      </p:pic>
      <p:sp>
        <p:nvSpPr>
          <p:cNvPr id="4" name="TextBox 4"/>
          <p:cNvSpPr txBox="1"/>
          <p:nvPr/>
        </p:nvSpPr>
        <p:spPr>
          <a:xfrm>
            <a:off x="1378798" y="364483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压力性损伤概述</a:t>
            </a:r>
          </a:p>
        </p:txBody>
      </p:sp>
      <p:sp>
        <p:nvSpPr>
          <p:cNvPr id="5" name="TextBox 5"/>
          <p:cNvSpPr txBox="1"/>
          <p:nvPr/>
        </p:nvSpPr>
        <p:spPr>
          <a:xfrm>
            <a:off x="2060858" y="2108645"/>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3625" b="1362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压力性损伤是指由于长时间受压而导致的局部皮肤和皮下组织损伤，通常发生在高风险人群中，如老年人、长期卧床患者等。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压力性损伤的主要原因是局部组织长时间受压，导致血液循环不畅，进而引起组织缺血、缺氧，最终导致皮肤和皮下组织坏死。</a:t>
            </a:r>
          </a:p>
        </p:txBody>
      </p:sp>
      <p:sp>
        <p:nvSpPr>
          <p:cNvPr id="5" name="AutoShape 5"/>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TextBox 25"/>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压力性损伤的定义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压力性损伤通常是由于长时间卧床、固定体位、局部组织受压、营养不良、潮湿等因素导致的。</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此外，患者的年龄、身体状况、精神状态等也会影响压力性损伤的发生和发展。</a:t>
            </a:r>
          </a:p>
        </p:txBody>
      </p:sp>
      <p:sp>
        <p:nvSpPr>
          <p:cNvPr id="4" name="AutoShape 4"/>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TextBox 24"/>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压力性损伤的成因</a:t>
            </a:r>
          </a:p>
        </p:txBody>
      </p:sp>
      <p:sp>
        <p:nvSpPr>
          <p:cNvPr id="25" name="AutoShape 25"/>
          <p:cNvSpPr/>
          <p:nvPr/>
        </p:nvSpPr>
        <p:spPr>
          <a:xfrm>
            <a:off x="617602" y="3306002"/>
            <a:ext cx="701468" cy="122998"/>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vert="horz" wrap="square" rtlCol="0" anchor="ctr" anchorCtr="0">
            <a:noAutofit/>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a:pPr algn="ctr">
              <a:spcBef>
                <a:spcPts val="450"/>
              </a:spcBef>
              <a:defRPr/>
            </a:pPr>
            <a:endParaRPr lang="en-US" sz="1100"/>
          </a:p>
        </p:txBody>
      </p:sp>
      <p:sp>
        <p:nvSpPr>
          <p:cNvPr id="26" name="AutoShape 26"/>
          <p:cNvSpPr/>
          <p:nvPr/>
        </p:nvSpPr>
        <p:spPr>
          <a:xfrm>
            <a:off x="564691" y="3306002"/>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1247443" y="3306002"/>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28" name="Connector 28"/>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29" name="AutoShape 29"/>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2" name="Connector 32"/>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3" name="Picture 33"/>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TextBox 2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压力性损伤的分类</a:t>
            </a:r>
          </a:p>
        </p:txBody>
      </p:sp>
      <p:sp>
        <p:nvSpPr>
          <p:cNvPr id="23" name="AutoShape 23"/>
          <p:cNvSpPr/>
          <p:nvPr/>
        </p:nvSpPr>
        <p:spPr>
          <a:xfrm>
            <a:off x="866575" y="1250443"/>
            <a:ext cx="10458850" cy="228721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TextBox 24"/>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根据压力性损伤的严重程度和表现，通常将其分为四个等级：一级压力性损伤、二级压力性损伤、三级压力性损伤和四级压力性损伤。</a:t>
            </a:r>
          </a:p>
        </p:txBody>
      </p:sp>
      <p:sp>
        <p:nvSpPr>
          <p:cNvPr id="25" name="AutoShape 25"/>
          <p:cNvSpPr/>
          <p:nvPr/>
        </p:nvSpPr>
        <p:spPr>
          <a:xfrm>
            <a:off x="866575" y="3830586"/>
            <a:ext cx="10458850" cy="2286677"/>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TextBox 26"/>
          <p:cNvSpPr txBox="1"/>
          <p:nvPr/>
        </p:nvSpPr>
        <p:spPr>
          <a:xfrm>
            <a:off x="1218874" y="4371944"/>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31A3E"/>
                </a:solidFill>
                <a:latin typeface="Microsoft Yahei"/>
                <a:ea typeface="Microsoft Yahei"/>
                <a:cs typeface="Microsoft Yahei"/>
              </a:rPr>
              <a:t>一级压力性损伤表现为皮肤完整，但出现局部红斑、疼痛等症状；二级压力性损伤表现为局部皮肤破损，但皮下组织尚未完全坏死；三级压力性损伤表现为局部皮肤和皮下组织坏死，出现溃疡；四级压力性损伤表现为局部皮肤和皮下组织坏死深入骨骼和肌肉组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pic>
        <p:nvPicPr>
          <p:cNvPr id="3" name="Picture 3"/>
          <p:cNvPicPr>
            <a:picLocks noChangeAspect="1"/>
          </p:cNvPicPr>
          <p:nvPr/>
        </p:nvPicPr>
        <p:blipFill>
          <a:blip r:embed="rId3"/>
          <a:stretch>
            <a:fillRect/>
          </a:stretch>
        </p:blipFill>
        <p:spPr>
          <a:xfrm rot="5400000" flipV="1">
            <a:off x="2214014" y="-2804665"/>
            <a:ext cx="7710540" cy="12467330"/>
          </a:xfrm>
          <a:prstGeom prst="rect">
            <a:avLst/>
          </a:prstGeom>
        </p:spPr>
      </p:pic>
      <p:sp>
        <p:nvSpPr>
          <p:cNvPr id="4" name="TextBox 4"/>
          <p:cNvSpPr txBox="1"/>
          <p:nvPr/>
        </p:nvSpPr>
        <p:spPr>
          <a:xfrm>
            <a:off x="1378798" y="364483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提高压力性损伤评估正确率的必要性</a:t>
            </a:r>
          </a:p>
        </p:txBody>
      </p:sp>
      <p:sp>
        <p:nvSpPr>
          <p:cNvPr id="5" name="TextBox 5"/>
          <p:cNvSpPr txBox="1"/>
          <p:nvPr/>
        </p:nvSpPr>
        <p:spPr>
          <a:xfrm>
            <a:off x="2060858" y="2108645"/>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如果压力性损伤的评估不准确，可能导致医生或护士对损伤的严重程度判断错误，进而采取不适当的治疗方法或延误治疗时机。</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1. 延误治疗</a:t>
            </a:r>
          </a:p>
        </p:txBody>
      </p:sp>
      <p:grpSp>
        <p:nvGrpSpPr>
          <p:cNvPr id="5" name="Group 5"/>
          <p:cNvGrpSpPr/>
          <p:nvPr/>
        </p:nvGrpSpPr>
        <p:grpSpPr>
          <a:xfrm>
            <a:off x="454963" y="291442"/>
            <a:ext cx="515576" cy="440418"/>
            <a:chOff x="454963" y="291442"/>
            <a:chExt cx="515576" cy="440418"/>
          </a:xfrm>
        </p:grpSpPr>
        <p:sp>
          <p:nvSpPr>
            <p:cNvPr id="6" name="AutoShape 6"/>
            <p:cNvSpPr/>
            <p:nvPr/>
          </p:nvSpPr>
          <p:spPr>
            <a:xfrm>
              <a:off x="454963" y="29439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575049" y="29144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689125" y="293159"/>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799768" y="302129"/>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904945" y="297996"/>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454963" y="41216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575049" y="40921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689125" y="41093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799768" y="41990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904945" y="41576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454963" y="52993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52699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528706"/>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537676"/>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53354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64771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64476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64648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65545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65131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26" name="TextBox 26"/>
          <p:cNvSpPr txBox="1"/>
          <p:nvPr/>
        </p:nvSpPr>
        <p:spPr>
          <a:xfrm>
            <a:off x="1094226" y="233712"/>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评估错误造成的后果</a:t>
            </a:r>
          </a:p>
        </p:txBody>
      </p:sp>
      <p:sp>
        <p:nvSpPr>
          <p:cNvPr id="27" name="TextBox 27"/>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错误的评估可能导致患者接受不必要的检查或手术，增加其痛苦和心理负担。</a:t>
            </a:r>
          </a:p>
        </p:txBody>
      </p:sp>
      <p:sp>
        <p:nvSpPr>
          <p:cNvPr id="28" name="TextBox 28"/>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2. 增加患者痛苦</a:t>
            </a:r>
          </a:p>
        </p:txBody>
      </p:sp>
      <p:sp>
        <p:nvSpPr>
          <p:cNvPr id="29" name="TextBox 29"/>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如果评估错误导致患者需要更长时间的治疗或更高级别的护理，将增加医疗成本和资源消耗。</a:t>
            </a:r>
          </a:p>
        </p:txBody>
      </p:sp>
      <p:sp>
        <p:nvSpPr>
          <p:cNvPr id="30" name="TextBox 30"/>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3. 增加医疗成本</a:t>
            </a:r>
          </a:p>
        </p:txBody>
      </p:sp>
      <p:pic>
        <p:nvPicPr>
          <p:cNvPr id="31" name="Picture 31"/>
          <p:cNvPicPr>
            <a:picLocks noChangeAspect="1"/>
          </p:cNvPicPr>
          <p:nvPr/>
        </p:nvPicPr>
        <p:blipFill>
          <a:blip r:embed="rId2"/>
          <a:stretch>
            <a:fillRect/>
          </a:stretch>
        </p:blipFill>
        <p:spPr>
          <a:xfrm>
            <a:off x="7676035" y="2524948"/>
            <a:ext cx="2887741" cy="2887741"/>
          </a:xfrm>
          <a:prstGeom prst="ellipse">
            <a:avLst/>
          </a:prstGeom>
        </p:spPr>
      </p:pic>
      <p:sp>
        <p:nvSpPr>
          <p:cNvPr id="32" name="AutoShape 32"/>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Freeform 35"/>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990089"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提高评估准确率可以使医生或护士更准确地诊断压力性损伤的严重程度，从而采取适当的治疗方法。</a:t>
            </a:r>
          </a:p>
        </p:txBody>
      </p:sp>
      <p:sp>
        <p:nvSpPr>
          <p:cNvPr id="4" name="TextBox 4"/>
          <p:cNvSpPr txBox="1"/>
          <p:nvPr/>
        </p:nvSpPr>
        <p:spPr>
          <a:xfrm>
            <a:off x="990089" y="3890330"/>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1. 准确诊断</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111612"/>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4017901"/>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2. 及时治疗</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50779"/>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57068"/>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3. 减少并发症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50779"/>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57068"/>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准确的评估有助于及时发现并处理压力性损伤，避免病情恶化，缩短康复时间。</a:t>
            </a:r>
          </a:p>
        </p:txBody>
      </p:sp>
      <p:sp>
        <p:nvSpPr>
          <p:cNvPr id="22" name="TextBox 22"/>
          <p:cNvSpPr txBox="1"/>
          <p:nvPr/>
        </p:nvSpPr>
        <p:spPr>
          <a:xfrm>
            <a:off x="8373015"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准确的评估可以降低并发症的风险，减少患者的痛苦和医疗成本。</a:t>
            </a:r>
          </a:p>
        </p:txBody>
      </p:sp>
      <p:sp>
        <p:nvSpPr>
          <p:cNvPr id="23" name="TextBox 23"/>
          <p:cNvSpPr txBox="1"/>
          <p:nvPr/>
        </p:nvSpPr>
        <p:spPr>
          <a:xfrm>
            <a:off x="8433974"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03</a:t>
            </a:r>
          </a:p>
        </p:txBody>
      </p:sp>
      <p:grpSp>
        <p:nvGrpSpPr>
          <p:cNvPr id="24" name="Group 24"/>
          <p:cNvGrpSpPr/>
          <p:nvPr/>
        </p:nvGrpSpPr>
        <p:grpSpPr>
          <a:xfrm>
            <a:off x="454963" y="339403"/>
            <a:ext cx="515576" cy="440418"/>
            <a:chOff x="454963" y="339403"/>
            <a:chExt cx="515576" cy="440418"/>
          </a:xfrm>
        </p:grpSpPr>
        <p:sp>
          <p:nvSpPr>
            <p:cNvPr id="25" name="AutoShape 25"/>
            <p:cNvSpPr/>
            <p:nvPr/>
          </p:nvSpPr>
          <p:spPr>
            <a:xfrm>
              <a:off x="454963" y="34235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33940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34112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35009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34595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460127"/>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45717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45889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46786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46373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454963" y="57790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575049" y="57495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689125" y="57666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799768" y="58563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904945" y="58150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454963" y="69567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575049" y="69272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689125" y="69444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799768" y="70341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AutoShape 44"/>
            <p:cNvSpPr/>
            <p:nvPr/>
          </p:nvSpPr>
          <p:spPr>
            <a:xfrm>
              <a:off x="904945" y="69927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45" name="TextBox 45"/>
          <p:cNvSpPr txBox="1"/>
          <p:nvPr/>
        </p:nvSpPr>
        <p:spPr>
          <a:xfrm>
            <a:off x="1218874" y="228047"/>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提高评估准确率的益处</a:t>
            </a:r>
          </a:p>
        </p:txBody>
      </p:sp>
      <p:sp>
        <p:nvSpPr>
          <p:cNvPr id="46" name="TextBox 46"/>
          <p:cNvSpPr txBox="1"/>
          <p:nvPr/>
        </p:nvSpPr>
        <p:spPr>
          <a:xfrm>
            <a:off x="4695681"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47" name="TextBox 47"/>
          <p:cNvSpPr txBox="1"/>
          <p:nvPr/>
        </p:nvSpPr>
        <p:spPr>
          <a:xfrm>
            <a:off x="1069410"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539110" y="2711491"/>
            <a:ext cx="2778197" cy="245783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评估者的专业知识是影响评估准确性的关键因素，包括对压力性损伤的认识、诊断技巧和治疗方法等。</a:t>
            </a:r>
          </a:p>
        </p:txBody>
      </p:sp>
      <p:grpSp>
        <p:nvGrpSpPr>
          <p:cNvPr id="6" name="Group 6"/>
          <p:cNvGrpSpPr/>
          <p:nvPr/>
        </p:nvGrpSpPr>
        <p:grpSpPr>
          <a:xfrm>
            <a:off x="454963" y="291442"/>
            <a:ext cx="515576" cy="440418"/>
            <a:chOff x="454963" y="291442"/>
            <a:chExt cx="515576" cy="440418"/>
          </a:xfrm>
        </p:grpSpPr>
        <p:sp>
          <p:nvSpPr>
            <p:cNvPr id="7" name="AutoShape 7"/>
            <p:cNvSpPr/>
            <p:nvPr/>
          </p:nvSpPr>
          <p:spPr>
            <a:xfrm>
              <a:off x="454963" y="29439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575049" y="29144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89125" y="293159"/>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99768" y="302129"/>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904945" y="297996"/>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54963" y="41216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40921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41093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41990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41576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52993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52699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528706"/>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537676"/>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53354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64771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64476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64648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65545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65131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27" name="TextBox 27"/>
          <p:cNvSpPr txBox="1"/>
          <p:nvPr/>
        </p:nvSpPr>
        <p:spPr>
          <a:xfrm>
            <a:off x="1094226" y="233712"/>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准确评估的影响因素</a:t>
            </a:r>
          </a:p>
        </p:txBody>
      </p:sp>
      <p:pic>
        <p:nvPicPr>
          <p:cNvPr id="28" name="Picture 28"/>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29" name="TextBox 29"/>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1. 专业知识</a:t>
            </a:r>
          </a:p>
        </p:txBody>
      </p:sp>
      <p:sp>
        <p:nvSpPr>
          <p:cNvPr id="30" name="TextBox 30"/>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评估方法的选择和使用也影响准确率，如使用正确的检查工具、按照标准流程进行评估等。</a:t>
            </a:r>
          </a:p>
        </p:txBody>
      </p:sp>
      <p:sp>
        <p:nvSpPr>
          <p:cNvPr id="31" name="TextBox 31"/>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2. 检查方法</a:t>
            </a:r>
          </a:p>
        </p:txBody>
      </p:sp>
      <p:pic>
        <p:nvPicPr>
          <p:cNvPr id="32" name="Picture 32"/>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33" name="Picture 33"/>
          <p:cNvPicPr>
            <a:picLocks noChangeAspect="1"/>
          </p:cNvPicPr>
          <p:nvPr/>
        </p:nvPicPr>
        <p:blipFill>
          <a:blip r:embed="rId4"/>
          <a:stretch>
            <a:fillRect/>
          </a:stretch>
        </p:blipFill>
        <p:spPr>
          <a:xfrm>
            <a:off x="3637042" y="3234923"/>
            <a:ext cx="1651452" cy="1651452"/>
          </a:xfrm>
          <a:prstGeom prst="ellipse">
            <a:avLst/>
          </a:prstGeom>
        </p:spPr>
      </p:pic>
      <p:sp>
        <p:nvSpPr>
          <p:cNvPr id="34" name="TextBox 34"/>
          <p:cNvSpPr txBox="1"/>
          <p:nvPr/>
        </p:nvSpPr>
        <p:spPr>
          <a:xfrm>
            <a:off x="8621512" y="4777233"/>
            <a:ext cx="321485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患者的年龄、体重、活动能力等因素也可能影响评估准确性，需要在评估时加以考虑。</a:t>
            </a:r>
          </a:p>
        </p:txBody>
      </p:sp>
      <p:sp>
        <p:nvSpPr>
          <p:cNvPr id="35" name="TextBox 35"/>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3. 患者因素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pic>
        <p:nvPicPr>
          <p:cNvPr id="3" name="Picture 3"/>
          <p:cNvPicPr>
            <a:picLocks noChangeAspect="1"/>
          </p:cNvPicPr>
          <p:nvPr/>
        </p:nvPicPr>
        <p:blipFill>
          <a:blip r:embed="rId3"/>
          <a:stretch>
            <a:fillRect/>
          </a:stretch>
        </p:blipFill>
        <p:spPr>
          <a:xfrm rot="5400000" flipV="1">
            <a:off x="2214014" y="-2804665"/>
            <a:ext cx="7710540" cy="12467330"/>
          </a:xfrm>
          <a:prstGeom prst="rect">
            <a:avLst/>
          </a:prstGeom>
        </p:spPr>
      </p:pic>
      <p:sp>
        <p:nvSpPr>
          <p:cNvPr id="4" name="TextBox 4"/>
          <p:cNvSpPr txBox="1"/>
          <p:nvPr/>
        </p:nvSpPr>
        <p:spPr>
          <a:xfrm>
            <a:off x="1378798" y="364483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提高压力性损伤评估正确率的方法</a:t>
            </a:r>
          </a:p>
        </p:txBody>
      </p:sp>
      <p:sp>
        <p:nvSpPr>
          <p:cNvPr id="5" name="TextBox 5"/>
          <p:cNvSpPr txBox="1"/>
          <p:nvPr/>
        </p:nvSpPr>
        <p:spPr>
          <a:xfrm>
            <a:off x="2060858" y="2108645"/>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5708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5744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AutoShape 5"/>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TextBox 25"/>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强化理论知识</a:t>
            </a:r>
          </a:p>
        </p:txBody>
      </p:sp>
      <p:sp>
        <p:nvSpPr>
          <p:cNvPr id="26" name="Freeform 26"/>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28" name="Freeform 28"/>
          <p:cNvSpPr/>
          <p:nvPr/>
        </p:nvSpPr>
        <p:spPr>
          <a:xfrm>
            <a:off x="575049"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775416"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30" name="TextBox 30"/>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了解压力性损伤的定义、分类、风险因素等基本知识，以便更好地理解和评估患者的状况。</a:t>
            </a:r>
          </a:p>
        </p:txBody>
      </p:sp>
      <p:sp>
        <p:nvSpPr>
          <p:cNvPr id="31" name="TextBox 31"/>
          <p:cNvSpPr txBox="1"/>
          <p:nvPr/>
        </p:nvSpPr>
        <p:spPr>
          <a:xfrm>
            <a:off x="2248535" y="1250513"/>
            <a:ext cx="421605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掌握压力性损伤的基本概念</a:t>
            </a:r>
          </a:p>
        </p:txBody>
      </p:sp>
      <p:sp>
        <p:nvSpPr>
          <p:cNvPr id="32" name="TextBox 32"/>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了解压力性损伤的发病机制和病理生理过程，有助于准确判断患者的病情和制定正确的治疗方案。</a:t>
            </a:r>
          </a:p>
        </p:txBody>
      </p:sp>
      <p:sp>
        <p:nvSpPr>
          <p:cNvPr id="33" name="TextBox 33"/>
          <p:cNvSpPr txBox="1"/>
          <p:nvPr/>
        </p:nvSpPr>
        <p:spPr>
          <a:xfrm>
            <a:off x="2248535" y="2928472"/>
            <a:ext cx="421605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学习压力性损伤的病理生理机制</a:t>
            </a:r>
          </a:p>
        </p:txBody>
      </p:sp>
      <p:sp>
        <p:nvSpPr>
          <p:cNvPr id="34" name="TextBox 34"/>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学习预防压力性损伤的方法和策略，如定期翻身、使用压力缓解垫等，可以降低患者发生压力性损伤的风险。</a:t>
            </a:r>
          </a:p>
        </p:txBody>
      </p:sp>
      <p:sp>
        <p:nvSpPr>
          <p:cNvPr id="35" name="TextBox 35"/>
          <p:cNvSpPr txBox="1"/>
          <p:nvPr/>
        </p:nvSpPr>
        <p:spPr>
          <a:xfrm>
            <a:off x="2248535" y="4694325"/>
            <a:ext cx="421605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掌握压力性损伤的预防措施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https://d.book118.com/848065032065006032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2024-09-10T00:36:39.313</cp:lastPrinted>
  <dcterms:created xsi:type="dcterms:W3CDTF">2024-09-09T16:36:39Z</dcterms:created>
  <dcterms:modified xsi:type="dcterms:W3CDTF">2024-09-09T16:36:41Z</dcterms:modified>
</cp:coreProperties>
</file>