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82001-FAE5-4854-B5FC-AADF30078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B7DEE-EC52-498A-8F6F-3D366F14D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B6EF7-BAF9-4BA2-A1A7-71D172B9B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11C55-5A85-4512-B317-60621F096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0FA1F7-8291-4D01-9E83-43B2ED2A1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BC0881-5F07-4192-8985-E80493734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48CD72-2B80-4BCB-8048-F301F513B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78812-2473-47F7-A458-6660AF4D1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5D415-0317-4C2A-8788-A5701EAAB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B180A-020B-4457-BA24-843D7BBF6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F0792-550D-439A-A332-AFAB970AC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3004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/>
          </p:cNvSpPr>
          <p:nvPr>
            <p:ph type="ctr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>
              <a:buClrTx/>
              <a:buSzTx/>
              <a:buFontTx/>
            </a:pPr>
            <a:r>
              <a:rPr lang="zh-CN" altLang="en-US" sz="2800">
                <a:solidFill>
                  <a:schemeClr val="tx1"/>
                </a:solidFill>
                <a:ea typeface="文鼎CS大黑" pitchFamily="49" charset="-122"/>
              </a:rPr>
              <a:t>空气消毒机的日常使用及维护保养培训</a:t>
            </a:r>
            <a:endParaRPr lang="zh-CN" altLang="en-US" sz="2800">
              <a:solidFill>
                <a:schemeClr val="tx1"/>
              </a:solidFill>
              <a:ea typeface="文鼎CS大黑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适用产品</a:t>
            </a:r>
            <a:endParaRPr lang="zh-CN" altLang="en-US"/>
          </a:p>
        </p:txBody>
      </p:sp>
      <p:sp>
        <p:nvSpPr>
          <p:cNvPr id="3075" name="Rectangle 3"/>
          <p:cNvSpPr>
            <a:spLocks noGrp="1"/>
          </p:cNvSpPr>
          <p:nvPr>
            <p:ph idx="1"/>
          </p:nvPr>
        </p:nvSpPr>
        <p:spPr>
          <a:xfrm>
            <a:off x="1601788" y="1600200"/>
            <a:ext cx="7085012" cy="2606675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en-US"/>
              <a:t>1、空调移动式</a:t>
            </a:r>
            <a:r>
              <a:rPr lang="zh-CN" altLang="en-US"/>
              <a:t>医用</a:t>
            </a:r>
            <a:r>
              <a:rPr lang="en-US" altLang="en-US"/>
              <a:t>空气消毒机</a:t>
            </a:r>
            <a:endParaRPr lang="en-US" altLang="en-US"/>
          </a:p>
          <a:p>
            <a:pPr eaLnBrk="1" hangingPunct="1">
              <a:buNone/>
            </a:pPr>
            <a:r>
              <a:rPr lang="en-US" altLang="en-US"/>
              <a:t>2、平板壁挂式</a:t>
            </a:r>
            <a:r>
              <a:rPr lang="zh-CN" altLang="en-US"/>
              <a:t>医用</a:t>
            </a:r>
            <a:r>
              <a:rPr lang="en-US" altLang="en-US"/>
              <a:t>空气消毒机</a:t>
            </a:r>
            <a:endParaRPr lang="zh-CN" altLang="en-US"/>
          </a:p>
          <a:p>
            <a:pPr eaLnBrk="1" hangingPunct="1">
              <a:buNone/>
            </a:pPr>
            <a:r>
              <a:rPr lang="en-US" altLang="zh-CN"/>
              <a:t>3</a:t>
            </a:r>
            <a:r>
              <a:rPr lang="zh-CN" altLang="en-US"/>
              <a:t>、平板柜式医用空气消毒机</a:t>
            </a:r>
            <a:endParaRPr lang="zh-CN" altLang="en-US"/>
          </a:p>
        </p:txBody>
      </p:sp>
    </p:spTree>
  </p:cSld>
  <p:clrMapOvr>
    <a:masterClrMapping/>
  </p:clrMapOvr>
  <p:transition spd="med">
    <p:blinds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54075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en-US"/>
              <a:t>空调移动式空气消毒机</a:t>
            </a:r>
            <a:r>
              <a:rPr lang="zh-CN" altLang="en-US"/>
              <a:t>外观</a:t>
            </a:r>
            <a:endParaRPr lang="zh-CN" altLang="en-US"/>
          </a:p>
        </p:txBody>
      </p:sp>
      <p:pic>
        <p:nvPicPr>
          <p:cNvPr id="4099" name="Picture 4" descr="移动式医用空气消毒机"/>
          <p:cNvPicPr>
            <a:picLocks noChangeAspect="1"/>
          </p:cNvPicPr>
          <p:nvPr/>
        </p:nvPicPr>
        <p:blipFill>
          <a:blip r:embed="rId2"/>
          <a:srcRect t="1785"/>
          <a:stretch>
            <a:fillRect/>
          </a:stretch>
        </p:blipFill>
        <p:spPr>
          <a:xfrm>
            <a:off x="2057400" y="1447800"/>
            <a:ext cx="4870450" cy="478313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blinds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>
          <a:xfrm>
            <a:off x="457200" y="587375"/>
            <a:ext cx="8229600" cy="738188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en-US"/>
              <a:t>平板壁挂式空气消毒机</a:t>
            </a:r>
            <a:r>
              <a:rPr lang="zh-CN" altLang="en-US"/>
              <a:t>外观</a:t>
            </a:r>
            <a:endParaRPr lang="zh-CN" altLang="en-US"/>
          </a:p>
        </p:txBody>
      </p:sp>
      <p:pic>
        <p:nvPicPr>
          <p:cNvPr id="5123" name="Picture 4" descr="平板壁挂"/>
          <p:cNvPicPr>
            <a:picLocks noChangeAspect="1"/>
          </p:cNvPicPr>
          <p:nvPr/>
        </p:nvPicPr>
        <p:blipFill>
          <a:blip r:embed="rId2"/>
          <a:srcRect t="14285" r="1587" b="23810"/>
          <a:stretch>
            <a:fillRect/>
          </a:stretch>
        </p:blipFill>
        <p:spPr>
          <a:xfrm>
            <a:off x="1066800" y="1524000"/>
            <a:ext cx="7124700" cy="44831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blinds dir="vert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4"/>
          <p:cNvSpPr>
            <a:spLocks noGrp="1"/>
          </p:cNvSpPr>
          <p:nvPr>
            <p:ph idx="1"/>
          </p:nvPr>
        </p:nvSpPr>
        <p:spPr>
          <a:xfrm>
            <a:off x="3505200" y="2667000"/>
            <a:ext cx="4953000" cy="1120775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80000"/>
              </a:lnSpc>
              <a:buNone/>
            </a:pPr>
            <a:r>
              <a:rPr lang="zh-CN" altLang="en-US" sz="2800"/>
              <a:t>采用紫外线杀菌灯对空气进行消毒，可杀灭空气中的细菌。</a:t>
            </a:r>
            <a:endParaRPr lang="zh-CN" altLang="en-US" sz="2800"/>
          </a:p>
        </p:txBody>
      </p:sp>
      <p:sp>
        <p:nvSpPr>
          <p:cNvPr id="6147" name="Rectangle 5"/>
          <p:cNvSpPr/>
          <p:nvPr/>
        </p:nvSpPr>
        <p:spPr>
          <a:xfrm>
            <a:off x="3581400" y="4724400"/>
            <a:ext cx="4800600" cy="1600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</a:rPr>
              <a:t>本机对空气中的自然菌具有杀灭作用；消毒时间≥</a:t>
            </a:r>
            <a:r>
              <a:rPr lang="en-US" altLang="zh-CN" sz="2400">
                <a:latin typeface="Arial" pitchFamily="34" charset="0"/>
                <a:ea typeface="宋体" panose="02010600030101010101" pitchFamily="2" charset="-122"/>
              </a:rPr>
              <a:t>120min</a:t>
            </a:r>
            <a:r>
              <a:rPr lang="zh-CN" altLang="en-US" sz="2400">
                <a:latin typeface="Arial" pitchFamily="34" charset="0"/>
                <a:ea typeface="宋体" panose="02010600030101010101" pitchFamily="2" charset="-122"/>
              </a:rPr>
              <a:t>，对空气中自然菌杀灭率≥</a:t>
            </a:r>
            <a:r>
              <a:rPr lang="en-US" altLang="zh-CN" sz="2400">
                <a:latin typeface="Arial" pitchFamily="34" charset="0"/>
                <a:ea typeface="宋体" panose="02010600030101010101" pitchFamily="2" charset="-122"/>
              </a:rPr>
              <a:t>90%</a:t>
            </a:r>
            <a:r>
              <a:rPr lang="zh-CN" altLang="en-US" sz="2400">
                <a:latin typeface="Arial" pitchFamily="34" charset="0"/>
                <a:ea typeface="宋体" panose="02010600030101010101" pitchFamily="2" charset="-122"/>
              </a:rPr>
              <a:t>。</a:t>
            </a:r>
            <a:endParaRPr lang="zh-CN" altLang="en-US" sz="2400"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6148" name="Group 6"/>
          <p:cNvGrpSpPr/>
          <p:nvPr/>
        </p:nvGrpSpPr>
        <p:grpSpPr>
          <a:xfrm>
            <a:off x="381000" y="4724400"/>
            <a:ext cx="2825750" cy="1371600"/>
            <a:chOff x="336" y="2352"/>
            <a:chExt cx="1780" cy="864"/>
          </a:xfrm>
        </p:grpSpPr>
        <p:sp>
          <p:nvSpPr>
            <p:cNvPr id="6149" name="圆角矩形 8194"/>
            <p:cNvSpPr/>
            <p:nvPr/>
          </p:nvSpPr>
          <p:spPr>
            <a:xfrm>
              <a:off x="341" y="2352"/>
              <a:ext cx="1775" cy="857"/>
            </a:xfrm>
            <a:prstGeom prst="roundRect">
              <a:avLst>
                <a:gd name="adj" fmla="val 16667"/>
              </a:avLst>
            </a:prstGeom>
            <a:solidFill>
              <a:srgbClr val="969696">
                <a:alpha val="20000"/>
              </a:srgbClr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zh-CN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6150" name="圆角矩形 8199"/>
            <p:cNvSpPr/>
            <p:nvPr/>
          </p:nvSpPr>
          <p:spPr>
            <a:xfrm>
              <a:off x="336" y="2358"/>
              <a:ext cx="1776" cy="858"/>
            </a:xfrm>
            <a:prstGeom prst="roundRect">
              <a:avLst>
                <a:gd name="adj" fmla="val 16667"/>
              </a:avLst>
            </a:prstGeom>
            <a:solidFill>
              <a:srgbClr val="009999">
                <a:alpha val="9804"/>
              </a:srgbClr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zh-CN" sz="3500">
                <a:solidFill>
                  <a:schemeClr val="tx2"/>
                </a:solidFill>
                <a:latin typeface="Arial" pitchFamily="34" charset="0"/>
                <a:ea typeface="黑体" panose="02010609060101010101" charset="-122"/>
              </a:endParaRPr>
            </a:p>
          </p:txBody>
        </p:sp>
      </p:grpSp>
      <p:sp>
        <p:nvSpPr>
          <p:cNvPr id="6151" name="圆角矩形 8198"/>
          <p:cNvSpPr/>
          <p:nvPr/>
        </p:nvSpPr>
        <p:spPr>
          <a:xfrm>
            <a:off x="3505200" y="4708525"/>
            <a:ext cx="4860925" cy="1349375"/>
          </a:xfrm>
          <a:prstGeom prst="roundRect">
            <a:avLst>
              <a:gd name="adj" fmla="val 16667"/>
            </a:avLst>
          </a:prstGeom>
          <a:noFill/>
          <a:ln w="3175" cap="flat" cmpd="sng">
            <a:solidFill>
              <a:srgbClr val="008080"/>
            </a:solidFill>
            <a:prstDash val="lgDash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sz="17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152" name="圆角矩形 8198"/>
          <p:cNvSpPr/>
          <p:nvPr/>
        </p:nvSpPr>
        <p:spPr>
          <a:xfrm>
            <a:off x="3521075" y="2590800"/>
            <a:ext cx="4860925" cy="1123950"/>
          </a:xfrm>
          <a:prstGeom prst="roundRect">
            <a:avLst>
              <a:gd name="adj" fmla="val 16667"/>
            </a:avLst>
          </a:prstGeom>
          <a:noFill/>
          <a:ln w="3175" cap="flat" cmpd="sng">
            <a:solidFill>
              <a:srgbClr val="008080"/>
            </a:solidFill>
            <a:prstDash val="lgDash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sz="17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153" name="Rectangle 11"/>
          <p:cNvSpPr/>
          <p:nvPr/>
        </p:nvSpPr>
        <p:spPr>
          <a:xfrm>
            <a:off x="457200" y="5105400"/>
            <a:ext cx="2667000" cy="609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3200">
                <a:latin typeface="Arial" pitchFamily="34" charset="0"/>
                <a:ea typeface="黑体" panose="02010609060101010101" charset="-122"/>
              </a:rPr>
              <a:t>杀微生物类别</a:t>
            </a:r>
            <a:endParaRPr lang="zh-CN" altLang="en-US" sz="3200">
              <a:latin typeface="Arial" pitchFamily="34" charset="0"/>
              <a:ea typeface="黑体" panose="02010609060101010101" charset="-122"/>
            </a:endParaRPr>
          </a:p>
        </p:txBody>
      </p:sp>
      <p:grpSp>
        <p:nvGrpSpPr>
          <p:cNvPr id="6154" name="Group 12"/>
          <p:cNvGrpSpPr/>
          <p:nvPr/>
        </p:nvGrpSpPr>
        <p:grpSpPr>
          <a:xfrm>
            <a:off x="381000" y="2667000"/>
            <a:ext cx="2825750" cy="1371600"/>
            <a:chOff x="336" y="2352"/>
            <a:chExt cx="1780" cy="864"/>
          </a:xfrm>
        </p:grpSpPr>
        <p:sp>
          <p:nvSpPr>
            <p:cNvPr id="6155" name="圆角矩形 8194"/>
            <p:cNvSpPr/>
            <p:nvPr/>
          </p:nvSpPr>
          <p:spPr>
            <a:xfrm>
              <a:off x="341" y="2352"/>
              <a:ext cx="1775" cy="857"/>
            </a:xfrm>
            <a:prstGeom prst="roundRect">
              <a:avLst>
                <a:gd name="adj" fmla="val 16667"/>
              </a:avLst>
            </a:prstGeom>
            <a:solidFill>
              <a:srgbClr val="969696">
                <a:alpha val="20000"/>
              </a:srgbClr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zh-CN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6156" name="圆角矩形 8199"/>
            <p:cNvSpPr/>
            <p:nvPr/>
          </p:nvSpPr>
          <p:spPr>
            <a:xfrm>
              <a:off x="336" y="2358"/>
              <a:ext cx="1776" cy="858"/>
            </a:xfrm>
            <a:prstGeom prst="roundRect">
              <a:avLst>
                <a:gd name="adj" fmla="val 16667"/>
              </a:avLst>
            </a:prstGeom>
            <a:solidFill>
              <a:srgbClr val="009999">
                <a:alpha val="9804"/>
              </a:srgbClr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zh-CN" sz="3500">
                <a:solidFill>
                  <a:schemeClr val="tx2"/>
                </a:solidFill>
                <a:latin typeface="Arial" pitchFamily="34" charset="0"/>
                <a:ea typeface="黑体" panose="02010609060101010101" charset="-122"/>
              </a:endParaRPr>
            </a:p>
          </p:txBody>
        </p:sp>
      </p:grpSp>
      <p:sp>
        <p:nvSpPr>
          <p:cNvPr id="6157" name="Rectangle 15"/>
          <p:cNvSpPr/>
          <p:nvPr/>
        </p:nvSpPr>
        <p:spPr>
          <a:xfrm>
            <a:off x="762000" y="3048000"/>
            <a:ext cx="1905000" cy="609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3200">
                <a:latin typeface="Arial" pitchFamily="34" charset="0"/>
                <a:ea typeface="黑体" panose="02010609060101010101" charset="-122"/>
              </a:rPr>
              <a:t>杀菌原理</a:t>
            </a:r>
            <a:endParaRPr lang="zh-CN" altLang="en-US" sz="32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6158" name="Rectangle 16"/>
          <p:cNvSpPr/>
          <p:nvPr/>
        </p:nvSpPr>
        <p:spPr>
          <a:xfrm>
            <a:off x="3505200" y="533400"/>
            <a:ext cx="4953000" cy="1600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适用于医院、公共场所的房间的室内空气消毒</a:t>
            </a:r>
            <a:endParaRPr lang="zh-CN" altLang="en-US" sz="32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159" name="圆角矩形 8198"/>
          <p:cNvSpPr/>
          <p:nvPr/>
        </p:nvSpPr>
        <p:spPr>
          <a:xfrm>
            <a:off x="3551238" y="612775"/>
            <a:ext cx="4860925" cy="1212850"/>
          </a:xfrm>
          <a:prstGeom prst="roundRect">
            <a:avLst>
              <a:gd name="adj" fmla="val 16667"/>
            </a:avLst>
          </a:prstGeom>
          <a:noFill/>
          <a:ln w="3175" cap="flat" cmpd="sng">
            <a:solidFill>
              <a:srgbClr val="008080"/>
            </a:solidFill>
            <a:prstDash val="lgDash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sz="1700"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6160" name="Group 18"/>
          <p:cNvGrpSpPr/>
          <p:nvPr/>
        </p:nvGrpSpPr>
        <p:grpSpPr>
          <a:xfrm>
            <a:off x="381000" y="619125"/>
            <a:ext cx="2825750" cy="1371600"/>
            <a:chOff x="336" y="2352"/>
            <a:chExt cx="1780" cy="864"/>
          </a:xfrm>
        </p:grpSpPr>
        <p:sp>
          <p:nvSpPr>
            <p:cNvPr id="6161" name="圆角矩形 8194"/>
            <p:cNvSpPr/>
            <p:nvPr/>
          </p:nvSpPr>
          <p:spPr>
            <a:xfrm>
              <a:off x="341" y="2352"/>
              <a:ext cx="1775" cy="857"/>
            </a:xfrm>
            <a:prstGeom prst="roundRect">
              <a:avLst>
                <a:gd name="adj" fmla="val 16667"/>
              </a:avLst>
            </a:prstGeom>
            <a:solidFill>
              <a:srgbClr val="969696">
                <a:alpha val="20000"/>
              </a:srgbClr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zh-CN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6162" name="圆角矩形 8199"/>
            <p:cNvSpPr/>
            <p:nvPr/>
          </p:nvSpPr>
          <p:spPr>
            <a:xfrm>
              <a:off x="336" y="2358"/>
              <a:ext cx="1776" cy="858"/>
            </a:xfrm>
            <a:prstGeom prst="roundRect">
              <a:avLst>
                <a:gd name="adj" fmla="val 16667"/>
              </a:avLst>
            </a:prstGeom>
            <a:solidFill>
              <a:srgbClr val="009999">
                <a:alpha val="9804"/>
              </a:srgbClr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zh-CN" sz="3500">
                <a:solidFill>
                  <a:schemeClr val="tx2"/>
                </a:solidFill>
                <a:latin typeface="Arial" pitchFamily="34" charset="0"/>
                <a:ea typeface="黑体" panose="02010609060101010101" charset="-122"/>
              </a:endParaRPr>
            </a:p>
          </p:txBody>
        </p:sp>
      </p:grpSp>
      <p:sp>
        <p:nvSpPr>
          <p:cNvPr id="6163" name="Rectangle 21"/>
          <p:cNvSpPr/>
          <p:nvPr/>
        </p:nvSpPr>
        <p:spPr>
          <a:xfrm>
            <a:off x="762000" y="914400"/>
            <a:ext cx="1905000" cy="609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3200">
                <a:latin typeface="Arial" pitchFamily="34" charset="0"/>
                <a:ea typeface="黑体" panose="02010609060101010101" charset="-122"/>
              </a:rPr>
              <a:t>使用范围</a:t>
            </a:r>
            <a:endParaRPr lang="zh-CN" altLang="en-US" sz="3200">
              <a:latin typeface="Arial" pitchFamily="34" charset="0"/>
              <a:ea typeface="黑体" panose="02010609060101010101" charset="-122"/>
            </a:endParaRPr>
          </a:p>
        </p:txBody>
      </p:sp>
    </p:spTree>
  </p:cSld>
  <p:clrMapOvr>
    <a:masterClrMapping/>
  </p:clrMapOvr>
  <p:transition spd="slow">
    <p:checker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技术参数</a:t>
            </a:r>
            <a:endParaRPr lang="zh-CN" altLang="en-US"/>
          </a:p>
        </p:txBody>
      </p:sp>
      <p:graphicFrame>
        <p:nvGraphicFramePr>
          <p:cNvPr id="152627" name="Group 51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348480"/>
        </p:xfrm>
        <a:graphic>
          <a:graphicData uri="http://schemas.openxmlformats.org/drawingml/2006/table">
            <a:tbl>
              <a:tblPr/>
              <a:tblGrid>
                <a:gridCol w="1219200"/>
                <a:gridCol w="3580765"/>
                <a:gridCol w="3429000"/>
              </a:tblGrid>
              <a:tr h="62547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序号</a:t>
                      </a: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项目</a:t>
                      </a: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性能参数</a:t>
                      </a: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93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1</a:t>
                      </a:r>
                      <a:endParaRPr kumimoji="0" lang="en-US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供电电压</a:t>
                      </a: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AC 220V±22V</a:t>
                      </a:r>
                      <a:endParaRPr kumimoji="0" lang="en-US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611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2</a:t>
                      </a:r>
                      <a:endParaRPr kumimoji="0" lang="en-US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供电频率</a:t>
                      </a: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50Hz±1Hz</a:t>
                      </a:r>
                      <a:endParaRPr kumimoji="0" lang="en-US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865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3</a:t>
                      </a:r>
                      <a:endParaRPr kumimoji="0" lang="en-US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输入功率</a:t>
                      </a: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≤380W</a:t>
                      </a:r>
                      <a:endParaRPr kumimoji="0" lang="en-US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864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4</a:t>
                      </a:r>
                      <a:endParaRPr kumimoji="0" lang="en-US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机内紫外线辐射照度</a:t>
                      </a: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≥1900μW/cm</a:t>
                      </a:r>
                      <a:r>
                        <a:rPr kumimoji="0" lang="en-US" altLang="zh-CN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2</a:t>
                      </a:r>
                      <a:endParaRPr kumimoji="0" lang="en-US" altLang="zh-CN" sz="2800" b="0" i="0" u="none" strike="noStrike" cap="none" normalizeH="0" baseline="3000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19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5</a:t>
                      </a:r>
                      <a:endParaRPr kumimoji="0" lang="en-US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紫外线泄漏强度</a:t>
                      </a: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≤1μW/cm</a:t>
                      </a:r>
                      <a:r>
                        <a:rPr kumimoji="0" lang="en-US" altLang="zh-CN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2</a:t>
                      </a:r>
                      <a:endParaRPr kumimoji="0" lang="en-US" altLang="zh-CN" sz="2800" b="0" i="0" u="none" strike="noStrike" cap="none" normalizeH="0" baseline="3000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547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6</a:t>
                      </a:r>
                      <a:endParaRPr kumimoji="0" lang="en-US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消毒时间</a:t>
                      </a: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≥120min</a:t>
                      </a:r>
                      <a:endParaRPr kumimoji="0" lang="en-US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omb dir="vert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4"/>
          <p:cNvSpPr/>
          <p:nvPr/>
        </p:nvSpPr>
        <p:spPr>
          <a:xfrm>
            <a:off x="3581400" y="2667000"/>
            <a:ext cx="4800600" cy="1600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紫外线杀菌灯使用寿命：≥</a:t>
            </a: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5000h</a:t>
            </a:r>
            <a:endParaRPr lang="en-US" altLang="zh-CN" sz="3200"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8195" name="Group 5"/>
          <p:cNvGrpSpPr/>
          <p:nvPr/>
        </p:nvGrpSpPr>
        <p:grpSpPr>
          <a:xfrm>
            <a:off x="381000" y="2438400"/>
            <a:ext cx="2825750" cy="1600200"/>
            <a:chOff x="336" y="2352"/>
            <a:chExt cx="1780" cy="864"/>
          </a:xfrm>
        </p:grpSpPr>
        <p:sp>
          <p:nvSpPr>
            <p:cNvPr id="8196" name="圆角矩形 8194"/>
            <p:cNvSpPr/>
            <p:nvPr/>
          </p:nvSpPr>
          <p:spPr>
            <a:xfrm>
              <a:off x="341" y="2352"/>
              <a:ext cx="1775" cy="857"/>
            </a:xfrm>
            <a:prstGeom prst="roundRect">
              <a:avLst>
                <a:gd name="adj" fmla="val 16667"/>
              </a:avLst>
            </a:prstGeom>
            <a:solidFill>
              <a:srgbClr val="969696">
                <a:alpha val="20000"/>
              </a:srgbClr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zh-CN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8197" name="圆角矩形 8199"/>
            <p:cNvSpPr/>
            <p:nvPr/>
          </p:nvSpPr>
          <p:spPr>
            <a:xfrm>
              <a:off x="336" y="2358"/>
              <a:ext cx="1776" cy="858"/>
            </a:xfrm>
            <a:prstGeom prst="roundRect">
              <a:avLst>
                <a:gd name="adj" fmla="val 16667"/>
              </a:avLst>
            </a:prstGeom>
            <a:solidFill>
              <a:srgbClr val="009999">
                <a:alpha val="9804"/>
              </a:srgbClr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zh-CN" sz="3500">
                <a:solidFill>
                  <a:schemeClr val="tx2"/>
                </a:solidFill>
                <a:latin typeface="Arial" pitchFamily="34" charset="0"/>
                <a:ea typeface="黑体" panose="02010609060101010101" charset="-122"/>
              </a:endParaRPr>
            </a:p>
          </p:txBody>
        </p:sp>
      </p:grpSp>
      <p:sp>
        <p:nvSpPr>
          <p:cNvPr id="8198" name="圆角矩形 8198"/>
          <p:cNvSpPr/>
          <p:nvPr/>
        </p:nvSpPr>
        <p:spPr>
          <a:xfrm>
            <a:off x="3505200" y="2209800"/>
            <a:ext cx="4860925" cy="1981200"/>
          </a:xfrm>
          <a:prstGeom prst="roundRect">
            <a:avLst>
              <a:gd name="adj" fmla="val 16667"/>
            </a:avLst>
          </a:prstGeom>
          <a:noFill/>
          <a:ln w="3175" cap="flat" cmpd="sng">
            <a:solidFill>
              <a:srgbClr val="008080"/>
            </a:solidFill>
            <a:prstDash val="lgDash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sz="17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9" name="Rectangle 9"/>
          <p:cNvSpPr/>
          <p:nvPr/>
        </p:nvSpPr>
        <p:spPr>
          <a:xfrm>
            <a:off x="457200" y="2743200"/>
            <a:ext cx="2667000" cy="609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紫外线杀菌灯使用寿命</a:t>
            </a:r>
            <a:endParaRPr lang="zh-CN" altLang="en-US" sz="320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comb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使用方法</a:t>
            </a:r>
            <a:endParaRPr lang="zh-CN" altLang="en-US"/>
          </a:p>
        </p:txBody>
      </p:sp>
      <p:sp>
        <p:nvSpPr>
          <p:cNvPr id="9219" name="Rectangle 3"/>
          <p:cNvSpPr>
            <a:spLocks noGrp="1"/>
          </p:cNvSpPr>
          <p:nvPr>
            <p:ph idx="1"/>
          </p:nvPr>
        </p:nvSpPr>
        <p:spPr>
          <a:xfrm>
            <a:off x="457200" y="1219200"/>
            <a:ext cx="8380413" cy="4556125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 sz="2800"/>
              <a:t>1</a:t>
            </a:r>
            <a:r>
              <a:rPr lang="zh-CN" altLang="en-US" sz="2800"/>
              <a:t>、接通电源，打开消毒机总电源开关，本机进入待机状态；</a:t>
            </a:r>
            <a:endParaRPr lang="zh-CN" altLang="en-US" sz="2800"/>
          </a:p>
          <a:p>
            <a:pPr eaLnBrk="1" hangingPunct="1">
              <a:buNone/>
            </a:pPr>
            <a:r>
              <a:rPr lang="en-US" altLang="zh-CN" sz="2800"/>
              <a:t>2</a:t>
            </a:r>
            <a:r>
              <a:rPr lang="zh-CN" altLang="en-US" sz="2800"/>
              <a:t>、按动控制面板上的消毒时间设置键，选择需要的消毒时间，消毒机开始工作；</a:t>
            </a:r>
            <a:endParaRPr lang="zh-CN" altLang="en-US" sz="2800"/>
          </a:p>
          <a:p>
            <a:pPr eaLnBrk="1" hangingPunct="1">
              <a:buNone/>
            </a:pPr>
            <a:r>
              <a:rPr lang="en-US" altLang="zh-CN" sz="2800"/>
              <a:t>3</a:t>
            </a:r>
            <a:r>
              <a:rPr lang="zh-CN" altLang="en-US" sz="2800"/>
              <a:t>、空气从进风口进入机内，通过紫外线杀菌灯消毒后，从出风口送出，如此循环对空气进行消毒。</a:t>
            </a:r>
            <a:endParaRPr lang="zh-CN" altLang="en-US" sz="2800"/>
          </a:p>
          <a:p>
            <a:pPr eaLnBrk="1" hangingPunct="1">
              <a:buNone/>
            </a:pPr>
            <a:r>
              <a:rPr lang="en-US" altLang="zh-CN" sz="2800"/>
              <a:t>4</a:t>
            </a:r>
            <a:r>
              <a:rPr lang="zh-CN" altLang="en-US" sz="2800"/>
              <a:t>、消毒机工作至预设时间值时将会自动停机。</a:t>
            </a:r>
            <a:endParaRPr lang="zh-CN" altLang="en-US" sz="2800"/>
          </a:p>
        </p:txBody>
      </p:sp>
    </p:spTree>
  </p:cSld>
  <p:clrMapOvr>
    <a:masterClrMapping/>
  </p:clrMapOvr>
  <p:transition spd="med">
    <p:checker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遥控器使用方法</a:t>
            </a:r>
            <a:endParaRPr lang="zh-CN" altLang="en-US"/>
          </a:p>
        </p:txBody>
      </p:sp>
      <p:sp>
        <p:nvSpPr>
          <p:cNvPr id="10243" name="Rectangle 3"/>
          <p:cNvSpPr>
            <a:spLocks noGrp="1"/>
          </p:cNvSpPr>
          <p:nvPr>
            <p:ph idx="1"/>
          </p:nvPr>
        </p:nvSpPr>
        <p:spPr>
          <a:xfrm>
            <a:off x="685800" y="1143000"/>
            <a:ext cx="8229600" cy="4983163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80000"/>
              </a:lnSpc>
              <a:buNone/>
            </a:pPr>
            <a:r>
              <a:rPr lang="zh-CN" altLang="en-US" sz="2400" b="1"/>
              <a:t>遥控器结构图</a:t>
            </a:r>
            <a:endParaRPr lang="zh-CN" altLang="en-US" sz="2400" b="1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1</a:t>
            </a:r>
            <a:r>
              <a:rPr lang="zh-CN" altLang="en-US" sz="2000"/>
              <a:t>、发射窗</a:t>
            </a:r>
            <a:endParaRPr lang="zh-CN" altLang="en-US" sz="20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2</a:t>
            </a:r>
            <a:r>
              <a:rPr lang="zh-CN" altLang="en-US" sz="2000"/>
              <a:t>、“停止”键</a:t>
            </a:r>
            <a:endParaRPr lang="zh-CN" altLang="en-US" sz="20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3</a:t>
            </a:r>
            <a:r>
              <a:rPr lang="zh-CN" altLang="en-US" sz="2000"/>
              <a:t>、“程控开</a:t>
            </a:r>
            <a:r>
              <a:rPr lang="en-US" altLang="zh-CN" sz="2000"/>
              <a:t>/</a:t>
            </a:r>
            <a:r>
              <a:rPr lang="zh-CN" altLang="en-US" sz="2000"/>
              <a:t>关”键</a:t>
            </a:r>
            <a:endParaRPr lang="zh-CN" altLang="en-US" sz="20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4</a:t>
            </a:r>
            <a:r>
              <a:rPr lang="zh-CN" altLang="en-US" sz="2000"/>
              <a:t>、时间设置区</a:t>
            </a:r>
            <a:endParaRPr lang="zh-CN" altLang="en-US" sz="20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5</a:t>
            </a:r>
            <a:r>
              <a:rPr lang="zh-CN" altLang="en-US" sz="2000"/>
              <a:t>、风速设定区</a:t>
            </a:r>
            <a:endParaRPr lang="zh-CN" altLang="en-US" sz="20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6</a:t>
            </a:r>
            <a:r>
              <a:rPr lang="zh-CN" altLang="en-US" sz="2000"/>
              <a:t>、“紫外线加强”键</a:t>
            </a:r>
            <a:endParaRPr lang="zh-CN" altLang="en-US" sz="20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7</a:t>
            </a:r>
            <a:r>
              <a:rPr lang="zh-CN" altLang="en-US" sz="2000"/>
              <a:t>、“＋”键</a:t>
            </a:r>
            <a:endParaRPr lang="zh-CN" altLang="en-US" sz="20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8</a:t>
            </a:r>
            <a:r>
              <a:rPr lang="zh-CN" altLang="en-US" sz="2000"/>
              <a:t>、“时钟”键</a:t>
            </a:r>
            <a:endParaRPr lang="zh-CN" altLang="en-US" sz="20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9</a:t>
            </a:r>
            <a:r>
              <a:rPr lang="zh-CN" altLang="en-US" sz="2000"/>
              <a:t>、“－”键</a:t>
            </a:r>
            <a:endParaRPr lang="zh-CN" altLang="en-US" sz="20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10</a:t>
            </a:r>
            <a:r>
              <a:rPr lang="zh-CN" altLang="en-US" sz="2000"/>
              <a:t>、“退出”键</a:t>
            </a:r>
            <a:endParaRPr lang="zh-CN" altLang="en-US" sz="20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11</a:t>
            </a:r>
            <a:r>
              <a:rPr lang="zh-CN" altLang="en-US" sz="2000"/>
              <a:t>、“程控”键</a:t>
            </a:r>
            <a:endParaRPr lang="zh-CN" altLang="en-US" sz="20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12</a:t>
            </a:r>
            <a:r>
              <a:rPr lang="zh-CN" altLang="en-US" sz="2000"/>
              <a:t>、工作模式设置区</a:t>
            </a:r>
            <a:endParaRPr lang="zh-CN" altLang="en-US" sz="20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13</a:t>
            </a:r>
            <a:r>
              <a:rPr lang="zh-CN" altLang="en-US" sz="2000"/>
              <a:t>、“累时”键</a:t>
            </a:r>
            <a:endParaRPr lang="zh-CN" altLang="en-US" sz="20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14</a:t>
            </a:r>
            <a:r>
              <a:rPr lang="zh-CN" altLang="en-US" sz="2000"/>
              <a:t>、“默认设置”键</a:t>
            </a:r>
            <a:endParaRPr lang="zh-CN" altLang="en-US" sz="2000"/>
          </a:p>
        </p:txBody>
      </p:sp>
      <p:pic>
        <p:nvPicPr>
          <p:cNvPr id="10244" name="Picture 4" descr="遥控器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800" y="1143000"/>
            <a:ext cx="3878263" cy="51736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3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287963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zh-CN" altLang="en-US" b="1"/>
              <a:t>安装电池</a:t>
            </a:r>
            <a:endParaRPr lang="zh-CN" altLang="en-US" b="1"/>
          </a:p>
          <a:p>
            <a:pPr eaLnBrk="1" hangingPunct="1"/>
            <a:endParaRPr lang="zh-CN" altLang="en-US"/>
          </a:p>
          <a:p>
            <a:pPr eaLnBrk="1" hangingPunct="1"/>
            <a:endParaRPr lang="zh-CN" altLang="en-US"/>
          </a:p>
          <a:p>
            <a:pPr eaLnBrk="1" hangingPunct="1"/>
            <a:endParaRPr lang="zh-CN" altLang="en-US"/>
          </a:p>
          <a:p>
            <a:pPr eaLnBrk="1" hangingPunct="1"/>
            <a:endParaRPr lang="zh-CN" altLang="en-US"/>
          </a:p>
          <a:p>
            <a:pPr eaLnBrk="1" hangingPunct="1"/>
            <a:r>
              <a:rPr lang="zh-CN" altLang="en-US" b="1"/>
              <a:t>有效范围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/>
              <a:t>       将摇控器的发射窗对准消毒机的红外线接收窗，左右偏角</a:t>
            </a:r>
            <a:r>
              <a:rPr lang="en-US" altLang="zh-CN"/>
              <a:t>45</a:t>
            </a:r>
            <a:r>
              <a:rPr lang="zh-CN" altLang="en-US"/>
              <a:t>度，有效距离为</a:t>
            </a:r>
            <a:r>
              <a:rPr lang="en-US" altLang="zh-CN"/>
              <a:t>10</a:t>
            </a:r>
            <a:r>
              <a:rPr lang="zh-CN" altLang="en-US"/>
              <a:t>米以内。</a:t>
            </a:r>
            <a:endParaRPr lang="zh-CN" altLang="en-US"/>
          </a:p>
        </p:txBody>
      </p:sp>
      <p:pic>
        <p:nvPicPr>
          <p:cNvPr id="11267" name="Picture 4" descr="安装电池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1371600"/>
            <a:ext cx="6248400" cy="2387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遥控器注意事项</a:t>
            </a:r>
            <a:endParaRPr lang="zh-CN" altLang="en-US"/>
          </a:p>
        </p:txBody>
      </p:sp>
      <p:sp>
        <p:nvSpPr>
          <p:cNvPr id="12291" name="Rectangle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763963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 sz="2800"/>
              <a:t>1</a:t>
            </a:r>
            <a:r>
              <a:rPr lang="zh-CN" altLang="en-US" sz="2800"/>
              <a:t>、请勿将遥控器放在高温、高湿的环境中，以免影响遥控器 的正常使用。</a:t>
            </a:r>
            <a:endParaRPr lang="zh-CN" altLang="en-US" sz="2800"/>
          </a:p>
          <a:p>
            <a:pPr eaLnBrk="1" hangingPunct="1">
              <a:buNone/>
            </a:pPr>
            <a:r>
              <a:rPr lang="zh-CN" altLang="en-US" sz="2800"/>
              <a:t> </a:t>
            </a:r>
            <a:r>
              <a:rPr lang="en-US" altLang="zh-CN" sz="2800"/>
              <a:t>2</a:t>
            </a:r>
            <a:r>
              <a:rPr lang="zh-CN" altLang="en-US" sz="2800"/>
              <a:t>、请勿用尖锐物品触及遥控器各键，以免将其损坏。</a:t>
            </a:r>
            <a:endParaRPr lang="zh-CN" altLang="en-US" sz="2800"/>
          </a:p>
          <a:p>
            <a:pPr eaLnBrk="1" hangingPunct="1">
              <a:buNone/>
            </a:pPr>
            <a:r>
              <a:rPr lang="en-US" altLang="zh-CN" sz="2800"/>
              <a:t>3</a:t>
            </a:r>
            <a:r>
              <a:rPr lang="zh-CN" altLang="en-US" sz="2800"/>
              <a:t>、请勿将遥控器的发射窗置于阳光或照明光之类的强光源下，以免影响遥控器的正常使用。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036638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电池注意事项</a:t>
            </a:r>
            <a:endParaRPr lang="zh-CN" altLang="en-US"/>
          </a:p>
        </p:txBody>
      </p:sp>
      <p:sp>
        <p:nvSpPr>
          <p:cNvPr id="13315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 sz="2800"/>
              <a:t>1</a:t>
            </a:r>
            <a:r>
              <a:rPr lang="zh-CN" altLang="en-US" sz="2800"/>
              <a:t>、请勿将电池贮存在阳光直射、高温、高湿的环境中，以免影响电池的正常使用。</a:t>
            </a:r>
            <a:endParaRPr lang="zh-CN" altLang="en-US" sz="2800"/>
          </a:p>
          <a:p>
            <a:pPr eaLnBrk="1" hangingPunct="1">
              <a:buNone/>
            </a:pPr>
            <a:r>
              <a:rPr lang="en-US" altLang="zh-CN" sz="2800"/>
              <a:t>2</a:t>
            </a:r>
            <a:r>
              <a:rPr lang="zh-CN" altLang="en-US" sz="2800"/>
              <a:t>、正常情况下电池应持续六个月左右，遥控距离近或无效时，请更换电池。</a:t>
            </a:r>
            <a:endParaRPr lang="zh-CN" altLang="en-US" sz="2800"/>
          </a:p>
          <a:p>
            <a:pPr eaLnBrk="1" hangingPunct="1">
              <a:buNone/>
            </a:pPr>
            <a:r>
              <a:rPr lang="en-US" altLang="zh-CN" sz="2800"/>
              <a:t>3</a:t>
            </a:r>
            <a:r>
              <a:rPr lang="zh-CN" altLang="en-US" sz="2800"/>
              <a:t>、长期不使用时，请取出电池。</a:t>
            </a:r>
            <a:endParaRPr lang="zh-CN" altLang="en-US" sz="2800"/>
          </a:p>
          <a:p>
            <a:pPr eaLnBrk="1" hangingPunct="1">
              <a:buNone/>
            </a:pPr>
            <a:r>
              <a:rPr lang="en-US" altLang="zh-CN" sz="2800"/>
              <a:t>4</a:t>
            </a:r>
            <a:r>
              <a:rPr lang="zh-CN" altLang="en-US" sz="2800"/>
              <a:t>、不能使用的电池请妥善处理，勿置于火中。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北京时间</a:t>
            </a:r>
            <a:endParaRPr lang="zh-CN" altLang="en-US"/>
          </a:p>
        </p:txBody>
      </p:sp>
      <p:sp>
        <p:nvSpPr>
          <p:cNvPr id="14339" name="Rectangle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8613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 sz="2800"/>
              <a:t>1</a:t>
            </a:r>
            <a:r>
              <a:rPr lang="zh-CN" altLang="en-US" sz="2800"/>
              <a:t>、按动遥控器上的“时钟”键，配合“＋”或“－”键设置北京时间的“小时”；</a:t>
            </a:r>
            <a:endParaRPr lang="zh-CN" altLang="en-US" sz="2800"/>
          </a:p>
          <a:p>
            <a:pPr eaLnBrk="1" hangingPunct="1">
              <a:buNone/>
            </a:pPr>
            <a:endParaRPr lang="zh-CN" altLang="en-US" sz="2800"/>
          </a:p>
          <a:p>
            <a:pPr eaLnBrk="1" hangingPunct="1">
              <a:buNone/>
            </a:pPr>
            <a:r>
              <a:rPr lang="en-US" altLang="zh-CN" sz="2800"/>
              <a:t>2</a:t>
            </a:r>
            <a:r>
              <a:rPr lang="zh-CN" altLang="en-US" sz="2800"/>
              <a:t>、再次按动“时钟”键，配合“＋”或“－”键设置北京时间的“分钟”；</a:t>
            </a:r>
            <a:endParaRPr lang="zh-CN" altLang="en-US" sz="2800"/>
          </a:p>
          <a:p>
            <a:pPr eaLnBrk="1" hangingPunct="1">
              <a:buNone/>
            </a:pPr>
            <a:endParaRPr lang="zh-CN" altLang="en-US" sz="2800"/>
          </a:p>
          <a:p>
            <a:pPr eaLnBrk="1" hangingPunct="1">
              <a:buNone/>
            </a:pPr>
            <a:r>
              <a:rPr lang="en-US" altLang="zh-CN" sz="2800"/>
              <a:t>3</a:t>
            </a:r>
            <a:r>
              <a:rPr lang="zh-CN" altLang="en-US" sz="2800"/>
              <a:t>、设置完成后按动“退出”键，返回待机状态。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09613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程控时间</a:t>
            </a:r>
            <a:endParaRPr lang="zh-CN" altLang="en-US"/>
          </a:p>
        </p:txBody>
      </p:sp>
      <p:sp>
        <p:nvSpPr>
          <p:cNvPr id="15363" name="Rectangle 3"/>
          <p:cNvSpPr>
            <a:spLocks noGrp="1"/>
          </p:cNvSpPr>
          <p:nvPr>
            <p:ph idx="1"/>
          </p:nvPr>
        </p:nvSpPr>
        <p:spPr>
          <a:xfrm>
            <a:off x="457200" y="990600"/>
            <a:ext cx="8229600" cy="5121275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90000"/>
              </a:lnSpc>
              <a:buNone/>
            </a:pPr>
            <a:r>
              <a:rPr lang="en-US" altLang="zh-CN" sz="2800"/>
              <a:t>1</a:t>
            </a:r>
            <a:r>
              <a:rPr lang="zh-CN" altLang="en-US" sz="2800"/>
              <a:t>、设置程控时间前，应先校对北京时间。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sz="2800"/>
              <a:t>2</a:t>
            </a:r>
            <a:r>
              <a:rPr lang="zh-CN" altLang="en-US" sz="2800"/>
              <a:t>、可以设置</a:t>
            </a:r>
            <a:r>
              <a:rPr lang="en-US" altLang="zh-CN" sz="2800">
                <a:solidFill>
                  <a:srgbClr val="FF0000"/>
                </a:solidFill>
              </a:rPr>
              <a:t>4</a:t>
            </a:r>
            <a:r>
              <a:rPr lang="zh-CN" altLang="en-US" sz="2800">
                <a:solidFill>
                  <a:srgbClr val="FF0000"/>
                </a:solidFill>
              </a:rPr>
              <a:t>组程控时间</a:t>
            </a:r>
            <a:r>
              <a:rPr lang="zh-CN" altLang="en-US" sz="2800"/>
              <a:t>，设置方法如下：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/>
              <a:t>（</a:t>
            </a:r>
            <a:r>
              <a:rPr lang="en-US" altLang="zh-CN" sz="2800"/>
              <a:t>1</a:t>
            </a:r>
            <a:r>
              <a:rPr lang="zh-CN" altLang="en-US" sz="2800"/>
              <a:t>）按动遥控器上的“程控”键，配合“＋”或“－”键设置</a:t>
            </a:r>
            <a:r>
              <a:rPr lang="en-US" altLang="zh-CN" sz="2800"/>
              <a:t>1</a:t>
            </a:r>
            <a:r>
              <a:rPr lang="zh-CN" altLang="en-US" sz="2800"/>
              <a:t>组开机时间的“小时”</a:t>
            </a:r>
            <a:r>
              <a:rPr lang="en-US" altLang="zh-CN" sz="2800"/>
              <a:t>,</a:t>
            </a:r>
            <a:r>
              <a:rPr lang="zh-CN" altLang="en-US" sz="2800"/>
              <a:t>再次按动“程控”键，配合“＋”或“－”键设置</a:t>
            </a:r>
            <a:r>
              <a:rPr lang="en-US" altLang="zh-CN" sz="2800"/>
              <a:t>1</a:t>
            </a:r>
            <a:r>
              <a:rPr lang="zh-CN" altLang="en-US" sz="2800"/>
              <a:t>组开机时间的“分钟”；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/>
              <a:t>（</a:t>
            </a:r>
            <a:r>
              <a:rPr lang="en-US" altLang="zh-CN" sz="2800"/>
              <a:t>2</a:t>
            </a:r>
            <a:r>
              <a:rPr lang="zh-CN" altLang="en-US" sz="2800"/>
              <a:t>）循环按动“程控”键设置</a:t>
            </a:r>
            <a:r>
              <a:rPr lang="en-US" altLang="zh-CN" sz="2800"/>
              <a:t>1</a:t>
            </a:r>
            <a:r>
              <a:rPr lang="zh-CN" altLang="en-US" sz="2800"/>
              <a:t>组关机时间和其它</a:t>
            </a:r>
            <a:r>
              <a:rPr lang="en-US" altLang="zh-CN" sz="2800"/>
              <a:t>3</a:t>
            </a:r>
            <a:r>
              <a:rPr lang="zh-CN" altLang="en-US" sz="2800"/>
              <a:t>组开</a:t>
            </a:r>
            <a:r>
              <a:rPr lang="en-US" altLang="zh-CN" sz="2800"/>
              <a:t>/</a:t>
            </a:r>
            <a:r>
              <a:rPr lang="zh-CN" altLang="en-US" sz="2800"/>
              <a:t>关机时间；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/>
              <a:t>（</a:t>
            </a:r>
            <a:r>
              <a:rPr lang="en-US" altLang="zh-CN" sz="2800"/>
              <a:t>3</a:t>
            </a:r>
            <a:r>
              <a:rPr lang="zh-CN" altLang="en-US" sz="2800"/>
              <a:t>）在中间任意时刻按动“退出”键，返回待机状态。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/>
              <a:t>（</a:t>
            </a:r>
            <a:r>
              <a:rPr lang="en-US" altLang="zh-CN" sz="2800"/>
              <a:t>4</a:t>
            </a:r>
            <a:r>
              <a:rPr lang="zh-CN" altLang="en-US" sz="2800"/>
              <a:t>）如果某</a:t>
            </a:r>
            <a:r>
              <a:rPr lang="en-US" altLang="zh-CN" sz="2800"/>
              <a:t>1</a:t>
            </a:r>
            <a:r>
              <a:rPr lang="zh-CN" altLang="en-US" sz="2800"/>
              <a:t>组不需要程控消毒，请将此组的开机和关机时间都设置为</a:t>
            </a:r>
            <a:r>
              <a:rPr lang="en-US" altLang="zh-CN" sz="2800"/>
              <a:t>00∶00</a:t>
            </a:r>
            <a:r>
              <a:rPr lang="zh-CN" altLang="en-US" sz="2800"/>
              <a:t>。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循环按动程控设定</a:t>
            </a:r>
            <a:endParaRPr lang="zh-CN" altLang="en-US"/>
          </a:p>
        </p:txBody>
      </p:sp>
      <p:pic>
        <p:nvPicPr>
          <p:cNvPr id="16387" name="Picture 4" descr="程控设定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524000"/>
            <a:ext cx="7924800" cy="37734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3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4525963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80000"/>
              </a:lnSpc>
            </a:pPr>
            <a:r>
              <a:rPr lang="zh-CN" altLang="en-US" sz="2400" b="1"/>
              <a:t>出厂默认时间</a:t>
            </a:r>
            <a:endParaRPr lang="zh-CN" altLang="en-US" sz="2400" b="1"/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sz="2400"/>
              <a:t>           按动遥控器上的“默认设置”键，程控消毒时间恢复至出厂设置：</a:t>
            </a:r>
            <a:r>
              <a:rPr lang="en-US" altLang="zh-CN" sz="2400">
                <a:solidFill>
                  <a:srgbClr val="FF0000"/>
                </a:solidFill>
              </a:rPr>
              <a:t>06∶00</a:t>
            </a:r>
            <a:r>
              <a:rPr lang="zh-CN" altLang="en-US" sz="2400">
                <a:solidFill>
                  <a:srgbClr val="FF0000"/>
                </a:solidFill>
              </a:rPr>
              <a:t>～</a:t>
            </a:r>
            <a:r>
              <a:rPr lang="en-US" altLang="zh-CN" sz="2400">
                <a:solidFill>
                  <a:srgbClr val="FF0000"/>
                </a:solidFill>
              </a:rPr>
              <a:t>08∶00</a:t>
            </a:r>
            <a:r>
              <a:rPr lang="zh-CN" altLang="en-US" sz="2400"/>
              <a:t>、</a:t>
            </a:r>
            <a:r>
              <a:rPr lang="en-US" altLang="zh-CN" sz="2400">
                <a:solidFill>
                  <a:srgbClr val="FF0000"/>
                </a:solidFill>
              </a:rPr>
              <a:t>12∶00</a:t>
            </a:r>
            <a:r>
              <a:rPr lang="zh-CN" altLang="en-US" sz="2400">
                <a:solidFill>
                  <a:srgbClr val="FF0000"/>
                </a:solidFill>
              </a:rPr>
              <a:t>～</a:t>
            </a:r>
            <a:r>
              <a:rPr lang="en-US" altLang="zh-CN" sz="2400">
                <a:solidFill>
                  <a:srgbClr val="FF0000"/>
                </a:solidFill>
              </a:rPr>
              <a:t>13∶00</a:t>
            </a:r>
            <a:r>
              <a:rPr lang="zh-CN" altLang="en-US" sz="2400"/>
              <a:t>、</a:t>
            </a:r>
            <a:r>
              <a:rPr lang="en-US" altLang="zh-CN" sz="2400">
                <a:solidFill>
                  <a:srgbClr val="FF0000"/>
                </a:solidFill>
              </a:rPr>
              <a:t>20∶00</a:t>
            </a:r>
            <a:r>
              <a:rPr lang="zh-CN" altLang="en-US" sz="2400">
                <a:solidFill>
                  <a:srgbClr val="FF0000"/>
                </a:solidFill>
              </a:rPr>
              <a:t>～</a:t>
            </a:r>
            <a:r>
              <a:rPr lang="en-US" altLang="zh-CN" sz="2400">
                <a:solidFill>
                  <a:srgbClr val="FF0000"/>
                </a:solidFill>
              </a:rPr>
              <a:t>22∶00</a:t>
            </a:r>
            <a:r>
              <a:rPr lang="zh-CN" altLang="en-US" sz="2400"/>
              <a:t>。</a:t>
            </a:r>
            <a:endParaRPr lang="zh-CN" altLang="en-US" sz="2400"/>
          </a:p>
          <a:p>
            <a:pPr eaLnBrk="1" hangingPunct="1">
              <a:lnSpc>
                <a:spcPct val="80000"/>
              </a:lnSpc>
            </a:pPr>
            <a:r>
              <a:rPr lang="zh-CN" altLang="en-US" sz="2400" b="1"/>
              <a:t>手动控制</a:t>
            </a:r>
            <a:endParaRPr lang="zh-CN" altLang="en-US" sz="2400" b="1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400"/>
              <a:t>1</a:t>
            </a:r>
            <a:r>
              <a:rPr lang="zh-CN" altLang="en-US" sz="2400"/>
              <a:t>、接通电源，打开消毒机总电源开关，“电源”指示灯亮；</a:t>
            </a:r>
            <a:endParaRPr lang="zh-CN" altLang="en-US" sz="24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400"/>
              <a:t>2</a:t>
            </a:r>
            <a:r>
              <a:rPr lang="zh-CN" altLang="en-US" sz="2400"/>
              <a:t>、按动消毒机控制面板上的时间设置键，如“</a:t>
            </a:r>
            <a:r>
              <a:rPr lang="en-US" altLang="zh-CN" sz="2400"/>
              <a:t>1H</a:t>
            </a:r>
            <a:r>
              <a:rPr lang="zh-CN" altLang="en-US" sz="2400"/>
              <a:t>、“</a:t>
            </a:r>
            <a:r>
              <a:rPr lang="en-US" altLang="zh-CN" sz="2400"/>
              <a:t>2H”</a:t>
            </a:r>
            <a:r>
              <a:rPr lang="zh-CN" altLang="en-US" sz="2400"/>
              <a:t>或</a:t>
            </a:r>
            <a:endParaRPr lang="zh-CN" altLang="en-US" sz="2400"/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sz="2400"/>
              <a:t>“</a:t>
            </a:r>
            <a:r>
              <a:rPr lang="en-US" altLang="zh-CN" sz="2400"/>
              <a:t>4H”</a:t>
            </a:r>
            <a:r>
              <a:rPr lang="zh-CN" altLang="en-US" sz="2400"/>
              <a:t>键，选择消毒时间；移动式循环按动“定时”键，选择消毒时间；</a:t>
            </a:r>
            <a:endParaRPr lang="zh-CN" altLang="en-US" sz="24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400"/>
              <a:t>3</a:t>
            </a:r>
            <a:r>
              <a:rPr lang="zh-CN" altLang="en-US" sz="2400"/>
              <a:t>、“手动运行”指示灯亮；</a:t>
            </a:r>
            <a:endParaRPr lang="zh-CN" altLang="en-US" sz="24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400"/>
              <a:t>4</a:t>
            </a:r>
            <a:r>
              <a:rPr lang="zh-CN" altLang="en-US" sz="2400"/>
              <a:t>、消毒机运行至预设时间值时将会自动停机；</a:t>
            </a:r>
            <a:endParaRPr lang="zh-CN" altLang="en-US" sz="2400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400"/>
              <a:t>5</a:t>
            </a:r>
            <a:r>
              <a:rPr lang="zh-CN" altLang="en-US" sz="2400"/>
              <a:t>、消毒过程中需停止消毒，按动“停止”键即可。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https://d.book118.com/848073004114006045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宋体</vt:lpstr>
      <vt:lpstr>文鼎CS大黑</vt:lpstr>
      <vt:lpstr>黑体</vt:lpstr>
      <vt:lpstr>Office Theme</vt:lpstr>
      <vt:lpstr>空气消毒机的日常使用及维护保养培训</vt:lpstr>
      <vt:lpstr>适用产品</vt:lpstr>
      <vt:lpstr>空调移动式空气消毒机外观</vt:lpstr>
      <vt:lpstr>平板壁挂式空气消毒机外观</vt:lpstr>
      <vt:lpstr>PowerPoint Presentation</vt:lpstr>
      <vt:lpstr>技术参数</vt:lpstr>
      <vt:lpstr>PowerPoint Presentation</vt:lpstr>
      <vt:lpstr>使用方法</vt:lpstr>
      <vt:lpstr>遥控器使用方法</vt:lpstr>
      <vt:lpstr>PowerPoint Presentation</vt:lpstr>
      <vt:lpstr>遥控器注意事项</vt:lpstr>
      <vt:lpstr>电池注意事项</vt:lpstr>
      <vt:lpstr>北京时间</vt:lpstr>
      <vt:lpstr>程控时间</vt:lpstr>
      <vt:lpstr>循环按动程控设定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2024-09-26T08:23:35.911</cp:lastPrinted>
  <dcterms:created xsi:type="dcterms:W3CDTF">2024-09-26T00:23:35Z</dcterms:created>
  <dcterms:modified xsi:type="dcterms:W3CDTF">2024-09-26T00:23:37Z</dcterms:modified>
</cp:coreProperties>
</file>