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6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A51D2-02A1-4C6B-9ED5-1CAE13D05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C3F6C-C04C-45BF-A6E6-21F89887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ED652-624E-493E-B747-5D5F8C09D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A88B3-8700-4548-AC43-D942A8691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3CE074-88B7-4E05-A24A-E23892475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3282AE-1B28-461F-B622-0FEBFA5AC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F42FBA-1B53-4D19-B067-9125B73D3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8983A9-20FF-41CB-AE30-ACFF059AC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63B84-62E3-4EBC-9890-38B136162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6DC65-8E2D-4884-9DD2-71942CFC0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83303-65B9-4C57-8154-A0D818807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74320" y="321260"/>
            <a:ext cx="11683455" cy="393053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</a:endParaRPr>
          </a:p>
        </p:txBody>
      </p:sp>
      <p:sp>
        <p:nvSpPr>
          <p:cNvPr id="8" name="任意形状 8"/>
          <p:cNvSpPr/>
          <p:nvPr userDrawn="1">
            <p:custDataLst>
              <p:tags r:id="rId2"/>
            </p:custDataLst>
          </p:nvPr>
        </p:nvSpPr>
        <p:spPr>
          <a:xfrm>
            <a:off x="9490237" y="321259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99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</a:endParaRPr>
          </a:p>
        </p:txBody>
      </p:sp>
      <p:sp>
        <p:nvSpPr>
          <p:cNvPr id="9" name="任意形状 9"/>
          <p:cNvSpPr/>
          <p:nvPr userDrawn="1">
            <p:custDataLst>
              <p:tags r:id="rId3"/>
            </p:custDataLst>
          </p:nvPr>
        </p:nvSpPr>
        <p:spPr>
          <a:xfrm rot="10800000">
            <a:off x="261015" y="2411670"/>
            <a:ext cx="1887415" cy="184012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</a:endParaRPr>
          </a:p>
        </p:txBody>
      </p:sp>
      <p:sp>
        <p:nvSpPr>
          <p:cNvPr id="10" name="矩形 9"/>
          <p:cNvSpPr/>
          <p:nvPr userDrawn="1">
            <p:custDataLst>
              <p:tags r:id="rId4"/>
            </p:custDataLst>
          </p:nvPr>
        </p:nvSpPr>
        <p:spPr>
          <a:xfrm>
            <a:off x="9471025" y="6254750"/>
            <a:ext cx="180022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1" name="矩形 10"/>
          <p:cNvSpPr/>
          <p:nvPr userDrawn="1">
            <p:custDataLst>
              <p:tags r:id="rId5"/>
            </p:custDataLst>
          </p:nvPr>
        </p:nvSpPr>
        <p:spPr>
          <a:xfrm flipV="1">
            <a:off x="750570" y="6305550"/>
            <a:ext cx="71564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2" name="矩形 11"/>
          <p:cNvSpPr/>
          <p:nvPr userDrawn="1">
            <p:custDataLst>
              <p:tags r:id="rId6"/>
            </p:custDataLst>
          </p:nvPr>
        </p:nvSpPr>
        <p:spPr>
          <a:xfrm>
            <a:off x="1555115" y="6306820"/>
            <a:ext cx="88900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3" name="矩形 12"/>
          <p:cNvSpPr/>
          <p:nvPr userDrawn="1">
            <p:custDataLst>
              <p:tags r:id="rId7"/>
            </p:custDataLst>
          </p:nvPr>
        </p:nvSpPr>
        <p:spPr>
          <a:xfrm>
            <a:off x="1731010" y="6306820"/>
            <a:ext cx="253365" cy="7620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883644" y="809127"/>
            <a:ext cx="9144000" cy="1896745"/>
          </a:xfrm>
        </p:spPr>
        <p:txBody>
          <a:bodyPr lIns="91440" tIns="45720" rIns="91440" bIns="0" anchor="b" anchorCtr="0">
            <a:normAutofit/>
          </a:bodyPr>
          <a:lstStyle>
            <a:lvl1pPr algn="l">
              <a:defRPr sz="6600" b="1" spc="600" baseline="0">
                <a:latin typeface="Arial" pitchFamily="34" charset="0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883643" y="3017520"/>
            <a:ext cx="9144000" cy="890270"/>
          </a:xfrm>
        </p:spPr>
        <p:txBody>
          <a:bodyPr lIns="91440" tIns="0" rIns="91440" bIns="4572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83644" y="5050433"/>
            <a:ext cx="3365430" cy="579657"/>
          </a:xfrm>
        </p:spPr>
        <p:txBody>
          <a:bodyPr lIns="91440" tIns="45720" rIns="91440" bIns="45720">
            <a:normAutofit/>
          </a:bodyPr>
          <a:lstStyle>
            <a:lvl1pPr marL="0" indent="0">
              <a:buNone/>
              <a:defRPr sz="2400" baseline="0">
                <a:solidFill>
                  <a:schemeClr val="accent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 userDrawn="1">
            <p:custDataLst>
              <p:tags r:id="rId1"/>
            </p:custDataLst>
          </p:nvPr>
        </p:nvSpPr>
        <p:spPr>
          <a:xfrm>
            <a:off x="0" y="6474460"/>
            <a:ext cx="12249150" cy="3835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4676775" y="2059757"/>
            <a:ext cx="6243774" cy="922021"/>
          </a:xfrm>
        </p:spPr>
        <p:txBody>
          <a:bodyPr lIns="91440" tIns="45720" rIns="91440" bIns="0" anchor="b" anchorCtr="0">
            <a:normAutofit/>
          </a:bodyPr>
          <a:lstStyle>
            <a:lvl1pPr>
              <a:defRPr sz="54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4676775" y="3102596"/>
            <a:ext cx="6243774" cy="1401006"/>
          </a:xfrm>
        </p:spPr>
        <p:txBody>
          <a:bodyPr lIns="91440" tIns="0" rIns="91440" bIns="45720">
            <a:normAutofit/>
          </a:bodyPr>
          <a:lstStyle>
            <a:lvl1pPr marL="0" indent="0" eaLnBrk="1" fontAlgn="auto" latinLnBrk="0" hangingPunct="1"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7628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4522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600"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66065" y="313690"/>
            <a:ext cx="11683365" cy="5634990"/>
          </a:xfrm>
          <a:prstGeom prst="rect">
            <a:avLst/>
          </a:prstGeom>
          <a:solidFill>
            <a:schemeClr val="tx2"/>
          </a:solidFill>
          <a:ln w="28575" cmpd="sng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9" name="矩形 8"/>
          <p:cNvSpPr/>
          <p:nvPr userDrawn="1">
            <p:custDataLst>
              <p:tags r:id="rId2"/>
            </p:custDataLst>
          </p:nvPr>
        </p:nvSpPr>
        <p:spPr>
          <a:xfrm>
            <a:off x="1422400" y="4064000"/>
            <a:ext cx="5283200" cy="12700"/>
          </a:xfrm>
          <a:prstGeom prst="rect">
            <a:avLst/>
          </a:prstGeom>
          <a:solidFill>
            <a:schemeClr val="accent1">
              <a:lumMod val="50000"/>
              <a:alpha val="1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任意形状 8"/>
          <p:cNvSpPr/>
          <p:nvPr userDrawn="1">
            <p:custDataLst>
              <p:tags r:id="rId3"/>
            </p:custDataLst>
          </p:nvPr>
        </p:nvSpPr>
        <p:spPr>
          <a:xfrm>
            <a:off x="9480712" y="313004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8" name="任意形状 9"/>
          <p:cNvSpPr/>
          <p:nvPr userDrawn="1">
            <p:custDataLst>
              <p:tags r:id="rId4"/>
            </p:custDataLst>
          </p:nvPr>
        </p:nvSpPr>
        <p:spPr>
          <a:xfrm rot="10800000">
            <a:off x="261015" y="4113028"/>
            <a:ext cx="1887415" cy="184012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99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20799" y="2376714"/>
            <a:ext cx="6653601" cy="1607337"/>
          </a:xfrm>
        </p:spPr>
        <p:txBody>
          <a:bodyPr vert="horz" lIns="91440" tIns="45720" rIns="9144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96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形状 8"/>
          <p:cNvSpPr/>
          <p:nvPr userDrawn="1">
            <p:custDataLst>
              <p:tags r:id="rId1"/>
            </p:custDataLst>
          </p:nvPr>
        </p:nvSpPr>
        <p:spPr>
          <a:xfrm>
            <a:off x="9727092" y="-51"/>
            <a:ext cx="2464998" cy="2403231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6" name="任意形状 8"/>
          <p:cNvSpPr/>
          <p:nvPr userDrawn="1">
            <p:custDataLst>
              <p:tags r:id="rId2"/>
            </p:custDataLst>
          </p:nvPr>
        </p:nvSpPr>
        <p:spPr>
          <a:xfrm rot="10800000">
            <a:off x="0" y="5480050"/>
            <a:ext cx="1412875" cy="137795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>
                  <a:alpha val="10000"/>
                </a:schemeClr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>
            <a:normAutofit/>
          </a:bodyPr>
          <a:lstStyle>
            <a:lvl1pPr>
              <a:defRPr baseline="0"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63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6" name="任意形状 8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10" name="任意形状 9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3825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8" name="任意形状 9"/>
          <p:cNvSpPr/>
          <p:nvPr userDrawn="1">
            <p:custDataLst>
              <p:tags r:id="rId2"/>
            </p:custDataLst>
          </p:nvPr>
        </p:nvSpPr>
        <p:spPr>
          <a:xfrm rot="16200000">
            <a:off x="-18383" y="15240"/>
            <a:ext cx="1243965" cy="121348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6" name="任意形状 8"/>
          <p:cNvSpPr/>
          <p:nvPr userDrawn="1">
            <p:custDataLst>
              <p:tags r:id="rId3"/>
            </p:custDataLst>
          </p:nvPr>
        </p:nvSpPr>
        <p:spPr>
          <a:xfrm>
            <a:off x="10344785" y="0"/>
            <a:ext cx="1847215" cy="180149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tx2">
                  <a:lumMod val="90000"/>
                  <a:alpha val="24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3810" y="5029201"/>
            <a:ext cx="12192000" cy="1828799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0" name="任意形状 9"/>
          <p:cNvSpPr/>
          <p:nvPr userDrawn="1">
            <p:custDataLst>
              <p:tags r:id="rId2"/>
            </p:custDataLst>
          </p:nvPr>
        </p:nvSpPr>
        <p:spPr>
          <a:xfrm rot="10800000">
            <a:off x="3810" y="5905500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chemeClr val="tx2">
                  <a:lumMod val="90000"/>
                  <a:alpha val="24000"/>
                </a:schemeClr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highlight>
                <a:srgbClr val="1171F1"/>
              </a:highlight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-3492"/>
            <a:ext cx="12192000" cy="914400"/>
          </a:xfrm>
          <a:prstGeom prst="rect">
            <a:avLst/>
          </a:prstGeom>
          <a:solidFill>
            <a:schemeClr val="tx2">
              <a:alpha val="7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755" y="193040"/>
            <a:ext cx="11037570" cy="521335"/>
          </a:xfrm>
        </p:spPr>
        <p:txBody>
          <a:bodyPr>
            <a:noAutofit/>
          </a:bodyPr>
          <a:lstStyle>
            <a:lvl1pPr>
              <a:defRPr sz="28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solidFill>
                  <a:schemeClr val="accent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accent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75000"/>
              <a:lumOff val="2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image" Target="../media/image2.jpeg" /><Relationship Id="rId6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image" Target="../media/image2.jpeg" /><Relationship Id="rId6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image" Target="../media/image3.jpeg" /><Relationship Id="rId5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image" Target="../media/image3.jpeg" /><Relationship Id="rId5" Type="http://schemas.openxmlformats.org/officeDocument/2006/relationships/tags" Target="../tags/tag1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image" Target="../media/image4.jpeg" /><Relationship Id="rId5" Type="http://schemas.openxmlformats.org/officeDocument/2006/relationships/tags" Target="../tags/tag1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7511513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930759" y="1587637"/>
            <a:ext cx="9144000" cy="1896745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6600">
                <a:solidFill>
                  <a:schemeClr val="accent1"/>
                </a:solidFill>
                <a:sym typeface="+mn-ea"/>
              </a:rPr>
              <a:t>东莞小学生正流行“拍烟牌”，专家紧急呼吁！</a:t>
            </a:r>
            <a:endParaRPr lang="zh-CN" altLang="en-US" sz="6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1"/>
                </a:solidFill>
                <a:sym typeface="Arial" pitchFamily="34" charset="0"/>
              </a:rPr>
              <a:t>演讲者：</a:t>
            </a:r>
            <a:endParaRPr lang="zh-CN" altLang="en-US">
              <a:solidFill>
                <a:schemeClr val="accent1"/>
              </a:solidFill>
              <a:sym typeface="Arial" pitchFamily="34" charset="0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形状 8" title="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D8D8E4">
                  <a:lumMod val="90000"/>
                  <a:alpha val="24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任意形状 9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D8D8E4">
                  <a:lumMod val="90000"/>
                  <a:alpha val="24000"/>
                </a:srgbClr>
              </a:gs>
              <a:gs pos="100000">
                <a:srgbClr val="FFFFFF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Title 6" title=""/>
          <p:cNvSpPr txBox="1"/>
          <p:nvPr>
            <p:custDataLst>
              <p:tags r:id="rId4"/>
            </p:custDataLst>
          </p:nvPr>
        </p:nvSpPr>
        <p:spPr>
          <a:xfrm>
            <a:off x="720725" y="1266825"/>
            <a:ext cx="10650855" cy="39255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 lnSpcReduction="20000"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 fontAlgn="ctr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继“萝卜刀”之后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一种名为“烟牌”的东西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又在小学生中流行开来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SzTx/>
            </a:pP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孩子们翻垃圾桶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到大排档收集，甚至高价购买……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“烟牌”到底是什么游戏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5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让小学生如此着迷？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形状 8" title="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D8D8E4">
                  <a:lumMod val="90000"/>
                  <a:alpha val="24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任意形状 9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D8D8E4">
                  <a:lumMod val="90000"/>
                  <a:alpha val="24000"/>
                </a:srgbClr>
              </a:gs>
              <a:gs pos="100000">
                <a:srgbClr val="FFFFFF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Title 6" title=""/>
          <p:cNvSpPr txBox="1"/>
          <p:nvPr>
            <p:custDataLst>
              <p:tags r:id="rId4"/>
            </p:custDataLst>
          </p:nvPr>
        </p:nvSpPr>
        <p:spPr>
          <a:xfrm>
            <a:off x="720725" y="1266825"/>
            <a:ext cx="10650855" cy="3925570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500" tIns="25400" rIns="63500" bIns="25400" anchor="ctr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“烟牌”这款曾属于“70后”“80后”童年的游戏。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</a:pP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它的玩法是：几个孩子跪坐或趴在地上一人出一张“烟牌”，然后剪刀石头布，谁赢了谁先用力在地上拍，拍翻了“烟牌”就能收走该“烟牌”。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</a:pP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不少孩子为了获得更多的烟牌，甚至翻垃圾桶，到大排档收集，甚至高价购买……为之着迷。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</a:pP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</a:pP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lvl="0" indent="0" algn="ctr" fontAlgn="ctr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</a:pPr>
            <a:r>
              <a:rPr sz="1800" spc="100">
                <a:ln w="3175">
                  <a:noFill/>
                  <a:prstDash val="dash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如何看待这一现象？一起看看家长和专家怎么说。</a:t>
            </a:r>
            <a:endParaRPr sz="1800" spc="100">
              <a:ln w="3175">
                <a:noFill/>
                <a:prstDash val="dash"/>
              </a:ln>
              <a:solidFill>
                <a:schemeClr val="dk1">
                  <a:lumMod val="75000"/>
                  <a:lumOff val="2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>
            <p:custDataLst>
              <p:tags r:id="rId2"/>
            </p:custDataLst>
          </p:nvPr>
        </p:nvSpPr>
        <p:spPr>
          <a:xfrm>
            <a:off x="1134110" y="1323975"/>
            <a:ext cx="3341370" cy="34861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500" b="1">
                <a:ln w="25400">
                  <a:solidFill>
                    <a:schemeClr val="accent1"/>
                  </a:solidFill>
                </a:ln>
                <a:noFill/>
                <a:uFillTx/>
                <a:latin typeface="Arial" pitchFamily="34" charset="0"/>
                <a:ea typeface="微软雅黑"/>
                <a:cs typeface="+mj-lt"/>
                <a:sym typeface="Arial" pitchFamily="34" charset="0"/>
              </a:rPr>
              <a:t>01</a:t>
            </a:r>
            <a:endParaRPr lang="en-US" altLang="zh-CN" sz="21500" b="1">
              <a:ln w="25400">
                <a:solidFill>
                  <a:schemeClr val="accent1"/>
                </a:solidFill>
              </a:ln>
              <a:noFill/>
              <a:uFillTx/>
              <a:latin typeface="Arial" pitchFamily="34" charset="0"/>
              <a:ea typeface="微软雅黑"/>
              <a:cs typeface="+mj-lt"/>
              <a:sym typeface="Arial" pitchFamily="34" charset="0"/>
            </a:endParaRPr>
          </a:p>
        </p:txBody>
      </p:sp>
      <p:sp>
        <p:nvSpPr>
          <p:cNvPr id="4" name="标题 3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499610" y="2506797"/>
            <a:ext cx="6243774" cy="922021"/>
          </a:xfrm>
        </p:spPr>
        <p:txBody>
          <a:bodyPr>
            <a:normAutofit fontScale="90000"/>
          </a:bodyPr>
          <a:lstStyle/>
          <a:p>
            <a:pPr marL="0" lvl="0" indent="0" algn="ctr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n-ea"/>
            </a:pPr>
            <a:br>
              <a:rPr lang="en-US" altLang="zh-CN" sz="4900">
                <a:solidFill>
                  <a:schemeClr val="accent1"/>
                </a:solidFill>
                <a:sym typeface="+mn-ea"/>
              </a:rPr>
            </a:br>
            <a:r>
              <a:rPr lang="en-US" altLang="zh-CN" sz="4900">
                <a:solidFill>
                  <a:schemeClr val="accent1"/>
                </a:solidFill>
                <a:sym typeface="+mn-ea"/>
              </a:rPr>
              <a:t>“烟牌”在小学生群体悄然兴起</a:t>
            </a:r>
            <a:endParaRPr lang="en-US" altLang="zh-CN" sz="49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形状 8" title="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D8D8E4">
                  <a:lumMod val="90000"/>
                  <a:alpha val="24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任意形状 9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D8D8E4">
                  <a:lumMod val="90000"/>
                  <a:alpha val="24000"/>
                </a:srgbClr>
              </a:gs>
              <a:gs pos="100000">
                <a:srgbClr val="FFFFFF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271270" y="1471930"/>
            <a:ext cx="5374005" cy="4807585"/>
          </a:xfrm>
          <a:prstGeom prst="rect">
            <a:avLst/>
          </a:prstGeom>
          <a:noFill/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>
              <a:lnSpc>
                <a:spcPct val="250000"/>
              </a:lnSpc>
            </a:pPr>
            <a:r>
              <a:rPr lang="en-US" sz="2000" b="0" i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“为什么在地上捡烟盒？”“当然是做烟牌呀！”</a:t>
            </a:r>
            <a:endParaRPr lang="en-US"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716280">
              <a:lnSpc>
                <a:spcPct val="250000"/>
              </a:lnSpc>
            </a:pPr>
            <a:endParaRPr lang="en-US"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716280">
              <a:lnSpc>
                <a:spcPct val="250000"/>
              </a:lnSpc>
            </a:pPr>
            <a:endParaRPr lang="en-US"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716280">
              <a:lnSpc>
                <a:spcPct val="250000"/>
              </a:lnSpc>
            </a:pPr>
            <a:r>
              <a:rPr lang="en-US" sz="2000" b="0" i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据了解，烟牌就是把烟盒的“帽子”取下，折成小小的长方形卡片，放在较平坦的桌子或地上，利用手掌拍地之风将卡片翻面，即归己有的一种纸牌，曾是属于“70后”“80后”的童年回忆。</a:t>
            </a:r>
            <a:endParaRPr lang="en-US"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00" name="图片 99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7072630" y="1883410"/>
            <a:ext cx="4490720" cy="348932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形状 8" title="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D8D8E4">
                  <a:lumMod val="90000"/>
                  <a:alpha val="24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任意形状 9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D8D8E4">
                  <a:lumMod val="90000"/>
                  <a:alpha val="24000"/>
                </a:srgbClr>
              </a:gs>
              <a:gs pos="100000">
                <a:srgbClr val="FFFFFF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271270" y="1471930"/>
            <a:ext cx="5374005" cy="4807585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>
              <a:lnSpc>
                <a:spcPct val="250000"/>
              </a:lnSpc>
            </a:pPr>
            <a:r>
              <a:rPr lang="en-US" sz="2000" b="0" i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游戏中，小朋友们如果拿出同样品牌的烟牌，就以石头剪子布的形式论先后顺序，赢的一方先在地上拍；如果拿出不同品牌的烟牌，就以烟盒对应的价格决定先后顺序；还有些小朋友会将烟牌悄悄“藏”在手里，倒数3个数，同时打开手掌，谁的等级高，谁先拍。</a:t>
            </a:r>
            <a:endParaRPr lang="en-US"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00" name="图片 99" title=""/>
          <p:cNvPicPr/>
          <p:nvPr/>
        </p:nvPicPr>
        <p:blipFill>
          <a:blip r:embed="rId5"/>
          <a:stretch>
            <a:fillRect/>
          </a:stretch>
        </p:blipFill>
        <p:spPr>
          <a:xfrm>
            <a:off x="7072630" y="1883410"/>
            <a:ext cx="4490720" cy="348932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>
            <p:custDataLst>
              <p:tags r:id="rId2"/>
            </p:custDataLst>
          </p:nvPr>
        </p:nvSpPr>
        <p:spPr>
          <a:xfrm>
            <a:off x="1134110" y="1323975"/>
            <a:ext cx="3341370" cy="34861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500" b="1">
                <a:ln w="25400">
                  <a:solidFill>
                    <a:schemeClr val="accent1"/>
                  </a:solidFill>
                </a:ln>
                <a:noFill/>
                <a:uFillTx/>
                <a:latin typeface="Arial" pitchFamily="34" charset="0"/>
                <a:ea typeface="微软雅黑"/>
                <a:cs typeface="+mj-lt"/>
                <a:sym typeface="Arial" pitchFamily="34" charset="0"/>
              </a:rPr>
              <a:t>02</a:t>
            </a:r>
            <a:endParaRPr lang="en-US" altLang="zh-CN" sz="21500" b="1">
              <a:ln w="25400">
                <a:solidFill>
                  <a:schemeClr val="accent1"/>
                </a:solidFill>
              </a:ln>
              <a:noFill/>
              <a:uFillTx/>
              <a:latin typeface="Arial" pitchFamily="34" charset="0"/>
              <a:ea typeface="微软雅黑"/>
              <a:cs typeface="+mj-lt"/>
              <a:sym typeface="Arial" pitchFamily="34" charset="0"/>
            </a:endParaRPr>
          </a:p>
        </p:txBody>
      </p:sp>
      <p:sp>
        <p:nvSpPr>
          <p:cNvPr id="4" name="标题 3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737735" y="2646680"/>
            <a:ext cx="7133590" cy="922020"/>
          </a:xfrm>
        </p:spPr>
        <p:txBody>
          <a:bodyPr>
            <a:normAutofit fontScale="90000"/>
          </a:bodyPr>
          <a:lstStyle/>
          <a:p>
            <a:pPr marL="0" lvl="0" indent="0" algn="ctr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n-ea"/>
            </a:pPr>
            <a:r>
              <a:rPr lang="en-US" altLang="zh-CN" sz="4900">
                <a:solidFill>
                  <a:schemeClr val="accent1"/>
                </a:solidFill>
                <a:sym typeface="+mn-ea"/>
              </a:rPr>
              <a:t>烟牌在东莞小学生圈有多流行？</a:t>
            </a:r>
            <a:endParaRPr lang="en-US" altLang="zh-CN" sz="49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形状 8" title="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D8D8E4">
                  <a:lumMod val="90000"/>
                  <a:alpha val="24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任意形状 9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D8D8E4">
                  <a:lumMod val="90000"/>
                  <a:alpha val="24000"/>
                </a:srgbClr>
              </a:gs>
              <a:gs pos="100000">
                <a:srgbClr val="FFFFFF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1473200" y="1555750"/>
            <a:ext cx="9307830" cy="348996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 algn="ctr">
              <a:lnSpc>
                <a:spcPct val="250000"/>
              </a:lnSpc>
            </a:pPr>
            <a:r>
              <a:rPr sz="2000" b="0" i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不少商家为了吸引孩子的目光，绞尽脑汁，售卖各类新鲜好玩的校园周边产品，有可能对孩子身体造成伤害，家长们要注意啦，以下这些玩具“有危险”！</a:t>
            </a: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形状 8" title="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D8D8E4">
                  <a:lumMod val="90000"/>
                  <a:alpha val="24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任意形状 9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D8D8E4">
                  <a:lumMod val="90000"/>
                  <a:alpha val="24000"/>
                </a:srgbClr>
              </a:gs>
              <a:gs pos="100000">
                <a:srgbClr val="FFFFFF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641985" y="1394460"/>
            <a:ext cx="5831840" cy="3651250"/>
          </a:xfrm>
          <a:prstGeom prst="rect">
            <a:avLst/>
          </a:prstGeom>
          <a:noFill/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>
              <a:lnSpc>
                <a:spcPct val="150000"/>
              </a:lnSpc>
            </a:pPr>
            <a:r>
              <a:rPr sz="2000" b="0" i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近日，记者连续多天在放学后的时间段，走访了多个小区。</a:t>
            </a: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716280">
              <a:lnSpc>
                <a:spcPct val="150000"/>
              </a:lnSpc>
            </a:pP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716280">
              <a:lnSpc>
                <a:spcPct val="150000"/>
              </a:lnSpc>
            </a:pPr>
            <a:r>
              <a:rPr sz="2000" b="0" i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“为什么是你先拍？我的瀑布烟是美国进口的，比你的翡翠贵，应该是我先拍。”“你那个是假烟，假烟是没有等级的。”莞城一小区大门口，孩子们趴在脏兮兮看着像是沾着油垢甚至唾液的地板上，三五成群围了一圈又一圈。</a:t>
            </a: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01" name="图片 100" title=""/>
          <p:cNvPicPr/>
          <p:nvPr/>
        </p:nvPicPr>
        <p:blipFill>
          <a:blip r:embed="rId4"/>
          <a:stretch>
            <a:fillRect/>
          </a:stretch>
        </p:blipFill>
        <p:spPr>
          <a:xfrm>
            <a:off x="7629525" y="939800"/>
            <a:ext cx="3448050" cy="45974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形状 8" title="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D8D8E4">
                  <a:lumMod val="90000"/>
                  <a:alpha val="24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任意形状 9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D8D8E4">
                  <a:lumMod val="90000"/>
                  <a:alpha val="24000"/>
                </a:srgbClr>
              </a:gs>
              <a:gs pos="100000">
                <a:srgbClr val="FFFFFF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641985" y="1394460"/>
            <a:ext cx="5831840" cy="365125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>
              <a:lnSpc>
                <a:spcPct val="150000"/>
              </a:lnSpc>
            </a:pPr>
            <a:r>
              <a:rPr sz="2000" b="0" i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然而，沉浸在烟牌游戏中的孩子们哪有时间“搭理”他。大家你一言我一语，有的扎堆相互分享着“收获”；有的连续几局没有拍翻，起身换个地方继续玩；有的因为赢得罕见的牌而兴奋不已；有的因为输了“大牌”而沮丧……烟牌带来的喜怒哀乐在孩子们的言行举止上表现得淋漓尽致……</a:t>
            </a: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01" name="图片 100" title=""/>
          <p:cNvPicPr/>
          <p:nvPr/>
        </p:nvPicPr>
        <p:blipFill>
          <a:blip r:embed="rId4"/>
          <a:stretch>
            <a:fillRect/>
          </a:stretch>
        </p:blipFill>
        <p:spPr>
          <a:xfrm>
            <a:off x="7629525" y="939800"/>
            <a:ext cx="3448050" cy="45974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 title=""/>
          <p:cNvSpPr txBox="1"/>
          <p:nvPr>
            <p:custDataLst>
              <p:tags r:id="rId2"/>
            </p:custDataLst>
          </p:nvPr>
        </p:nvSpPr>
        <p:spPr>
          <a:xfrm>
            <a:off x="1134110" y="1323975"/>
            <a:ext cx="3341370" cy="34861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1500" b="1">
                <a:ln w="25400">
                  <a:solidFill>
                    <a:schemeClr val="accent1"/>
                  </a:solidFill>
                </a:ln>
                <a:noFill/>
                <a:uFillTx/>
                <a:latin typeface="Arial" pitchFamily="34" charset="0"/>
                <a:ea typeface="微软雅黑"/>
                <a:cs typeface="+mj-lt"/>
                <a:sym typeface="Arial" pitchFamily="34" charset="0"/>
              </a:rPr>
              <a:t>03</a:t>
            </a:r>
            <a:endParaRPr lang="en-US" altLang="zh-CN" sz="21500" b="1">
              <a:ln w="25400">
                <a:solidFill>
                  <a:schemeClr val="accent1"/>
                </a:solidFill>
              </a:ln>
              <a:noFill/>
              <a:uFillTx/>
              <a:latin typeface="Arial" pitchFamily="34" charset="0"/>
              <a:ea typeface="微软雅黑"/>
              <a:cs typeface="+mj-lt"/>
              <a:sym typeface="Arial" pitchFamily="34" charset="0"/>
            </a:endParaRPr>
          </a:p>
        </p:txBody>
      </p:sp>
      <p:sp>
        <p:nvSpPr>
          <p:cNvPr id="4" name="标题 3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7090" y="2506980"/>
            <a:ext cx="7133590" cy="922020"/>
          </a:xfrm>
        </p:spPr>
        <p:txBody>
          <a:bodyPr>
            <a:normAutofit fontScale="90000"/>
          </a:bodyPr>
          <a:lstStyle/>
          <a:p>
            <a:pPr marL="0" lvl="0" indent="0" algn="l" fontAlgn="ctr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SzTx/>
              <a:buFont typeface="+mn-ea"/>
            </a:pPr>
            <a:r>
              <a:rPr lang="en-US" altLang="zh-CN" sz="4900">
                <a:solidFill>
                  <a:schemeClr val="accent1"/>
                </a:solidFill>
                <a:sym typeface="+mn-ea"/>
              </a:rPr>
              <a:t>声音：家长看法不一</a:t>
            </a:r>
            <a:endParaRPr lang="en-US" altLang="zh-CN" sz="49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任意形状 8" title=""/>
          <p:cNvSpPr/>
          <p:nvPr userDrawn="1">
            <p:custDataLst>
              <p:tags r:id="rId2"/>
            </p:custDataLst>
          </p:nvPr>
        </p:nvSpPr>
        <p:spPr>
          <a:xfrm rot="16200000">
            <a:off x="-21591" y="25773"/>
            <a:ext cx="1741805" cy="1698625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100000">
                <a:srgbClr val="D8D8E4">
                  <a:lumMod val="90000"/>
                  <a:alpha val="24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任意形状 9" title=""/>
          <p:cNvSpPr/>
          <p:nvPr userDrawn="1">
            <p:custDataLst>
              <p:tags r:id="rId3"/>
            </p:custDataLst>
          </p:nvPr>
        </p:nvSpPr>
        <p:spPr>
          <a:xfrm rot="10800000">
            <a:off x="0" y="5913755"/>
            <a:ext cx="976630" cy="952500"/>
          </a:xfrm>
          <a:custGeom>
            <a:gdLst>
              <a:gd name="connsiteX0" fmla="*/ 361564 w 3507050"/>
              <a:gd name="connsiteY0" fmla="*/ 0 h 3419170"/>
              <a:gd name="connsiteX1" fmla="*/ 3507050 w 3507050"/>
              <a:gd name="connsiteY1" fmla="*/ 0 h 3419170"/>
              <a:gd name="connsiteX2" fmla="*/ 3507050 w 3507050"/>
              <a:gd name="connsiteY2" fmla="*/ 3045349 h 3419170"/>
              <a:gd name="connsiteX3" fmla="*/ 3329322 w 3507050"/>
              <a:gd name="connsiteY3" fmla="*/ 3151539 h 3419170"/>
              <a:gd name="connsiteX4" fmla="*/ 2254631 w 3507050"/>
              <a:gd name="connsiteY4" fmla="*/ 3419170 h 3419170"/>
              <a:gd name="connsiteX5" fmla="*/ 0 w 3507050"/>
              <a:gd name="connsiteY5" fmla="*/ 1201750 h 3419170"/>
              <a:gd name="connsiteX6" fmla="*/ 272122 w 3507050"/>
              <a:gd name="connsiteY6" fmla="*/ 144796 h 34191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07050" h="3419170">
                <a:moveTo>
                  <a:pt x="361564" y="0"/>
                </a:moveTo>
                <a:lnTo>
                  <a:pt x="3507050" y="0"/>
                </a:lnTo>
                <a:lnTo>
                  <a:pt x="3507050" y="3045349"/>
                </a:lnTo>
                <a:lnTo>
                  <a:pt x="3329322" y="3151539"/>
                </a:lnTo>
                <a:cubicBezTo>
                  <a:pt x="3009856" y="3322220"/>
                  <a:pt x="2643756" y="3419170"/>
                  <a:pt x="2254631" y="3419170"/>
                </a:cubicBezTo>
                <a:cubicBezTo>
                  <a:pt x="1009433" y="3419170"/>
                  <a:pt x="0" y="2426397"/>
                  <a:pt x="0" y="1201750"/>
                </a:cubicBezTo>
                <a:cubicBezTo>
                  <a:pt x="0" y="819048"/>
                  <a:pt x="98578" y="458990"/>
                  <a:pt x="272122" y="144796"/>
                </a:cubicBezTo>
                <a:close/>
              </a:path>
            </a:pathLst>
          </a:custGeom>
          <a:gradFill>
            <a:gsLst>
              <a:gs pos="0">
                <a:srgbClr val="D8D8E4">
                  <a:lumMod val="90000"/>
                  <a:alpha val="24000"/>
                </a:srgbClr>
              </a:gs>
              <a:gs pos="100000">
                <a:srgbClr val="FFFFFF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solidFill>
                <a:schemeClr val="lt1"/>
              </a:solidFill>
              <a:highlight>
                <a:srgbClr val="1171F1"/>
              </a:highlight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17805" y="1428750"/>
            <a:ext cx="5993130" cy="3616960"/>
          </a:xfrm>
          <a:prstGeom prst="rect">
            <a:avLst/>
          </a:prstGeom>
          <a:noFill/>
        </p:spPr>
        <p:txBody>
          <a:bodyPr wrap="square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16280">
              <a:lnSpc>
                <a:spcPct val="150000"/>
              </a:lnSpc>
            </a:pPr>
            <a:r>
              <a:rPr sz="2000" b="0" i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记者走访发现，作为小学生间最新的“潮流”，目前东莞玩烟牌的小朋友不在少数，并且以男孩子居多。</a:t>
            </a: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716280">
              <a:lnSpc>
                <a:spcPct val="150000"/>
              </a:lnSpc>
            </a:pP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716280">
              <a:lnSpc>
                <a:spcPct val="150000"/>
              </a:lnSpc>
            </a:pP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716280">
              <a:lnSpc>
                <a:spcPct val="150000"/>
              </a:lnSpc>
            </a:pP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716280">
              <a:lnSpc>
                <a:spcPct val="150000"/>
              </a:lnSpc>
            </a:pPr>
            <a:r>
              <a:rPr sz="2000" b="0" i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为了一个烟盒，小朋友们走路经常只看地下，东找找、西瞅瞅；有的孩子骑自行车时眼睛也留心路边、花草中是否有烟盒；有的孩子会去垃圾桶寻找烟盒；甚至有的不良商家以高价卖烟盒给学生，有的学生延伸到赌博或者变相赌博的方式玩耍……</a:t>
            </a:r>
            <a:endParaRPr sz="2000" b="0" i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102" name="图片 101" title=""/>
          <p:cNvPicPr/>
          <p:nvPr/>
        </p:nvPicPr>
        <p:blipFill>
          <a:blip r:embed="rId4"/>
          <a:stretch>
            <a:fillRect/>
          </a:stretch>
        </p:blipFill>
        <p:spPr>
          <a:xfrm>
            <a:off x="6996430" y="1609090"/>
            <a:ext cx="4093210" cy="307340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https://d.book118.com/848075115136006022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7"/>
  <p:tag name="KSO_WM_UNIT_INDEX" val="7"/>
  <p:tag name="KSO_WM_UNIT_LAYERLEVEL" val="1"/>
  <p:tag name="KSO_WM_UNIT_TYPE" val="y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5"/>
  <p:tag name="KSO_WM_UNIT_INDEX" val="5"/>
  <p:tag name="KSO_WM_UNIT_LAYERLEVEL" val="1"/>
  <p:tag name="KSO_WM_UNIT_TYPE" val="y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6"/>
  <p:tag name="KSO_WM_UNIT_INDEX" val="6"/>
  <p:tag name="KSO_WM_UNIT_LAYERLEVEL" val="1"/>
  <p:tag name="KSO_WM_UNIT_TYPE" val="y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  <p:tag name="WM_BEAUTIFY_SHAPE_IDENTITY" val="{2cc6414b-aec5-42f8-935c-79199ebf78a9}"/>
</p:tagLst>
</file>

<file path=ppt/tags/tag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  <p:tag name="WM_BEAUTIFY_SHAPE_IDENTITY" val="{75fa2982-f2a7-4c31-90f2-8078a7d73cf5}"/>
</p:tagLst>
</file>

<file path=ppt/tags/tag8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  <p:tag name="WM_BEAUTIFY_SHAPE_IDENTITY" val="{9eb60553-33fd-4643-8c6e-6ae413582ee6}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6915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空白演示经典风格"/>
  <p:tag name="KSO_WM_UNIT_TYPE" val="a"/>
  <p:tag name="KSO_WM_UNIT_VALUE" val="1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者："/>
  <p:tag name="KSO_WM_UNIT_SUBTYPE" val="b"/>
  <p:tag name="KSO_WM_UNIT_TEXT_FILL_FORE_SCHEMECOLOR_INDEX" val="5"/>
  <p:tag name="KSO_WM_UNIT_TEXT_FILL_FORE_SCHEMECOLOR_INDEX_BRIGHTNESS" val="0"/>
  <p:tag name="KSO_WM_UNIT_TEXT_FILL_TYPE" val="1"/>
  <p:tag name="KSO_WM_UNIT_TYPE" val="f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SLIDE_ID" val="custom20206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6915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13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75fa2982-f2a7-4c31-90f2-8078a7d73cf5}"/>
</p:tagLst>
</file>

<file path=ppt/tags/tag13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5"/>
  <p:tag name="KSO_WM_UNIT_FILL_FORE_SCHEMECOLOR_INDEX_1_BRIGHTNESS" val="-0.1"/>
  <p:tag name="KSO_WM_UNIT_FILL_FORE_SCHEMECOLOR_INDEX_1_POS" val="0"/>
  <p:tag name="KSO_WM_UNIT_FILL_FORE_SCHEMECOLOR_INDEX_1_TRANS" val="0.76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9eb60553-33fd-4643-8c6e-6ae413582ee6}"/>
</p:tagLst>
</file>

<file path=ppt/tags/tag134.xml><?xml version="1.0" encoding="utf-8"?>
<p:tagLst xmlns:p="http://schemas.openxmlformats.org/presentationml/2006/main">
  <p:tag name="KSO_WM_ASSEMBLE_CHIP_INDEX" val="11d359df93964d5d92ead9569eaa9c26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e4054ed1e2fb802b1"/>
  <p:tag name="KSO_WM_TEMPLATE_ASSEMBLE_XID" val="60656f0e4054ed1e2fb802b1"/>
  <p:tag name="KSO_WM_TEMPLATE_CATEGORY" val="diagram"/>
  <p:tag name="KSO_WM_TEMPLATE_INDEX" val="20211899"/>
  <p:tag name="KSO_WM_UNIT_BLOCK" val="0"/>
  <p:tag name="KSO_WM_UNIT_COMPATIBLE" val="0"/>
  <p:tag name="KSO_WM_UNIT_DEC_AREA_ID" val="24c1277e83284b3e8ff9d295f21b0b31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899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。"/>
  <p:tag name="KSO_WM_UNIT_SHOW_EDIT_AREA_INDICATION" val="1"/>
  <p:tag name="KSO_WM_UNIT_SM_LIMIT_TYPE" val="2"/>
  <p:tag name="KSO_WM_UNIT_SUBTYPE" val="a"/>
  <p:tag name="KSO_WM_UNIT_SUPPORT_UNIT_TYPE" val="[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294"/>
</p:tagLst>
</file>

<file path=ppt/tags/tag135.xml><?xml version="1.0" encoding="utf-8"?>
<p:tagLst xmlns:p="http://schemas.openxmlformats.org/presentationml/2006/main">
  <p:tag name="KSO_WM_BEAUTIFY_FLAG" val="#wm#"/>
  <p:tag name="KSO_WM_SLIDE_BACKGROUND" val="[&quot;leftRight&quot;]"/>
  <p:tag name="KSO_WM_SLIDE_BACKGROUND_TYPE" val="leftRight"/>
  <p:tag name="KSO_WM_SLIDE_BK_DARK_LIGHT" val="2"/>
  <p:tag name="KSO_WM_SLIDE_ID" val="diagram20220262_1"/>
  <p:tag name="KSO_WM_SLIDE_INDEX" val="1"/>
  <p:tag name="KSO_WM_SLIDE_ITEM_CNT" val="0"/>
  <p:tag name="KSO_WM_SLIDE_LAYOUT" val="a_d_i"/>
  <p:tag name="KSO_WM_SLIDE_LAYOUT_CNT" val="1_1_1"/>
  <p:tag name="KSO_WM_SLIDE_LAYOUT_INFO" val="{&quot;direction&quot;:1,&quot;id&quot;:&quot;2022-10-30T22:59:34&quot;,&quot;maxSize&quot;:{&quot;size1&quot;:28.7},&quot;minSize&quot;:{&quot;size1&quot;:28.7},&quot;normalSize&quot;:{&quot;size1&quot;:28.7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2-10-30T22:59:34&quot;,&quot;margin&quot;:{&quot;bottom&quot;:0.847000002861023,&quot;left&quot;:0.847000002861023,&quot;right&quot;:0.847000002861023,&quot;top&quot;:0.847000002861023},&quot;type&quot;:0},{&quot;id&quot;:&quot;2022-10-30T22:59:34&quot;,&quot;margin&quot;:{&quot;bottom&quot;:0.847000002861023,&quot;left&quot;:0.8140000104904175,&quot;right&quot;:0.847000002861023,&quot;top&quot;:0.847000002861023},&quot;type&quot;:0}],&quot;type&quot;:0}"/>
  <p:tag name="KSO_WM_SLIDE_LAYOUTTYPE" val="leftright"/>
  <p:tag name="KSO_WM_SLIDE_POSITION" val="0*0"/>
  <p:tag name="KSO_WM_SLIDE_RATIO" val="1.777778"/>
  <p:tag name="KSO_WM_SLIDE_SIZE" val="935*540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2"/>
  <p:tag name="KSO_WM_TEMPLATE_MASTER_TYPE" val="0"/>
  <p:tag name="KSO_WM_TEMPLATE_SUBCATEGORY" val="25"/>
</p:tagLst>
</file>

<file path=ppt/tags/tag13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75fa2982-f2a7-4c31-90f2-8078a7d73cf5}"/>
</p:tagLst>
</file>

<file path=ppt/tags/tag13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5"/>
  <p:tag name="KSO_WM_UNIT_FILL_FORE_SCHEMECOLOR_INDEX_1_BRIGHTNESS" val="-0.1"/>
  <p:tag name="KSO_WM_UNIT_FILL_FORE_SCHEMECOLOR_INDEX_1_POS" val="0"/>
  <p:tag name="KSO_WM_UNIT_FILL_FORE_SCHEMECOLOR_INDEX_1_TRANS" val="0.76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9eb60553-33fd-4643-8c6e-6ae413582ee6}"/>
</p:tagLst>
</file>

<file path=ppt/tags/tag138.xml><?xml version="1.0" encoding="utf-8"?>
<p:tagLst xmlns:p="http://schemas.openxmlformats.org/presentationml/2006/main">
  <p:tag name="KSO_WM_ASSEMBLE_CHIP_INDEX" val="11d359df93964d5d92ead9569eaa9c26"/>
  <p:tag name="KSO_WM_CHIP_FILLAREA_FILL_RULE" val="{&quot;fill_align&quot;:&quot;cm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f0e4054ed1e2fb802b1"/>
  <p:tag name="KSO_WM_TEMPLATE_ASSEMBLE_XID" val="60656f0e4054ed1e2fb802b1"/>
  <p:tag name="KSO_WM_TEMPLATE_CATEGORY" val="diagram"/>
  <p:tag name="KSO_WM_TEMPLATE_INDEX" val="20211899"/>
  <p:tag name="KSO_WM_UNIT_BLOCK" val="0"/>
  <p:tag name="KSO_WM_UNIT_COMPATIBLE" val="0"/>
  <p:tag name="KSO_WM_UNIT_DEC_AREA_ID" val="24c1277e83284b3e8ff9d295f21b0b31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1899_1*f*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，需要用更多的文字来表述；但请您尽可能提炼思想的精髓，否则容易造成观者的阅读压力，适得其反。正如我们都希望改变世界，希望给别人带去光明，但更多时候我们只需要播下一颗种子，自然有微风吹拂，雨露滋养。恰如其分的表达观点，往往事半功倍。当您的内容到达这个限度时，或许已经不纯粹作用于演示，极大可能运用于阅读领域；无论是传播观点、知识分享还是汇报工作，内容的详尽固然重要。"/>
  <p:tag name="KSO_WM_UNIT_SHOW_EDIT_AREA_INDICATION" val="1"/>
  <p:tag name="KSO_WM_UNIT_SM_LIMIT_TYPE" val="2"/>
  <p:tag name="KSO_WM_UNIT_SUBTYPE" val="a"/>
  <p:tag name="KSO_WM_UNIT_SUPPORT_UNIT_TYPE" val="[&quot;d&quot;,&quot;α&quot;,&quot;β&quot;,&quot;θ&quot;]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VALUE" val="294"/>
</p:tagLst>
</file>

<file path=ppt/tags/tag139.xml><?xml version="1.0" encoding="utf-8"?>
<p:tagLst xmlns:p="http://schemas.openxmlformats.org/presentationml/2006/main">
  <p:tag name="KSO_WM_BEAUTIFY_FLAG" val="#wm#"/>
  <p:tag name="KSO_WM_SLIDE_BACKGROUND" val="[&quot;leftRight&quot;]"/>
  <p:tag name="KSO_WM_SLIDE_BACKGROUND_TYPE" val="leftRight"/>
  <p:tag name="KSO_WM_SLIDE_BK_DARK_LIGHT" val="2"/>
  <p:tag name="KSO_WM_SLIDE_ID" val="diagram20220262_1"/>
  <p:tag name="KSO_WM_SLIDE_INDEX" val="1"/>
  <p:tag name="KSO_WM_SLIDE_ITEM_CNT" val="0"/>
  <p:tag name="KSO_WM_SLIDE_LAYOUT" val="a_d_i"/>
  <p:tag name="KSO_WM_SLIDE_LAYOUT_CNT" val="1_1_1"/>
  <p:tag name="KSO_WM_SLIDE_LAYOUT_INFO" val="{&quot;direction&quot;:1,&quot;id&quot;:&quot;2022-10-30T22:59:34&quot;,&quot;maxSize&quot;:{&quot;size1&quot;:28.7},&quot;minSize&quot;:{&quot;size1&quot;:28.7},&quot;normalSize&quot;:{&quot;size1&quot;:28.7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2-10-30T22:59:34&quot;,&quot;margin&quot;:{&quot;bottom&quot;:0.847000002861023,&quot;left&quot;:0.847000002861023,&quot;right&quot;:0.847000002861023,&quot;top&quot;:0.847000002861023},&quot;type&quot;:0},{&quot;id&quot;:&quot;2022-10-30T22:59:34&quot;,&quot;margin&quot;:{&quot;bottom&quot;:0.847000002861023,&quot;left&quot;:0.8140000104904175,&quot;right&quot;:0.847000002861023,&quot;top&quot;:0.847000002861023},&quot;type&quot;:0}],&quot;type&quot;:0}"/>
  <p:tag name="KSO_WM_SLIDE_LAYOUTTYPE" val="leftright"/>
  <p:tag name="KSO_WM_SLIDE_POSITION" val="0*0"/>
  <p:tag name="KSO_WM_SLIDE_RATIO" val="1.777778"/>
  <p:tag name="KSO_WM_SLIDE_SIZE" val="935*540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2"/>
  <p:tag name="KSO_WM_TEMPLATE_MASTER_TYPE" val="0"/>
  <p:tag name="KSO_WM_TEMPLATE_SUBCATEGORY" val="25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1"/>
  <p:tag name="KSO_WM_UNIT_DIAGRAM_ISNUMVISUAL" val="0"/>
  <p:tag name="KSO_WM_UNIT_DIAGRAM_ISREFERUNIT" val="0"/>
  <p:tag name="KSO_WM_UNIT_HIGHLIGHT" val="0"/>
  <p:tag name="KSO_WM_UNIT_ID" val="custom20206915_7*e*1"/>
  <p:tag name="KSO_WM_UNIT_INDEX" val="1"/>
  <p:tag name="KSO_WM_UNIT_LAYERLEVEL" val="1"/>
  <p:tag name="KSO_WM_UNIT_NOCLEAR" val="0"/>
  <p:tag name="KSO_WM_UNIT_PRESET_TEXT" val="01"/>
  <p:tag name="KSO_WM_UNIT_TEXT_FORE_SCHEMECOLOR_INDEX" val="5"/>
  <p:tag name="KSO_WM_UNIT_TEXT_FORE_SCHEMECOLOR_INDEX_BRIGHTNESS" val="0"/>
  <p:tag name="KSO_WM_UNIT_TEXT_LINE_FILL_TYPE" val="2"/>
  <p:tag name="KSO_WM_UNIT_TYPE" val="e"/>
  <p:tag name="KSO_WM_UNIT_VALUE" val="2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9"/>
</p:tagLst>
</file>

<file path=ppt/tags/tag142.xml><?xml version="1.0" encoding="utf-8"?>
<p:tagLst xmlns:p="http://schemas.openxmlformats.org/presentationml/2006/main">
  <p:tag name="KSO_WM_BEAUTIFY_FLAG" val="#wm#"/>
  <p:tag name="KSO_WM_SLIDE_ID" val="custom2020691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6915"/>
  <p:tag name="KSO_WM_TEMPLATE_MASTER_TYPE" val="1"/>
  <p:tag name="KSO_WM_TEMPLATE_SUBCATEGORY" val="0"/>
</p:tagLst>
</file>

<file path=ppt/tags/tag14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75fa2982-f2a7-4c31-90f2-8078a7d73cf5}"/>
</p:tagLst>
</file>

<file path=ppt/tags/tag14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5"/>
  <p:tag name="KSO_WM_UNIT_FILL_FORE_SCHEMECOLOR_INDEX_1_BRIGHTNESS" val="-0.1"/>
  <p:tag name="KSO_WM_UNIT_FILL_FORE_SCHEMECOLOR_INDEX_1_POS" val="0"/>
  <p:tag name="KSO_WM_UNIT_FILL_FORE_SCHEMECOLOR_INDEX_1_TRANS" val="0.76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9eb60553-33fd-4643-8c6e-6ae413582ee6}"/>
</p:tagLst>
</file>

<file path=ppt/tags/tag145.xml><?xml version="1.0" encoding="utf-8"?>
<p:tagLst xmlns:p="http://schemas.openxmlformats.org/presentationml/2006/main">
  <p:tag name="KSO_WM_UNIT_SMARTLAYOUT_COMPRESS_INFO" val="{&#10;    &quot;id&quot;: &quot;2022-10-30T22:59:33&quot;,&#10;    &quot;max&quot;: 9.807480314960685,&#10;    &quot;topChanged&quot;: 4.904530917628253&#10;}&#10;"/>
</p:tagLst>
</file>

<file path=ppt/tags/tag146.xml><?xml version="1.0" encoding="utf-8"?>
<p:tagLst xmlns:p="http://schemas.openxmlformats.org/presentationml/2006/main">
  <p:tag name="KSO_WM_BEAUTIFY_FLAG" val="#wm#"/>
  <p:tag name="KSO_WM_SLIDE_BACKGROUND" val="[&quot;leftRight&quot;]"/>
  <p:tag name="KSO_WM_SLIDE_BACKGROUND_TYPE" val="leftRight"/>
  <p:tag name="KSO_WM_SLIDE_BK_DARK_LIGHT" val="2"/>
  <p:tag name="KSO_WM_SLIDE_ID" val="diagram20220262_1"/>
  <p:tag name="KSO_WM_SLIDE_INDEX" val="1"/>
  <p:tag name="KSO_WM_SLIDE_ITEM_CNT" val="0"/>
  <p:tag name="KSO_WM_SLIDE_LAYOUT" val="a_d_i"/>
  <p:tag name="KSO_WM_SLIDE_LAYOUT_CNT" val="1_1_1"/>
  <p:tag name="KSO_WM_SLIDE_LAYOUT_INFO" val="{&quot;direction&quot;:1,&quot;id&quot;:&quot;2022-10-30T22:59:33&quot;,&quot;maxSize&quot;:{&quot;size1&quot;:28.7},&quot;minSize&quot;:{&quot;size1&quot;:28.7},&quot;normalSize&quot;:{&quot;size1&quot;:28.7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2-10-30T22:59:33&quot;,&quot;margin&quot;:{&quot;bottom&quot;:0.847000002861023,&quot;left&quot;:0.847000002861023,&quot;right&quot;:0.847000002861023,&quot;top&quot;:0.847000002861023},&quot;type&quot;:0},{&quot;id&quot;:&quot;2022-10-30T22:59:33&quot;,&quot;margin&quot;:{&quot;bottom&quot;:0.847000002861023,&quot;left&quot;:0.8140000104904175,&quot;right&quot;:0.847000002861023,&quot;top&quot;:0.847000002861023},&quot;type&quot;:0}],&quot;type&quot;:0}"/>
  <p:tag name="KSO_WM_SLIDE_LAYOUTTYPE" val="leftright"/>
  <p:tag name="KSO_WM_SLIDE_POSITION" val="0*0"/>
  <p:tag name="KSO_WM_SLIDE_RATIO" val="1.777778"/>
  <p:tag name="KSO_WM_SLIDE_SIZE" val="935*540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2"/>
  <p:tag name="KSO_WM_TEMPLATE_MASTER_TYPE" val="0"/>
  <p:tag name="KSO_WM_TEMPLATE_SUBCATEGORY" val="25"/>
</p:tagLst>
</file>

<file path=ppt/tags/tag1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75fa2982-f2a7-4c31-90f2-8078a7d73cf5}"/>
</p:tagLst>
</file>

<file path=ppt/tags/tag1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5"/>
  <p:tag name="KSO_WM_UNIT_FILL_FORE_SCHEMECOLOR_INDEX_1_BRIGHTNESS" val="-0.1"/>
  <p:tag name="KSO_WM_UNIT_FILL_FORE_SCHEMECOLOR_INDEX_1_POS" val="0"/>
  <p:tag name="KSO_WM_UNIT_FILL_FORE_SCHEMECOLOR_INDEX_1_TRANS" val="0.76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9eb60553-33fd-4643-8c6e-6ae413582ee6}"/>
</p:tagLst>
</file>

<file path=ppt/tags/tag149.xml><?xml version="1.0" encoding="utf-8"?>
<p:tagLst xmlns:p="http://schemas.openxmlformats.org/presentationml/2006/main">
  <p:tag name="KSO_WM_UNIT_SMARTLAYOUT_COMPRESS_INFO" val="{&#10;    &quot;id&quot;: &quot;2022-10-30T22:59:33&quot;,&#10;    &quot;max&quot;: 9.807480314960685,&#10;    &quot;topChanged&quot;: 4.904530917628253&#10;}&#10;"/>
</p:tagLst>
</file>

<file path=ppt/tags/tag150.xml><?xml version="1.0" encoding="utf-8"?>
<p:tagLst xmlns:p="http://schemas.openxmlformats.org/presentationml/2006/main">
  <p:tag name="KSO_WM_BEAUTIFY_FLAG" val="#wm#"/>
  <p:tag name="KSO_WM_SLIDE_BACKGROUND" val="[&quot;leftRight&quot;]"/>
  <p:tag name="KSO_WM_SLIDE_BACKGROUND_TYPE" val="leftRight"/>
  <p:tag name="KSO_WM_SLIDE_BK_DARK_LIGHT" val="2"/>
  <p:tag name="KSO_WM_SLIDE_ID" val="diagram20220262_1"/>
  <p:tag name="KSO_WM_SLIDE_INDEX" val="1"/>
  <p:tag name="KSO_WM_SLIDE_ITEM_CNT" val="0"/>
  <p:tag name="KSO_WM_SLIDE_LAYOUT" val="a_d_i"/>
  <p:tag name="KSO_WM_SLIDE_LAYOUT_CNT" val="1_1_1"/>
  <p:tag name="KSO_WM_SLIDE_LAYOUT_INFO" val="{&quot;direction&quot;:1,&quot;id&quot;:&quot;2022-10-30T22:59:33&quot;,&quot;maxSize&quot;:{&quot;size1&quot;:28.7},&quot;minSize&quot;:{&quot;size1&quot;:28.7},&quot;normalSize&quot;:{&quot;size1&quot;:28.7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2-10-30T22:59:33&quot;,&quot;margin&quot;:{&quot;bottom&quot;:0.847000002861023,&quot;left&quot;:0.847000002861023,&quot;right&quot;:0.847000002861023,&quot;top&quot;:0.847000002861023},&quot;type&quot;:0},{&quot;id&quot;:&quot;2022-10-30T22:59:33&quot;,&quot;margin&quot;:{&quot;bottom&quot;:0.847000002861023,&quot;left&quot;:0.8140000104904175,&quot;right&quot;:0.847000002861023,&quot;top&quot;:0.847000002861023},&quot;type&quot;:0}],&quot;type&quot;:0}"/>
  <p:tag name="KSO_WM_SLIDE_LAYOUTTYPE" val="leftright"/>
  <p:tag name="KSO_WM_SLIDE_POSITION" val="0*0"/>
  <p:tag name="KSO_WM_SLIDE_RATIO" val="1.777778"/>
  <p:tag name="KSO_WM_SLIDE_SIZE" val="935*540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2"/>
  <p:tag name="KSO_WM_TEMPLATE_MASTER_TYPE" val="0"/>
  <p:tag name="KSO_WM_TEMPLATE_SUBCATEGORY" val="25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1"/>
  <p:tag name="KSO_WM_UNIT_DIAGRAM_ISNUMVISUAL" val="0"/>
  <p:tag name="KSO_WM_UNIT_DIAGRAM_ISREFERUNIT" val="0"/>
  <p:tag name="KSO_WM_UNIT_HIGHLIGHT" val="0"/>
  <p:tag name="KSO_WM_UNIT_ID" val="custom20206915_7*e*1"/>
  <p:tag name="KSO_WM_UNIT_INDEX" val="1"/>
  <p:tag name="KSO_WM_UNIT_LAYERLEVEL" val="1"/>
  <p:tag name="KSO_WM_UNIT_NOCLEAR" val="0"/>
  <p:tag name="KSO_WM_UNIT_PRESET_TEXT" val="02"/>
  <p:tag name="KSO_WM_UNIT_TEXT_FORE_SCHEMECOLOR_INDEX" val="5"/>
  <p:tag name="KSO_WM_UNIT_TEXT_FORE_SCHEMECOLOR_INDEX_BRIGHTNESS" val="0"/>
  <p:tag name="KSO_WM_UNIT_TEXT_LINE_FILL_TYPE" val="2"/>
  <p:tag name="KSO_WM_UNIT_TYPE" val="e"/>
  <p:tag name="KSO_WM_UNIT_VALUE" val="2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9"/>
</p:tagLst>
</file>

<file path=ppt/tags/tag153.xml><?xml version="1.0" encoding="utf-8"?>
<p:tagLst xmlns:p="http://schemas.openxmlformats.org/presentationml/2006/main">
  <p:tag name="KSO_WM_BEAUTIFY_FLAG" val="#wm#"/>
  <p:tag name="KSO_WM_SLIDE_ID" val="custom2020691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6915"/>
  <p:tag name="KSO_WM_TEMPLATE_MASTER_TYPE" val="1"/>
  <p:tag name="KSO_WM_TEMPLATE_SUBCATEGORY" val="0"/>
</p:tagLst>
</file>

<file path=ppt/tags/tag15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75fa2982-f2a7-4c31-90f2-8078a7d73cf5}"/>
</p:tagLst>
</file>

<file path=ppt/tags/tag15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5"/>
  <p:tag name="KSO_WM_UNIT_FILL_FORE_SCHEMECOLOR_INDEX_1_BRIGHTNESS" val="-0.1"/>
  <p:tag name="KSO_WM_UNIT_FILL_FORE_SCHEMECOLOR_INDEX_1_POS" val="0"/>
  <p:tag name="KSO_WM_UNIT_FILL_FORE_SCHEMECOLOR_INDEX_1_TRANS" val="0.76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9eb60553-33fd-4643-8c6e-6ae413582ee6}"/>
</p:tagLst>
</file>

<file path=ppt/tags/tag156.xml><?xml version="1.0" encoding="utf-8"?>
<p:tagLst xmlns:p="http://schemas.openxmlformats.org/presentationml/2006/main">
  <p:tag name="KSO_WM_BEAUTIFY_FLAG" val="#wm#"/>
  <p:tag name="KSO_WM_SLIDE_BACKGROUND" val="[&quot;leftRight&quot;]"/>
  <p:tag name="KSO_WM_SLIDE_BACKGROUND_TYPE" val="leftRight"/>
  <p:tag name="KSO_WM_SLIDE_BK_DARK_LIGHT" val="2"/>
  <p:tag name="KSO_WM_SLIDE_ID" val="diagram20220262_1"/>
  <p:tag name="KSO_WM_SLIDE_INDEX" val="1"/>
  <p:tag name="KSO_WM_SLIDE_ITEM_CNT" val="0"/>
  <p:tag name="KSO_WM_SLIDE_LAYOUT" val="a_d_i"/>
  <p:tag name="KSO_WM_SLIDE_LAYOUT_CNT" val="1_1_1"/>
  <p:tag name="KSO_WM_SLIDE_LAYOUT_INFO" val="{&quot;direction&quot;:1,&quot;id&quot;:&quot;2022-10-30T22:59:35&quot;,&quot;maxSize&quot;:{&quot;size1&quot;:28.7},&quot;minSize&quot;:{&quot;size1&quot;:28.7},&quot;normalSize&quot;:{&quot;size1&quot;:28.7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2-10-30T22:59:35&quot;,&quot;margin&quot;:{&quot;bottom&quot;:0.847000002861023,&quot;left&quot;:0.847000002861023,&quot;right&quot;:0.847000002861023,&quot;top&quot;:0.847000002861023},&quot;type&quot;:0},{&quot;id&quot;:&quot;2022-10-30T22:59:35&quot;,&quot;margin&quot;:{&quot;bottom&quot;:0.847000002861023,&quot;left&quot;:0.8140000104904175,&quot;right&quot;:0.847000002861023,&quot;top&quot;:0.847000002861023},&quot;type&quot;:0}],&quot;type&quot;:0}"/>
  <p:tag name="KSO_WM_SLIDE_LAYOUTTYPE" val="leftright"/>
  <p:tag name="KSO_WM_SLIDE_POSITION" val="0*0"/>
  <p:tag name="KSO_WM_SLIDE_RATIO" val="1.777778"/>
  <p:tag name="KSO_WM_SLIDE_SIZE" val="935*540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2"/>
  <p:tag name="KSO_WM_TEMPLATE_MASTER_TYPE" val="0"/>
  <p:tag name="KSO_WM_TEMPLATE_SUBCATEGORY" val="25"/>
</p:tagLst>
</file>

<file path=ppt/tags/tag15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75fa2982-f2a7-4c31-90f2-8078a7d73cf5}"/>
</p:tagLst>
</file>

<file path=ppt/tags/tag15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5"/>
  <p:tag name="KSO_WM_UNIT_FILL_FORE_SCHEMECOLOR_INDEX_1_BRIGHTNESS" val="-0.1"/>
  <p:tag name="KSO_WM_UNIT_FILL_FORE_SCHEMECOLOR_INDEX_1_POS" val="0"/>
  <p:tag name="KSO_WM_UNIT_FILL_FORE_SCHEMECOLOR_INDEX_1_TRANS" val="0.76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9eb60553-33fd-4643-8c6e-6ae413582ee6}"/>
</p:tagLst>
</file>

<file path=ppt/tags/tag159.xml><?xml version="1.0" encoding="utf-8"?>
<p:tagLst xmlns:p="http://schemas.openxmlformats.org/presentationml/2006/main">
  <p:tag name="KSO_WM_BEAUTIFY_FLAG" val="#wm#"/>
  <p:tag name="KSO_WM_SLIDE_BACKGROUND" val="[&quot;leftRight&quot;]"/>
  <p:tag name="KSO_WM_SLIDE_BACKGROUND_TYPE" val="leftRight"/>
  <p:tag name="KSO_WM_SLIDE_BK_DARK_LIGHT" val="2"/>
  <p:tag name="KSO_WM_SLIDE_ID" val="diagram20220262_1"/>
  <p:tag name="KSO_WM_SLIDE_INDEX" val="1"/>
  <p:tag name="KSO_WM_SLIDE_ITEM_CNT" val="0"/>
  <p:tag name="KSO_WM_SLIDE_LAYOUT" val="a_d_i"/>
  <p:tag name="KSO_WM_SLIDE_LAYOUT_CNT" val="1_1_1"/>
  <p:tag name="KSO_WM_SLIDE_LAYOUT_INFO" val="{&quot;direction&quot;:1,&quot;id&quot;:&quot;2022-10-30T22:59:35&quot;,&quot;maxSize&quot;:{&quot;size1&quot;:28.7},&quot;minSize&quot;:{&quot;size1&quot;:28.7},&quot;normalSize&quot;:{&quot;size1&quot;:28.7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2-10-30T22:59:35&quot;,&quot;margin&quot;:{&quot;bottom&quot;:0.847000002861023,&quot;left&quot;:0.847000002861023,&quot;right&quot;:0.847000002861023,&quot;top&quot;:0.847000002861023},&quot;type&quot;:0},{&quot;id&quot;:&quot;2022-10-30T22:59:35&quot;,&quot;margin&quot;:{&quot;bottom&quot;:0.847000002861023,&quot;left&quot;:0.8140000104904175,&quot;right&quot;:0.847000002861023,&quot;top&quot;:0.847000002861023},&quot;type&quot;:0}],&quot;type&quot;:0}"/>
  <p:tag name="KSO_WM_SLIDE_LAYOUTTYPE" val="leftright"/>
  <p:tag name="KSO_WM_SLIDE_POSITION" val="0*0"/>
  <p:tag name="KSO_WM_SLIDE_RATIO" val="1.777778"/>
  <p:tag name="KSO_WM_SLIDE_SIZE" val="935*540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2"/>
  <p:tag name="KSO_WM_TEMPLATE_MASTER_TYPE" val="0"/>
  <p:tag name="KSO_WM_TEMPLATE_SUBCATEGORY" val="25"/>
</p:tagLst>
</file>

<file path=ppt/tags/tag16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75fa2982-f2a7-4c31-90f2-8078a7d73cf5}"/>
</p:tagLst>
</file>

<file path=ppt/tags/tag16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5"/>
  <p:tag name="KSO_WM_UNIT_FILL_FORE_SCHEMECOLOR_INDEX_1_BRIGHTNESS" val="-0.1"/>
  <p:tag name="KSO_WM_UNIT_FILL_FORE_SCHEMECOLOR_INDEX_1_POS" val="0"/>
  <p:tag name="KSO_WM_UNIT_FILL_FORE_SCHEMECOLOR_INDEX_1_TRANS" val="0.76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9eb60553-33fd-4643-8c6e-6ae413582ee6}"/>
</p:tagLst>
</file>

<file path=ppt/tags/tag162.xml><?xml version="1.0" encoding="utf-8"?>
<p:tagLst xmlns:p="http://schemas.openxmlformats.org/presentationml/2006/main">
  <p:tag name="KSO_WM_BEAUTIFY_FLAG" val="#wm#"/>
  <p:tag name="KSO_WM_SLIDE_BACKGROUND" val="[&quot;leftRight&quot;]"/>
  <p:tag name="KSO_WM_SLIDE_BACKGROUND_TYPE" val="leftRight"/>
  <p:tag name="KSO_WM_SLIDE_BK_DARK_LIGHT" val="2"/>
  <p:tag name="KSO_WM_SLIDE_ID" val="diagram20220262_1"/>
  <p:tag name="KSO_WM_SLIDE_INDEX" val="1"/>
  <p:tag name="KSO_WM_SLIDE_ITEM_CNT" val="0"/>
  <p:tag name="KSO_WM_SLIDE_LAYOUT" val="a_d_i"/>
  <p:tag name="KSO_WM_SLIDE_LAYOUT_CNT" val="1_1_1"/>
  <p:tag name="KSO_WM_SLIDE_LAYOUT_INFO" val="{&quot;direction&quot;:1,&quot;id&quot;:&quot;2022-10-30T22:59:35&quot;,&quot;maxSize&quot;:{&quot;size1&quot;:28.7},&quot;minSize&quot;:{&quot;size1&quot;:28.7},&quot;normalSize&quot;:{&quot;size1&quot;:28.7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2-10-30T22:59:35&quot;,&quot;margin&quot;:{&quot;bottom&quot;:0.847000002861023,&quot;left&quot;:0.847000002861023,&quot;right&quot;:0.847000002861023,&quot;top&quot;:0.847000002861023},&quot;type&quot;:0},{&quot;id&quot;:&quot;2022-10-30T22:59:35&quot;,&quot;margin&quot;:{&quot;bottom&quot;:0.847000002861023,&quot;left&quot;:0.8140000104904175,&quot;right&quot;:0.847000002861023,&quot;top&quot;:0.847000002861023},&quot;type&quot;:0}],&quot;type&quot;:0}"/>
  <p:tag name="KSO_WM_SLIDE_LAYOUTTYPE" val="leftright"/>
  <p:tag name="KSO_WM_SLIDE_POSITION" val="0*0"/>
  <p:tag name="KSO_WM_SLIDE_RATIO" val="1.777778"/>
  <p:tag name="KSO_WM_SLIDE_SIZE" val="935*540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2"/>
  <p:tag name="KSO_WM_TEMPLATE_MASTER_TYPE" val="0"/>
  <p:tag name="KSO_WM_TEMPLATE_SUBCATEGORY" val="25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1"/>
  <p:tag name="KSO_WM_UNIT_DIAGRAM_ISNUMVISUAL" val="0"/>
  <p:tag name="KSO_WM_UNIT_DIAGRAM_ISREFERUNIT" val="0"/>
  <p:tag name="KSO_WM_UNIT_HIGHLIGHT" val="0"/>
  <p:tag name="KSO_WM_UNIT_ID" val="custom20206915_7*e*1"/>
  <p:tag name="KSO_WM_UNIT_INDEX" val="1"/>
  <p:tag name="KSO_WM_UNIT_LAYERLEVEL" val="1"/>
  <p:tag name="KSO_WM_UNIT_NOCLEAR" val="0"/>
  <p:tag name="KSO_WM_UNIT_PRESET_TEXT" val="02"/>
  <p:tag name="KSO_WM_UNIT_TEXT_FORE_SCHEMECOLOR_INDEX" val="5"/>
  <p:tag name="KSO_WM_UNIT_TEXT_FORE_SCHEMECOLOR_INDEX_BRIGHTNESS" val="0"/>
  <p:tag name="KSO_WM_UNIT_TEXT_LINE_FILL_TYPE" val="2"/>
  <p:tag name="KSO_WM_UNIT_TYPE" val="e"/>
  <p:tag name="KSO_WM_UNIT_VALUE" val="2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6915"/>
  <p:tag name="KSO_WM_UNIT_COMPATIBLE" val="0"/>
  <p:tag name="KSO_WM_UNIT_DIAGRAM_ISNUMVISUAL" val="0"/>
  <p:tag name="KSO_WM_UNIT_DIAGRAM_ISREFERUNIT" val="0"/>
  <p:tag name="KSO_WM_UNIT_HIGHLIGHT" val="0"/>
  <p:tag name="KSO_WM_UNIT_ID" val="custom20206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9"/>
</p:tagLst>
</file>

<file path=ppt/tags/tag165.xml><?xml version="1.0" encoding="utf-8"?>
<p:tagLst xmlns:p="http://schemas.openxmlformats.org/presentationml/2006/main">
  <p:tag name="KSO_WM_BEAUTIFY_FLAG" val="#wm#"/>
  <p:tag name="KSO_WM_SLIDE_ID" val="custom20206915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6915"/>
  <p:tag name="KSO_WM_TEMPLATE_MASTER_TYPE" val="1"/>
  <p:tag name="KSO_WM_TEMPLATE_SUBCATEGORY" val="0"/>
</p:tagLst>
</file>

<file path=ppt/tags/tag16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5"/>
  <p:tag name="KSO_WM_UNIT_FILL_FORE_SCHEMECOLOR_INDEX_2_BRIGHTNESS" val="-0.1"/>
  <p:tag name="KSO_WM_UNIT_FILL_FORE_SCHEMECOLOR_INDEX_2_POS" val="1"/>
  <p:tag name="KSO_WM_UNIT_FILL_FORE_SCHEMECOLOR_INDEX_2_TRANS" val="0.76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75fa2982-f2a7-4c31-90f2-8078a7d73cf5}"/>
</p:tagLst>
</file>

<file path=ppt/tags/tag16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5"/>
  <p:tag name="KSO_WM_UNIT_FILL_FORE_SCHEMECOLOR_INDEX_1_BRIGHTNESS" val="-0.1"/>
  <p:tag name="KSO_WM_UNIT_FILL_FORE_SCHEMECOLOR_INDEX_1_POS" val="0"/>
  <p:tag name="KSO_WM_UNIT_FILL_FORE_SCHEMECOLOR_INDEX_1_TRANS" val="0.76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90"/>
  <p:tag name="KSO_WM_UNIT_FILL_GRADIENT_DIRECTION" val="1"/>
  <p:tag name="KSO_WM_UNIT_FILL_GRADIENT_TYPE" val="0"/>
  <p:tag name="KSO_WM_UNIT_FILL_TYPE" val="3"/>
  <p:tag name="KSO_WM_UNIT_HIGHLIGHT" val="0"/>
  <p:tag name="KSO_WM_UNIT_ID" val="_14**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WM_BEAUTIFY_SHAPE_IDENTITY" val="{9eb60553-33fd-4643-8c6e-6ae413582ee6}"/>
</p:tagLst>
</file>

<file path=ppt/tags/tag168.xml><?xml version="1.0" encoding="utf-8"?>
<p:tagLst xmlns:p="http://schemas.openxmlformats.org/presentationml/2006/main">
  <p:tag name="KSO_WM_BEAUTIFY_FLAG" val="#wm#"/>
  <p:tag name="KSO_WM_SLIDE_BACKGROUND" val="[&quot;leftRight&quot;]"/>
  <p:tag name="KSO_WM_SLIDE_BACKGROUND_TYPE" val="leftRight"/>
  <p:tag name="KSO_WM_SLIDE_BK_DARK_LIGHT" val="2"/>
  <p:tag name="KSO_WM_SLIDE_ID" val="diagram20220262_1"/>
  <p:tag name="KSO_WM_SLIDE_INDEX" val="1"/>
  <p:tag name="KSO_WM_SLIDE_ITEM_CNT" val="0"/>
  <p:tag name="KSO_WM_SLIDE_LAYOUT" val="a_d_i"/>
  <p:tag name="KSO_WM_SLIDE_LAYOUT_CNT" val="1_1_1"/>
  <p:tag name="KSO_WM_SLIDE_LAYOUT_INFO" val="{&quot;direction&quot;:1,&quot;id&quot;:&quot;2022-10-30T22:59:35&quot;,&quot;maxSize&quot;:{&quot;size1&quot;:28.7},&quot;minSize&quot;:{&quot;size1&quot;:28.7},&quot;normalSize&quot;:{&quot;size1&quot;:28.7},&quot;subLayout&quot;:[{&quot;backgroundInfo&quot;:[{&quot;bottom&quot;:0,&quot;bottomAbs&quot;:false,&quot;left&quot;:0,&quot;leftAbs&quot;:false,&quot;right&quot;:0,&quot;rightAbs&quot;:false,&quot;top&quot;:0,&quot;topAbs&quot;:false,&quot;type&quot;:&quot;leftRight&quot;}],&quot;id&quot;:&quot;2022-10-30T22:59:35&quot;,&quot;margin&quot;:{&quot;bottom&quot;:0.847000002861023,&quot;left&quot;:0.847000002861023,&quot;right&quot;:0.847000002861023,&quot;top&quot;:0.847000002861023},&quot;type&quot;:0},{&quot;id&quot;:&quot;2022-10-30T22:59:35&quot;,&quot;margin&quot;:{&quot;bottom&quot;:0.847000002861023,&quot;left&quot;:0.8140000104904175,&quot;right&quot;:0.847000002861023,&quot;top&quot;:0.847000002861023},&quot;type&quot;:0}],&quot;type&quot;:0}"/>
  <p:tag name="KSO_WM_SLIDE_LAYOUTTYPE" val="leftright"/>
  <p:tag name="KSO_WM_SLIDE_POSITION" val="0*0"/>
  <p:tag name="KSO_WM_SLIDE_RATIO" val="1.777778"/>
  <p:tag name="KSO_WM_SLIDE_SIZE" val="935*540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262"/>
  <p:tag name="KSO_WM_TEMPLATE_MASTER_TYPE" val="0"/>
  <p:tag name="KSO_WM_TEMPLATE_SUBCATEGORY" val="25"/>
</p:tagLst>
</file>

<file path=ppt/tags/tag1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SM 预置配色-浅色">
      <a:dk1>
        <a:srgbClr val="000000"/>
      </a:dk1>
      <a:lt1>
        <a:srgbClr val="FFFFFF"/>
      </a:lt1>
      <a:dk2>
        <a:srgbClr val="F5F5F8"/>
      </a:dk2>
      <a:lt2>
        <a:srgbClr val="FFFFFF"/>
      </a:lt2>
      <a:accent1>
        <a:srgbClr val="577CCE"/>
      </a:accent1>
      <a:accent2>
        <a:srgbClr val="5999AF"/>
      </a:accent2>
      <a:accent3>
        <a:srgbClr val="5BA080"/>
      </a:accent3>
      <a:accent4>
        <a:srgbClr val="8BAA69"/>
      </a:accent4>
      <a:accent5>
        <a:srgbClr val="D6B250"/>
      </a:accent5>
      <a:accent6>
        <a:srgbClr val="E79647"/>
      </a:accent6>
      <a:hlink>
        <a:srgbClr val="0000FF"/>
      </a:hlink>
      <a:folHlink>
        <a:srgbClr val="FF00FF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Segoe UI</vt:lpstr>
      <vt:lpstr>Office Theme</vt:lpstr>
      <vt:lpstr>东莞小学生正流行“拍烟牌”，专家紧急呼吁！</vt:lpstr>
      <vt:lpstr>PowerPoint Presentation</vt:lpstr>
      <vt:lpstr>PowerPoint Presentation</vt:lpstr>
      <vt:lpstr>“烟牌”在小学生群体悄然兴起</vt:lpstr>
      <vt:lpstr>PowerPoint Presentation</vt:lpstr>
      <vt:lpstr>PowerPoint Presentation</vt:lpstr>
      <vt:lpstr>烟牌在东莞小学生圈有多流行？</vt:lpstr>
      <vt:lpstr>PowerPoint Presentation</vt:lpstr>
      <vt:lpstr>PowerPoint Presentation</vt:lpstr>
      <vt:lpstr>PowerPoint Presentation</vt:lpstr>
      <vt:lpstr>声音：家长看法不一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2024-08-29T05:34:27.353</cp:lastPrinted>
  <dcterms:created xsi:type="dcterms:W3CDTF">2024-08-28T21:34:27Z</dcterms:created>
  <dcterms:modified xsi:type="dcterms:W3CDTF">2024-08-28T21:34:29Z</dcterms:modified>
</cp:coreProperties>
</file>