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9E52D-6F5D-46E6-9444-44C66C45F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E8063-F721-49B4-A17B-1EEB32F3F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87780-760A-42F9-9BE2-3C027ADAF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AEF30-653B-4E5C-BE86-250E493A1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A3FF2-6F5C-4BFA-9BF6-2188E8297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A95FEB-AFC0-42C9-9DEF-062267B08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454E27-6F1B-4363-9BE2-DF3E93DD0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AF784-109E-47F7-815F-A2D43F68C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8E953-74B5-4438-B3EF-2768BA3DB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A4F07-F784-45F5-95AC-7B88BE9FD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9F360-6203-4853-AAEA-9F793F4A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905" r:id="rId2"/>
    <p:sldLayoutId id="2147488906" r:id="rId3"/>
    <p:sldLayoutId id="2147488907" r:id="rId4"/>
    <p:sldLayoutId id="2147488908" r:id="rId5"/>
    <p:sldLayoutId id="2147488909" r:id="rId6"/>
    <p:sldLayoutId id="2147488910" r:id="rId7"/>
    <p:sldLayoutId id="2147488911" r:id="rId8"/>
    <p:sldLayoutId id="2147488912" r:id="rId9"/>
    <p:sldLayoutId id="2147488913" r:id="rId10"/>
    <p:sldLayoutId id="214748891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16" Type="http://schemas.openxmlformats.org/officeDocument/2006/relationships/tags" Target="../tags/tag283.xml" /><Relationship Id="rId17" Type="http://schemas.openxmlformats.org/officeDocument/2006/relationships/tags" Target="../tags/tag284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014013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人工智能在食品安全中的可行性研究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人工智能在食品安全领域的应用现状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人工智能在食品安全领域的技术可行性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人工智能在食品安全领域的实践案例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人工智能在食品安全领域的政策与法规环境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人工智能在食品安全领域的未来发展趋势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人工智能在食品安全领域的应用现状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检测与监测</a:t>
            </a:r>
            <a:endParaRPr lang="zh-CN" altLang="en-US"/>
          </a:p>
        </p:txBody>
      </p:sp>
      <p:sp>
        <p:nvSpPr>
          <p:cNvPr id="1049082" name="矩形 38"/>
          <p:cNvSpPr/>
          <p:nvPr>
            <p:custDataLst>
              <p:tags r:id="rId2"/>
            </p:custDataLst>
          </p:nvPr>
        </p:nvSpPr>
        <p:spPr>
          <a:xfrm rot="204112">
            <a:off x="1360029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39"/>
          <p:cNvSpPr/>
          <p:nvPr>
            <p:custDataLst>
              <p:tags r:id="rId3"/>
            </p:custDataLst>
          </p:nvPr>
        </p:nvSpPr>
        <p:spPr>
          <a:xfrm>
            <a:off x="1364876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TextBox 2"/>
          <p:cNvSpPr txBox="1"/>
          <p:nvPr>
            <p:custDataLst>
              <p:tags r:id="rId4"/>
            </p:custDataLst>
          </p:nvPr>
        </p:nvSpPr>
        <p:spPr>
          <a:xfrm>
            <a:off x="1607921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人工智能技术在食品安全检测中的应用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88" name="矩形 100"/>
          <p:cNvSpPr/>
          <p:nvPr>
            <p:custDataLst>
              <p:tags r:id="rId5"/>
            </p:custDataLst>
          </p:nvPr>
        </p:nvSpPr>
        <p:spPr>
          <a:xfrm rot="204112">
            <a:off x="6625308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01"/>
          <p:cNvSpPr/>
          <p:nvPr>
            <p:custDataLst>
              <p:tags r:id="rId6"/>
            </p:custDataLst>
          </p:nvPr>
        </p:nvSpPr>
        <p:spPr>
          <a:xfrm>
            <a:off x="6630847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TextBox 2"/>
          <p:cNvSpPr txBox="1"/>
          <p:nvPr>
            <p:custDataLst>
              <p:tags r:id="rId7"/>
            </p:custDataLst>
          </p:nvPr>
        </p:nvSpPr>
        <p:spPr>
          <a:xfrm>
            <a:off x="6874585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利用AI进行食品质量检测的方法和效果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94" name="矩形 122"/>
          <p:cNvSpPr/>
          <p:nvPr>
            <p:custDataLst>
              <p:tags r:id="rId8"/>
            </p:custDataLst>
          </p:nvPr>
        </p:nvSpPr>
        <p:spPr>
          <a:xfrm rot="204112">
            <a:off x="3992668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23"/>
          <p:cNvSpPr/>
          <p:nvPr>
            <p:custDataLst>
              <p:tags r:id="rId9"/>
            </p:custDataLst>
          </p:nvPr>
        </p:nvSpPr>
        <p:spPr>
          <a:xfrm>
            <a:off x="3997516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TextBox 2"/>
          <p:cNvSpPr txBox="1"/>
          <p:nvPr>
            <p:custDataLst>
              <p:tags r:id="rId10"/>
            </p:custDataLst>
          </p:nvPr>
        </p:nvSpPr>
        <p:spPr>
          <a:xfrm>
            <a:off x="4239868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人工智能技术在食品安全检测和监测中的局限性和挑战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追溯与识别</a:t>
            </a:r>
            <a:endParaRPr lang="zh-CN" altLang="en-US"/>
          </a:p>
        </p:txBody>
      </p:sp>
      <p:sp>
        <p:nvSpPr>
          <p:cNvPr id="1049158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0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利用AI技术进行食品追溯，实现供应链透明化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通过图像识别技术，快速识别食品标签和包装信息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使用AI算法进行食品质量检测，提高检测效率和准确性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利用大数据分析，预测食品安全风险，提前预警和防范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风险评估与预警</a:t>
            </a:r>
            <a:endParaRPr lang="zh-CN" altLang="en-US"/>
          </a:p>
        </p:txBody>
      </p:sp>
      <p:sp>
        <p:nvSpPr>
          <p:cNvPr id="1049240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人工智能在食品安全风险评估与预警中的发展趋势与前景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0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人工智能在食品安全风险管理中的挑战与机遇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人工智能在食品安全预警系统中的作用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2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人工智能在食品安全风险评估中的应用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决策支持与监管</a:t>
            </a:r>
            <a:endParaRPr lang="zh-CN" altLang="en-US"/>
          </a:p>
        </p:txBody>
      </p:sp>
      <p:sp>
        <p:nvSpPr>
          <p:cNvPr id="1049326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0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人工智能在食品安全领域的应用现状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决策支持：利用人工智能技术进行风险评估和预测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监管：利用人工智能技术进行食品安全监管，提高监管效率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8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案例分析：介绍一些成功的人工智能在食品安全领域的应用案例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40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人工智能在食品安全领域的技术可行性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数据处理与学习</a:t>
            </a:r>
            <a:endParaRPr lang="zh-CN" altLang="en-US"/>
          </a:p>
        </p:txBody>
      </p:sp>
      <p:sp>
        <p:nvSpPr>
          <p:cNvPr id="1049484" name="矩形 38"/>
          <p:cNvSpPr/>
          <p:nvPr>
            <p:custDataLst>
              <p:tags r:id="rId2"/>
            </p:custDataLst>
          </p:nvPr>
        </p:nvSpPr>
        <p:spPr>
          <a:xfrm rot="204112">
            <a:off x="608330" y="1814762"/>
            <a:ext cx="3256935" cy="170071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39"/>
          <p:cNvSpPr/>
          <p:nvPr>
            <p:custDataLst>
              <p:tags r:id="rId3"/>
            </p:custDataLst>
          </p:nvPr>
        </p:nvSpPr>
        <p:spPr>
          <a:xfrm>
            <a:off x="612179" y="1815404"/>
            <a:ext cx="3256935" cy="17007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TextBox 2"/>
          <p:cNvSpPr txBox="1"/>
          <p:nvPr>
            <p:custDataLst>
              <p:tags r:id="rId4"/>
            </p:custDataLst>
          </p:nvPr>
        </p:nvSpPr>
        <p:spPr>
          <a:xfrm>
            <a:off x="800791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数据采集：通过各种传感器和设备收集食品安全相关的数据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90" name="矩形 100"/>
          <p:cNvSpPr/>
          <p:nvPr>
            <p:custDataLst>
              <p:tags r:id="rId5"/>
            </p:custDataLst>
          </p:nvPr>
        </p:nvSpPr>
        <p:spPr>
          <a:xfrm rot="204112">
            <a:off x="4462681" y="1814762"/>
            <a:ext cx="3256935" cy="170071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101"/>
          <p:cNvSpPr/>
          <p:nvPr>
            <p:custDataLst>
              <p:tags r:id="rId6"/>
            </p:custDataLst>
          </p:nvPr>
        </p:nvSpPr>
        <p:spPr>
          <a:xfrm>
            <a:off x="4466530" y="1815404"/>
            <a:ext cx="3256935" cy="17007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TextBox 2"/>
          <p:cNvSpPr txBox="1"/>
          <p:nvPr>
            <p:custDataLst>
              <p:tags r:id="rId7"/>
            </p:custDataLst>
          </p:nvPr>
        </p:nvSpPr>
        <p:spPr>
          <a:xfrm>
            <a:off x="4655783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数据预处理：对数据进行清洗、去噪、标准化等处理，以便于后续分析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96" name="矩形 122"/>
          <p:cNvSpPr/>
          <p:nvPr>
            <p:custDataLst>
              <p:tags r:id="rId8"/>
            </p:custDataLst>
          </p:nvPr>
        </p:nvSpPr>
        <p:spPr>
          <a:xfrm rot="204112">
            <a:off x="8317032" y="1814762"/>
            <a:ext cx="3256935" cy="170071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123"/>
          <p:cNvSpPr/>
          <p:nvPr>
            <p:custDataLst>
              <p:tags r:id="rId9"/>
            </p:custDataLst>
          </p:nvPr>
        </p:nvSpPr>
        <p:spPr>
          <a:xfrm>
            <a:off x="8320881" y="1815404"/>
            <a:ext cx="3256935" cy="170071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TextBox 2"/>
          <p:cNvSpPr txBox="1"/>
          <p:nvPr>
            <p:custDataLst>
              <p:tags r:id="rId10"/>
            </p:custDataLst>
          </p:nvPr>
        </p:nvSpPr>
        <p:spPr>
          <a:xfrm>
            <a:off x="8508851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特征工程：从数据中提取出与食品安全相关的特征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02" name="矩形 89"/>
          <p:cNvSpPr/>
          <p:nvPr>
            <p:custDataLst>
              <p:tags r:id="rId11"/>
            </p:custDataLst>
          </p:nvPr>
        </p:nvSpPr>
        <p:spPr>
          <a:xfrm rot="204112">
            <a:off x="608330" y="4053725"/>
            <a:ext cx="3256935" cy="170071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90"/>
          <p:cNvSpPr/>
          <p:nvPr>
            <p:custDataLst>
              <p:tags r:id="rId12"/>
            </p:custDataLst>
          </p:nvPr>
        </p:nvSpPr>
        <p:spPr>
          <a:xfrm>
            <a:off x="612179" y="4054366"/>
            <a:ext cx="3256935" cy="170071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TextBox 2"/>
          <p:cNvSpPr txBox="1"/>
          <p:nvPr>
            <p:custDataLst>
              <p:tags r:id="rId13"/>
            </p:custDataLst>
          </p:nvPr>
        </p:nvSpPr>
        <p:spPr>
          <a:xfrm>
            <a:off x="800791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模型训练：利用机器学习算法对数据进行训练，生成预测模型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08" name="矩形 111"/>
          <p:cNvSpPr/>
          <p:nvPr>
            <p:custDataLst>
              <p:tags r:id="rId14"/>
            </p:custDataLst>
          </p:nvPr>
        </p:nvSpPr>
        <p:spPr>
          <a:xfrm rot="204112">
            <a:off x="4462681" y="4053725"/>
            <a:ext cx="3256935" cy="1700713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112"/>
          <p:cNvSpPr/>
          <p:nvPr>
            <p:custDataLst>
              <p:tags r:id="rId15"/>
            </p:custDataLst>
          </p:nvPr>
        </p:nvSpPr>
        <p:spPr>
          <a:xfrm>
            <a:off x="4466530" y="4054366"/>
            <a:ext cx="3256935" cy="170071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512" name="TextBox 2"/>
          <p:cNvSpPr txBox="1"/>
          <p:nvPr>
            <p:custDataLst>
              <p:tags r:id="rId16"/>
            </p:custDataLst>
          </p:nvPr>
        </p:nvSpPr>
        <p:spPr>
          <a:xfrm>
            <a:off x="4655783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模型评估：对训练好的模型进行评估，以确保其准确性和可靠性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14" name="矩形 8"/>
          <p:cNvSpPr/>
          <p:nvPr>
            <p:custDataLst>
              <p:tags r:id="rId17"/>
            </p:custDataLst>
          </p:nvPr>
        </p:nvSpPr>
        <p:spPr>
          <a:xfrm rot="204112">
            <a:off x="8317032" y="4053725"/>
            <a:ext cx="3256935" cy="1700713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9"/>
          <p:cNvSpPr/>
          <p:nvPr>
            <p:custDataLst>
              <p:tags r:id="rId18"/>
            </p:custDataLst>
          </p:nvPr>
        </p:nvSpPr>
        <p:spPr>
          <a:xfrm>
            <a:off x="8320881" y="4054366"/>
            <a:ext cx="3256935" cy="170071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518" name="TextBox 2"/>
          <p:cNvSpPr txBox="1"/>
          <p:nvPr>
            <p:custDataLst>
              <p:tags r:id="rId19"/>
            </p:custDataLst>
          </p:nvPr>
        </p:nvSpPr>
        <p:spPr>
          <a:xfrm>
            <a:off x="8510134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模型优化：根据评估结果对模型进行优化，以提高其性能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模型构建与优化</a:t>
            </a:r>
            <a:endParaRPr lang="zh-CN" altLang="en-US"/>
          </a:p>
        </p:txBody>
      </p:sp>
      <p:sp>
        <p:nvSpPr>
          <p:cNvPr id="1049578" name="矩形 5"/>
          <p:cNvSpPr/>
          <p:nvPr>
            <p:custDataLst>
              <p:tags r:id="rId2"/>
            </p:custDataLst>
          </p:nvPr>
        </p:nvSpPr>
        <p:spPr>
          <a:xfrm>
            <a:off x="729533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0" name="矩形 10"/>
          <p:cNvSpPr/>
          <p:nvPr>
            <p:custDataLst>
              <p:tags r:id="rId3"/>
            </p:custDataLst>
          </p:nvPr>
        </p:nvSpPr>
        <p:spPr>
          <a:xfrm>
            <a:off x="1089106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TextBox 2"/>
          <p:cNvSpPr txBox="1"/>
          <p:nvPr>
            <p:custDataLst>
              <p:tags r:id="rId4"/>
            </p:custDataLst>
          </p:nvPr>
        </p:nvSpPr>
        <p:spPr>
          <a:xfrm>
            <a:off x="886680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数据预处理：清洗、去噪、特征选择等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4" name="矩形 6"/>
          <p:cNvSpPr/>
          <p:nvPr>
            <p:custDataLst>
              <p:tags r:id="rId5"/>
            </p:custDataLst>
          </p:nvPr>
        </p:nvSpPr>
        <p:spPr>
          <a:xfrm>
            <a:off x="4429136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矩形 11"/>
          <p:cNvSpPr/>
          <p:nvPr>
            <p:custDataLst>
              <p:tags r:id="rId6"/>
            </p:custDataLst>
          </p:nvPr>
        </p:nvSpPr>
        <p:spPr>
          <a:xfrm>
            <a:off x="4808685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TextBox 2"/>
          <p:cNvSpPr txBox="1"/>
          <p:nvPr>
            <p:custDataLst>
              <p:tags r:id="rId7"/>
            </p:custDataLst>
          </p:nvPr>
        </p:nvSpPr>
        <p:spPr>
          <a:xfrm>
            <a:off x="4586282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模型选择：根据数据特点选择合适的模型，如深度学习、机器学习等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0" name="矩形 7"/>
          <p:cNvSpPr/>
          <p:nvPr>
            <p:custDataLst>
              <p:tags r:id="rId8"/>
            </p:custDataLst>
          </p:nvPr>
        </p:nvSpPr>
        <p:spPr>
          <a:xfrm>
            <a:off x="8128073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2" name="矩形 12"/>
          <p:cNvSpPr/>
          <p:nvPr>
            <p:custDataLst>
              <p:tags r:id="rId9"/>
            </p:custDataLst>
          </p:nvPr>
        </p:nvSpPr>
        <p:spPr>
          <a:xfrm>
            <a:off x="8527598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4" name="TextBox 2"/>
          <p:cNvSpPr txBox="1"/>
          <p:nvPr>
            <p:custDataLst>
              <p:tags r:id="rId10"/>
            </p:custDataLst>
          </p:nvPr>
        </p:nvSpPr>
        <p:spPr>
          <a:xfrm>
            <a:off x="8285219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模型训练：调整参数、优化算法以提高模型性能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6" name="矩形 33"/>
          <p:cNvSpPr/>
          <p:nvPr>
            <p:custDataLst>
              <p:tags r:id="rId11"/>
            </p:custDataLst>
          </p:nvPr>
        </p:nvSpPr>
        <p:spPr>
          <a:xfrm>
            <a:off x="2583996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矩形 37"/>
          <p:cNvSpPr/>
          <p:nvPr>
            <p:custDataLst>
              <p:tags r:id="rId12"/>
            </p:custDataLst>
          </p:nvPr>
        </p:nvSpPr>
        <p:spPr>
          <a:xfrm>
            <a:off x="2943568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TextBox 2"/>
          <p:cNvSpPr txBox="1"/>
          <p:nvPr>
            <p:custDataLst>
              <p:tags r:id="rId13"/>
            </p:custDataLst>
          </p:nvPr>
        </p:nvSpPr>
        <p:spPr>
          <a:xfrm>
            <a:off x="2741142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模型评估：通过交叉验证、测试集等方法评估模型性能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2" name="矩形 34"/>
          <p:cNvSpPr/>
          <p:nvPr>
            <p:custDataLst>
              <p:tags r:id="rId14"/>
            </p:custDataLst>
          </p:nvPr>
        </p:nvSpPr>
        <p:spPr>
          <a:xfrm>
            <a:off x="6283598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矩形 38"/>
          <p:cNvSpPr/>
          <p:nvPr>
            <p:custDataLst>
              <p:tags r:id="rId15"/>
            </p:custDataLst>
          </p:nvPr>
        </p:nvSpPr>
        <p:spPr>
          <a:xfrm>
            <a:off x="6663147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TextBox 2"/>
          <p:cNvSpPr txBox="1"/>
          <p:nvPr>
            <p:custDataLst>
              <p:tags r:id="rId16"/>
            </p:custDataLst>
          </p:nvPr>
        </p:nvSpPr>
        <p:spPr>
          <a:xfrm>
            <a:off x="6440745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模型优化：根据评估结果对模型进行优化，以提高预测准确性和泛化能力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算法设计与验证</a:t>
            </a:r>
            <a:endParaRPr lang="zh-CN" altLang="en-US"/>
          </a:p>
        </p:txBody>
      </p:sp>
      <p:sp>
        <p:nvSpPr>
          <p:cNvPr id="10496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8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设计目标：准确、高效、实时的食品安全检测算法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算法原理：基于机器学习、深度学习等技术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80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数据来源：食品检测数据、食品安全标准、相关法律法规等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82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验证方法：通过实际检测数据对算法进行验证，评估其准确性、效率和实时性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技术挑战与解决方案</a:t>
            </a:r>
            <a:endParaRPr lang="zh-CN" altLang="en-US"/>
          </a:p>
        </p:txBody>
      </p:sp>
      <p:sp>
        <p:nvSpPr>
          <p:cNvPr id="1049748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50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5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数据收集：需要大量食品安全相关数据，包括食品成分、生产过程、储存条件等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56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5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数据处理：需要对收集到的数据进行清洗、整理和分析，以便于后续处理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62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6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模型训练：需要训练一个能够准确识别食品安全问题的模型，包括图像识别、自然语言处理等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68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7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解决方案：可以采用深度学习、机器学习等技术来解决上述挑战，提高食品安全检测的准确性和效率。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2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83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人工智能在食品安全领域的实践案例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国际案例</a:t>
            </a:r>
            <a:endParaRPr lang="zh-CN" altLang="en-US"/>
          </a:p>
        </p:txBody>
      </p:sp>
      <p:sp>
        <p:nvSpPr>
          <p:cNvPr id="104990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8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0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2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日本：食品可追溯系统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6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8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0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美国：IBM Watson在食品安全领域的应用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2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4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6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8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欧洲：欧盟食品安全预警系统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2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4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6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中国：食品安全云平台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https://d.book118.com/848100140136006027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2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2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2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2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2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2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2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人工智能在食品安全中的可行性研究</vt:lpstr>
      <vt:lpstr>目录</vt:lpstr>
      <vt:lpstr>人工智能在食品安全领域的应用现状</vt:lpstr>
      <vt:lpstr>检测与监测</vt:lpstr>
      <vt:lpstr>追溯与识别</vt:lpstr>
      <vt:lpstr>风险评估与预警</vt:lpstr>
      <vt:lpstr>决策支持与监管</vt:lpstr>
      <vt:lpstr>人工智能在食品安全领域的技术可行性</vt:lpstr>
      <vt:lpstr>数据处理与学习</vt:lpstr>
      <vt:lpstr>模型构建与优化</vt:lpstr>
      <vt:lpstr>算法设计与验证</vt:lpstr>
      <vt:lpstr>技术挑战与解决方案</vt:lpstr>
      <vt:lpstr>人工智能在食品安全领域的实践案例</vt:lpstr>
      <vt:lpstr>国际案例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2024-09-06T00:00:48.449</cp:lastPrinted>
  <dcterms:created xsi:type="dcterms:W3CDTF">2024-09-05T16:00:48Z</dcterms:created>
  <dcterms:modified xsi:type="dcterms:W3CDTF">2024-09-05T16:00:51Z</dcterms:modified>
</cp:coreProperties>
</file>