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90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3E0AE-D2AD-4037-9FE3-26992C788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5A9482-F9DE-4FC8-BA54-1ED4E2EDD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6EB456-A570-49B7-AB57-954ECFB9E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90B68F-21FF-4619-99B5-AD3791ED2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F4CBE8-6644-430C-84C9-D5AD8A451D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0A7F23-F641-487B-B696-C48784B04B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68ECA8-402D-4BDB-884E-89A15DBDCA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A6748F-44E0-4439-A6F3-9EC30E260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DE769-E99E-4D93-94A6-C7466E54C6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2F5B1-0006-48F4-8B17-F35DF905A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523CF-FEC0-4B1A-9DB8-3B06293AA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10;&#10;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10;&#10;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10;&#10;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10;&#10;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42.xml" /><Relationship Id="rId11" Type="http://schemas.openxmlformats.org/officeDocument/2006/relationships/tags" Target="../tags/tag743.xml" /><Relationship Id="rId12" Type="http://schemas.openxmlformats.org/officeDocument/2006/relationships/tags" Target="../tags/tag744.xml" /><Relationship Id="rId13" Type="http://schemas.openxmlformats.org/officeDocument/2006/relationships/tags" Target="../tags/tag745.xml" /><Relationship Id="rId2" Type="http://schemas.openxmlformats.org/officeDocument/2006/relationships/tags" Target="../tags/tag734.xml" /><Relationship Id="rId3" Type="http://schemas.openxmlformats.org/officeDocument/2006/relationships/tags" Target="../tags/tag735.xml" /><Relationship Id="rId4" Type="http://schemas.openxmlformats.org/officeDocument/2006/relationships/tags" Target="../tags/tag736.xml" /><Relationship Id="rId5" Type="http://schemas.openxmlformats.org/officeDocument/2006/relationships/tags" Target="../tags/tag737.xml" /><Relationship Id="rId6" Type="http://schemas.openxmlformats.org/officeDocument/2006/relationships/tags" Target="../tags/tag738.xml" /><Relationship Id="rId7" Type="http://schemas.openxmlformats.org/officeDocument/2006/relationships/tags" Target="../tags/tag739.xml" /><Relationship Id="rId8" Type="http://schemas.openxmlformats.org/officeDocument/2006/relationships/tags" Target="../tags/tag740.xml" /><Relationship Id="rId9" Type="http://schemas.openxmlformats.org/officeDocument/2006/relationships/tags" Target="../tags/tag7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54.xml" /><Relationship Id="rId11" Type="http://schemas.openxmlformats.org/officeDocument/2006/relationships/tags" Target="../tags/tag755.xml" /><Relationship Id="rId12" Type="http://schemas.openxmlformats.org/officeDocument/2006/relationships/tags" Target="../tags/tag756.xml" /><Relationship Id="rId13" Type="http://schemas.openxmlformats.org/officeDocument/2006/relationships/tags" Target="../tags/tag757.xml" /><Relationship Id="rId2" Type="http://schemas.openxmlformats.org/officeDocument/2006/relationships/tags" Target="../tags/tag746.xml" /><Relationship Id="rId3" Type="http://schemas.openxmlformats.org/officeDocument/2006/relationships/tags" Target="../tags/tag747.xml" /><Relationship Id="rId4" Type="http://schemas.openxmlformats.org/officeDocument/2006/relationships/tags" Target="../tags/tag748.xml" /><Relationship Id="rId5" Type="http://schemas.openxmlformats.org/officeDocument/2006/relationships/tags" Target="../tags/tag749.xml" /><Relationship Id="rId6" Type="http://schemas.openxmlformats.org/officeDocument/2006/relationships/tags" Target="../tags/tag750.xml" /><Relationship Id="rId7" Type="http://schemas.openxmlformats.org/officeDocument/2006/relationships/tags" Target="../tags/tag751.xml" /><Relationship Id="rId8" Type="http://schemas.openxmlformats.org/officeDocument/2006/relationships/tags" Target="../tags/tag752.xml" /><Relationship Id="rId9" Type="http://schemas.openxmlformats.org/officeDocument/2006/relationships/tags" Target="../tags/tag7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6.xml" /><Relationship Id="rId11" Type="http://schemas.openxmlformats.org/officeDocument/2006/relationships/tags" Target="../tags/tag767.xml" /><Relationship Id="rId12" Type="http://schemas.openxmlformats.org/officeDocument/2006/relationships/tags" Target="../tags/tag768.xml" /><Relationship Id="rId13" Type="http://schemas.openxmlformats.org/officeDocument/2006/relationships/tags" Target="../tags/tag769.xml" /><Relationship Id="rId14" Type="http://schemas.openxmlformats.org/officeDocument/2006/relationships/tags" Target="../tags/tag770.xml" /><Relationship Id="rId15" Type="http://schemas.openxmlformats.org/officeDocument/2006/relationships/tags" Target="../tags/tag771.xml" /><Relationship Id="rId16" Type="http://schemas.openxmlformats.org/officeDocument/2006/relationships/tags" Target="../tags/tag772.xml" /><Relationship Id="rId17" Type="http://schemas.openxmlformats.org/officeDocument/2006/relationships/tags" Target="../tags/tag773.xml" /><Relationship Id="rId18" Type="http://schemas.openxmlformats.org/officeDocument/2006/relationships/tags" Target="../tags/tag774.xml" /><Relationship Id="rId19" Type="http://schemas.openxmlformats.org/officeDocument/2006/relationships/tags" Target="../tags/tag775.xml" /><Relationship Id="rId2" Type="http://schemas.openxmlformats.org/officeDocument/2006/relationships/tags" Target="../tags/tag758.xml" /><Relationship Id="rId20" Type="http://schemas.openxmlformats.org/officeDocument/2006/relationships/tags" Target="../tags/tag776.xml" /><Relationship Id="rId21" Type="http://schemas.openxmlformats.org/officeDocument/2006/relationships/tags" Target="../tags/tag777.xml" /><Relationship Id="rId22" Type="http://schemas.openxmlformats.org/officeDocument/2006/relationships/tags" Target="../tags/tag778.xml" /><Relationship Id="rId23" Type="http://schemas.openxmlformats.org/officeDocument/2006/relationships/tags" Target="../tags/tag779.xml" /><Relationship Id="rId24" Type="http://schemas.openxmlformats.org/officeDocument/2006/relationships/tags" Target="../tags/tag780.xml" /><Relationship Id="rId25" Type="http://schemas.openxmlformats.org/officeDocument/2006/relationships/tags" Target="../tags/tag781.xml" /><Relationship Id="rId3" Type="http://schemas.openxmlformats.org/officeDocument/2006/relationships/tags" Target="../tags/tag759.xml" /><Relationship Id="rId4" Type="http://schemas.openxmlformats.org/officeDocument/2006/relationships/tags" Target="../tags/tag760.xml" /><Relationship Id="rId5" Type="http://schemas.openxmlformats.org/officeDocument/2006/relationships/tags" Target="../tags/tag761.xml" /><Relationship Id="rId6" Type="http://schemas.openxmlformats.org/officeDocument/2006/relationships/tags" Target="../tags/tag762.xml" /><Relationship Id="rId7" Type="http://schemas.openxmlformats.org/officeDocument/2006/relationships/tags" Target="../tags/tag763.xml" /><Relationship Id="rId8" Type="http://schemas.openxmlformats.org/officeDocument/2006/relationships/tags" Target="../tags/tag764.xml" /><Relationship Id="rId9" Type="http://schemas.openxmlformats.org/officeDocument/2006/relationships/tags" Target="../tags/tag76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0.xml" /><Relationship Id="rId11" Type="http://schemas.openxmlformats.org/officeDocument/2006/relationships/tags" Target="../tags/tag791.xml" /><Relationship Id="rId12" Type="http://schemas.openxmlformats.org/officeDocument/2006/relationships/tags" Target="../tags/tag792.xml" /><Relationship Id="rId13" Type="http://schemas.openxmlformats.org/officeDocument/2006/relationships/tags" Target="../tags/tag793.xml" /><Relationship Id="rId14" Type="http://schemas.openxmlformats.org/officeDocument/2006/relationships/tags" Target="../tags/tag794.xml" /><Relationship Id="rId15" Type="http://schemas.openxmlformats.org/officeDocument/2006/relationships/tags" Target="../tags/tag795.xml" /><Relationship Id="rId16" Type="http://schemas.openxmlformats.org/officeDocument/2006/relationships/tags" Target="../tags/tag796.xml" /><Relationship Id="rId17" Type="http://schemas.openxmlformats.org/officeDocument/2006/relationships/tags" Target="../tags/tag797.xml" /><Relationship Id="rId2" Type="http://schemas.openxmlformats.org/officeDocument/2006/relationships/tags" Target="../tags/tag782.xml" /><Relationship Id="rId3" Type="http://schemas.openxmlformats.org/officeDocument/2006/relationships/tags" Target="../tags/tag783.xml" /><Relationship Id="rId4" Type="http://schemas.openxmlformats.org/officeDocument/2006/relationships/tags" Target="../tags/tag784.xml" /><Relationship Id="rId5" Type="http://schemas.openxmlformats.org/officeDocument/2006/relationships/tags" Target="../tags/tag785.xml" /><Relationship Id="rId6" Type="http://schemas.openxmlformats.org/officeDocument/2006/relationships/tags" Target="../tags/tag786.xml" /><Relationship Id="rId7" Type="http://schemas.openxmlformats.org/officeDocument/2006/relationships/tags" Target="../tags/tag787.xml" /><Relationship Id="rId8" Type="http://schemas.openxmlformats.org/officeDocument/2006/relationships/tags" Target="../tags/tag788.xml" /><Relationship Id="rId9" Type="http://schemas.openxmlformats.org/officeDocument/2006/relationships/tags" Target="../tags/tag7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98.xml" /><Relationship Id="rId3" Type="http://schemas.openxmlformats.org/officeDocument/2006/relationships/tags" Target="../tags/tag799.xml" /><Relationship Id="rId4" Type="http://schemas.openxmlformats.org/officeDocument/2006/relationships/tags" Target="../tags/tag80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09.xml" /><Relationship Id="rId11" Type="http://schemas.openxmlformats.org/officeDocument/2006/relationships/tags" Target="../tags/tag810.xml" /><Relationship Id="rId12" Type="http://schemas.openxmlformats.org/officeDocument/2006/relationships/tags" Target="../tags/tag811.xml" /><Relationship Id="rId13" Type="http://schemas.openxmlformats.org/officeDocument/2006/relationships/tags" Target="../tags/tag812.xml" /><Relationship Id="rId14" Type="http://schemas.openxmlformats.org/officeDocument/2006/relationships/tags" Target="../tags/tag813.xml" /><Relationship Id="rId15" Type="http://schemas.openxmlformats.org/officeDocument/2006/relationships/tags" Target="../tags/tag814.xml" /><Relationship Id="rId2" Type="http://schemas.openxmlformats.org/officeDocument/2006/relationships/tags" Target="../tags/tag801.xml" /><Relationship Id="rId3" Type="http://schemas.openxmlformats.org/officeDocument/2006/relationships/tags" Target="../tags/tag802.xml" /><Relationship Id="rId4" Type="http://schemas.openxmlformats.org/officeDocument/2006/relationships/tags" Target="../tags/tag803.xml" /><Relationship Id="rId5" Type="http://schemas.openxmlformats.org/officeDocument/2006/relationships/tags" Target="../tags/tag804.xml" /><Relationship Id="rId6" Type="http://schemas.openxmlformats.org/officeDocument/2006/relationships/tags" Target="../tags/tag805.xml" /><Relationship Id="rId7" Type="http://schemas.openxmlformats.org/officeDocument/2006/relationships/tags" Target="../tags/tag806.xml" /><Relationship Id="rId8" Type="http://schemas.openxmlformats.org/officeDocument/2006/relationships/tags" Target="../tags/tag807.xml" /><Relationship Id="rId9" Type="http://schemas.openxmlformats.org/officeDocument/2006/relationships/tags" Target="../tags/tag8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23.xml" /><Relationship Id="rId11" Type="http://schemas.openxmlformats.org/officeDocument/2006/relationships/tags" Target="../tags/tag824.xml" /><Relationship Id="rId12" Type="http://schemas.openxmlformats.org/officeDocument/2006/relationships/tags" Target="../tags/tag825.xml" /><Relationship Id="rId13" Type="http://schemas.openxmlformats.org/officeDocument/2006/relationships/tags" Target="../tags/tag826.xml" /><Relationship Id="rId14" Type="http://schemas.openxmlformats.org/officeDocument/2006/relationships/tags" Target="../tags/tag827.xml" /><Relationship Id="rId15" Type="http://schemas.openxmlformats.org/officeDocument/2006/relationships/tags" Target="../tags/tag828.xml" /><Relationship Id="rId16" Type="http://schemas.openxmlformats.org/officeDocument/2006/relationships/tags" Target="../tags/tag829.xml" /><Relationship Id="rId17" Type="http://schemas.openxmlformats.org/officeDocument/2006/relationships/tags" Target="../tags/tag830.xml" /><Relationship Id="rId18" Type="http://schemas.openxmlformats.org/officeDocument/2006/relationships/tags" Target="../tags/tag831.xml" /><Relationship Id="rId19" Type="http://schemas.openxmlformats.org/officeDocument/2006/relationships/tags" Target="../tags/tag832.xml" /><Relationship Id="rId2" Type="http://schemas.openxmlformats.org/officeDocument/2006/relationships/tags" Target="../tags/tag815.xml" /><Relationship Id="rId20" Type="http://schemas.openxmlformats.org/officeDocument/2006/relationships/tags" Target="../tags/tag833.xml" /><Relationship Id="rId21" Type="http://schemas.openxmlformats.org/officeDocument/2006/relationships/tags" Target="../tags/tag834.xml" /><Relationship Id="rId22" Type="http://schemas.openxmlformats.org/officeDocument/2006/relationships/tags" Target="../tags/tag835.xml" /><Relationship Id="rId23" Type="http://schemas.openxmlformats.org/officeDocument/2006/relationships/tags" Target="../tags/tag836.xml" /><Relationship Id="rId24" Type="http://schemas.openxmlformats.org/officeDocument/2006/relationships/tags" Target="../tags/tag837.xml" /><Relationship Id="rId25" Type="http://schemas.openxmlformats.org/officeDocument/2006/relationships/tags" Target="../tags/tag838.xml" /><Relationship Id="rId26" Type="http://schemas.openxmlformats.org/officeDocument/2006/relationships/tags" Target="../tags/tag839.xml" /><Relationship Id="rId27" Type="http://schemas.openxmlformats.org/officeDocument/2006/relationships/tags" Target="../tags/tag840.xml" /><Relationship Id="rId28" Type="http://schemas.openxmlformats.org/officeDocument/2006/relationships/tags" Target="../tags/tag841.xml" /><Relationship Id="rId29" Type="http://schemas.openxmlformats.org/officeDocument/2006/relationships/tags" Target="../tags/tag842.xml" /><Relationship Id="rId3" Type="http://schemas.openxmlformats.org/officeDocument/2006/relationships/tags" Target="../tags/tag816.xml" /><Relationship Id="rId30" Type="http://schemas.openxmlformats.org/officeDocument/2006/relationships/tags" Target="../tags/tag843.xml" /><Relationship Id="rId4" Type="http://schemas.openxmlformats.org/officeDocument/2006/relationships/tags" Target="../tags/tag817.xml" /><Relationship Id="rId5" Type="http://schemas.openxmlformats.org/officeDocument/2006/relationships/tags" Target="../tags/tag818.xml" /><Relationship Id="rId6" Type="http://schemas.openxmlformats.org/officeDocument/2006/relationships/tags" Target="../tags/tag819.xml" /><Relationship Id="rId7" Type="http://schemas.openxmlformats.org/officeDocument/2006/relationships/tags" Target="../tags/tag820.xml" /><Relationship Id="rId8" Type="http://schemas.openxmlformats.org/officeDocument/2006/relationships/tags" Target="../tags/tag821.xml" /><Relationship Id="rId9" Type="http://schemas.openxmlformats.org/officeDocument/2006/relationships/tags" Target="../tags/tag8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52.xml" /><Relationship Id="rId11" Type="http://schemas.openxmlformats.org/officeDocument/2006/relationships/tags" Target="../tags/tag853.xml" /><Relationship Id="rId12" Type="http://schemas.openxmlformats.org/officeDocument/2006/relationships/tags" Target="../tags/tag854.xml" /><Relationship Id="rId13" Type="http://schemas.openxmlformats.org/officeDocument/2006/relationships/tags" Target="../tags/tag855.xml" /><Relationship Id="rId2" Type="http://schemas.openxmlformats.org/officeDocument/2006/relationships/tags" Target="../tags/tag844.xml" /><Relationship Id="rId3" Type="http://schemas.openxmlformats.org/officeDocument/2006/relationships/tags" Target="../tags/tag845.xml" /><Relationship Id="rId4" Type="http://schemas.openxmlformats.org/officeDocument/2006/relationships/tags" Target="../tags/tag846.xml" /><Relationship Id="rId5" Type="http://schemas.openxmlformats.org/officeDocument/2006/relationships/tags" Target="../tags/tag847.xml" /><Relationship Id="rId6" Type="http://schemas.openxmlformats.org/officeDocument/2006/relationships/tags" Target="../tags/tag848.xml" /><Relationship Id="rId7" Type="http://schemas.openxmlformats.org/officeDocument/2006/relationships/tags" Target="../tags/tag849.xml" /><Relationship Id="rId8" Type="http://schemas.openxmlformats.org/officeDocument/2006/relationships/tags" Target="../tags/tag850.xml" /><Relationship Id="rId9" Type="http://schemas.openxmlformats.org/officeDocument/2006/relationships/tags" Target="../tags/tag85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64.xml" /><Relationship Id="rId11" Type="http://schemas.openxmlformats.org/officeDocument/2006/relationships/tags" Target="../tags/tag865.xml" /><Relationship Id="rId12" Type="http://schemas.openxmlformats.org/officeDocument/2006/relationships/tags" Target="../tags/tag866.xml" /><Relationship Id="rId13" Type="http://schemas.openxmlformats.org/officeDocument/2006/relationships/tags" Target="../tags/tag867.xml" /><Relationship Id="rId14" Type="http://schemas.openxmlformats.org/officeDocument/2006/relationships/tags" Target="../tags/tag868.xml" /><Relationship Id="rId15" Type="http://schemas.openxmlformats.org/officeDocument/2006/relationships/tags" Target="../tags/tag869.xml" /><Relationship Id="rId16" Type="http://schemas.openxmlformats.org/officeDocument/2006/relationships/tags" Target="../tags/tag870.xml" /><Relationship Id="rId17" Type="http://schemas.openxmlformats.org/officeDocument/2006/relationships/tags" Target="../tags/tag871.xml" /><Relationship Id="rId18" Type="http://schemas.openxmlformats.org/officeDocument/2006/relationships/tags" Target="../tags/tag872.xml" /><Relationship Id="rId19" Type="http://schemas.openxmlformats.org/officeDocument/2006/relationships/tags" Target="../tags/tag873.xml" /><Relationship Id="rId2" Type="http://schemas.openxmlformats.org/officeDocument/2006/relationships/tags" Target="../tags/tag856.xml" /><Relationship Id="rId3" Type="http://schemas.openxmlformats.org/officeDocument/2006/relationships/tags" Target="../tags/tag857.xml" /><Relationship Id="rId4" Type="http://schemas.openxmlformats.org/officeDocument/2006/relationships/tags" Target="../tags/tag858.xml" /><Relationship Id="rId5" Type="http://schemas.openxmlformats.org/officeDocument/2006/relationships/tags" Target="../tags/tag859.xml" /><Relationship Id="rId6" Type="http://schemas.openxmlformats.org/officeDocument/2006/relationships/tags" Target="../tags/tag860.xml" /><Relationship Id="rId7" Type="http://schemas.openxmlformats.org/officeDocument/2006/relationships/tags" Target="../tags/tag861.xml" /><Relationship Id="rId8" Type="http://schemas.openxmlformats.org/officeDocument/2006/relationships/tags" Target="../tags/tag862.xml" /><Relationship Id="rId9" Type="http://schemas.openxmlformats.org/officeDocument/2006/relationships/tags" Target="../tags/tag8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74.xml" /><Relationship Id="rId3" Type="http://schemas.openxmlformats.org/officeDocument/2006/relationships/tags" Target="../tags/tag875.xml" /><Relationship Id="rId4" Type="http://schemas.openxmlformats.org/officeDocument/2006/relationships/tags" Target="../tags/tag8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85.xml" /><Relationship Id="rId11" Type="http://schemas.openxmlformats.org/officeDocument/2006/relationships/tags" Target="../tags/tag886.xml" /><Relationship Id="rId12" Type="http://schemas.openxmlformats.org/officeDocument/2006/relationships/tags" Target="../tags/tag887.xml" /><Relationship Id="rId13" Type="http://schemas.openxmlformats.org/officeDocument/2006/relationships/tags" Target="../tags/tag888.xml" /><Relationship Id="rId2" Type="http://schemas.openxmlformats.org/officeDocument/2006/relationships/tags" Target="../tags/tag877.xml" /><Relationship Id="rId3" Type="http://schemas.openxmlformats.org/officeDocument/2006/relationships/tags" Target="../tags/tag878.xml" /><Relationship Id="rId4" Type="http://schemas.openxmlformats.org/officeDocument/2006/relationships/tags" Target="../tags/tag879.xml" /><Relationship Id="rId5" Type="http://schemas.openxmlformats.org/officeDocument/2006/relationships/tags" Target="../tags/tag880.xml" /><Relationship Id="rId6" Type="http://schemas.openxmlformats.org/officeDocument/2006/relationships/tags" Target="../tags/tag881.xml" /><Relationship Id="rId7" Type="http://schemas.openxmlformats.org/officeDocument/2006/relationships/tags" Target="../tags/tag882.xml" /><Relationship Id="rId8" Type="http://schemas.openxmlformats.org/officeDocument/2006/relationships/tags" Target="../tags/tag883.xml" /><Relationship Id="rId9" Type="http://schemas.openxmlformats.org/officeDocument/2006/relationships/tags" Target="../tags/tag88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97.xml" /><Relationship Id="rId11" Type="http://schemas.openxmlformats.org/officeDocument/2006/relationships/tags" Target="../tags/tag898.xml" /><Relationship Id="rId12" Type="http://schemas.openxmlformats.org/officeDocument/2006/relationships/tags" Target="../tags/tag899.xml" /><Relationship Id="rId13" Type="http://schemas.openxmlformats.org/officeDocument/2006/relationships/tags" Target="../tags/tag900.xml" /><Relationship Id="rId2" Type="http://schemas.openxmlformats.org/officeDocument/2006/relationships/tags" Target="../tags/tag889.xml" /><Relationship Id="rId3" Type="http://schemas.openxmlformats.org/officeDocument/2006/relationships/tags" Target="../tags/tag890.xml" /><Relationship Id="rId4" Type="http://schemas.openxmlformats.org/officeDocument/2006/relationships/tags" Target="../tags/tag891.xml" /><Relationship Id="rId5" Type="http://schemas.openxmlformats.org/officeDocument/2006/relationships/tags" Target="../tags/tag892.xml" /><Relationship Id="rId6" Type="http://schemas.openxmlformats.org/officeDocument/2006/relationships/tags" Target="../tags/tag893.xml" /><Relationship Id="rId7" Type="http://schemas.openxmlformats.org/officeDocument/2006/relationships/tags" Target="../tags/tag894.xml" /><Relationship Id="rId8" Type="http://schemas.openxmlformats.org/officeDocument/2006/relationships/tags" Target="../tags/tag895.xml" /><Relationship Id="rId9" Type="http://schemas.openxmlformats.org/officeDocument/2006/relationships/tags" Target="../tags/tag89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0611101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金融企业会计基础PPT课件大纲</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PPT,a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添加目录项标题</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课件简介</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课件内容</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教学方法</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教学资源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教学安排</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单击添加章节标题</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1"/>
          <p:cNvSpPr>
            <a:spLocks noGrp="1"/>
          </p:cNvSpPr>
          <p:nvPr>
            <p:ph type="title" idx="2"/>
            <p:custDataLst>
              <p:tags r:id="rId2"/>
            </p:custDataLst>
          </p:nvPr>
        </p:nvSpPr>
        <p:spPr/>
        <p:txBody>
          <a:bodyPr/>
          <a:lstStyle/>
          <a:p>
            <a:r>
              <a:rPr lang="zh-CN" altLang="en-US"/>
              <a:t>课件简介</a:t>
            </a:r>
            <a:endParaRPr lang="zh-CN" altLang="en-US"/>
          </a:p>
        </p:txBody>
      </p:sp>
      <p:sp>
        <p:nvSpPr>
          <p:cNvPr id="1051012"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1470" name="标题 2"/>
          <p:cNvSpPr>
            <a:spLocks noGrp="1"/>
          </p:cNvSpPr>
          <p:nvPr>
            <p:ph type="title" idx="44"/>
          </p:nvPr>
        </p:nvSpPr>
        <p:spPr/>
        <p:txBody>
          <a:bodyPr/>
          <a:lstStyle/>
          <a:p>
            <a:r>
              <a:rPr lang="zh-CN" altLang="en-US"/>
              <a:t>课件背景</a:t>
            </a:r>
            <a:endParaRPr lang="zh-CN" altLang="en-US"/>
          </a:p>
        </p:txBody>
      </p:sp>
      <p:sp>
        <p:nvSpPr>
          <p:cNvPr id="105147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7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7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金融企业会计基础PPT课件大纲是为了帮助金融企业会计人员更好地理解和掌握会计基础知识而设计的。</a:t>
            </a:r>
            <a:endParaRPr lang="zh-CN" altLang="en-US" sz="2000" spc="150">
              <a:solidFill>
                <a:schemeClr val="tx1">
                  <a:lumMod val="85000"/>
                  <a:lumOff val="15000"/>
                </a:schemeClr>
              </a:solidFill>
              <a:latin typeface="+mn-ea"/>
              <a:sym typeface="+mn-ea"/>
            </a:endParaRPr>
          </a:p>
        </p:txBody>
      </p:sp>
      <p:sp>
        <p:nvSpPr>
          <p:cNvPr id="105147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8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8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课件内容涵盖了会计的基本概念、会计科目、会计报表、会计核算等基础知识。</a:t>
            </a:r>
            <a:endParaRPr lang="zh-CN" altLang="en-US" sz="2000" spc="150">
              <a:solidFill>
                <a:schemeClr val="tx1">
                  <a:lumMod val="85000"/>
                  <a:lumOff val="15000"/>
                </a:schemeClr>
              </a:solidFill>
              <a:latin typeface="+mn-ea"/>
              <a:sym typeface="+mn-ea"/>
            </a:endParaRPr>
          </a:p>
        </p:txBody>
      </p:sp>
      <p:sp>
        <p:nvSpPr>
          <p:cNvPr id="105148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8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8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课件旨在帮助会计人员提高会计技能，更好地服务于金融企业的经营管理。</a:t>
            </a:r>
            <a:endParaRPr lang="zh-CN" altLang="en-US" sz="2000" spc="150">
              <a:solidFill>
                <a:schemeClr val="tx1">
                  <a:lumMod val="85000"/>
                  <a:lumOff val="15000"/>
                </a:schemeClr>
              </a:solidFill>
              <a:latin typeface="+mn-ea"/>
              <a:sym typeface="+mn-ea"/>
            </a:endParaRPr>
          </a:p>
        </p:txBody>
      </p:sp>
      <p:sp>
        <p:nvSpPr>
          <p:cNvPr id="105149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9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49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课件适用于金融企业会计人员、财务管理人员、审计人员等。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780" name="标题 2"/>
          <p:cNvSpPr>
            <a:spLocks noGrp="1"/>
          </p:cNvSpPr>
          <p:nvPr>
            <p:ph type="title" idx="44"/>
          </p:nvPr>
        </p:nvSpPr>
        <p:spPr/>
        <p:txBody>
          <a:bodyPr/>
          <a:lstStyle/>
          <a:p>
            <a:r>
              <a:rPr lang="zh-CN" altLang="en-US"/>
              <a:t>课件目的</a:t>
            </a:r>
            <a:endParaRPr lang="zh-CN" altLang="en-US"/>
          </a:p>
        </p:txBody>
      </p:sp>
      <p:sp>
        <p:nvSpPr>
          <p:cNvPr id="105178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8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介绍金融企业会计的基本概念和原理</a:t>
            </a:r>
            <a:endParaRPr lang="zh-CN" altLang="en-US" sz="2000" spc="150">
              <a:solidFill>
                <a:schemeClr val="tx1">
                  <a:lumMod val="75000"/>
                  <a:lumOff val="25000"/>
                </a:schemeClr>
              </a:solidFill>
              <a:latin typeface="+mn-ea"/>
              <a:sym typeface="+mn-ea"/>
            </a:endParaRPr>
          </a:p>
        </p:txBody>
      </p:sp>
      <p:sp>
        <p:nvSpPr>
          <p:cNvPr id="105178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8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9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讲解金融企业会计的实务操作和技巧</a:t>
            </a:r>
            <a:endParaRPr lang="zh-CN" altLang="en-US" sz="2000" spc="150">
              <a:solidFill>
                <a:schemeClr val="tx1">
                  <a:lumMod val="75000"/>
                  <a:lumOff val="25000"/>
                </a:schemeClr>
              </a:solidFill>
              <a:latin typeface="+mn-ea"/>
              <a:sym typeface="+mn-ea"/>
            </a:endParaRPr>
          </a:p>
        </p:txBody>
      </p:sp>
      <p:sp>
        <p:nvSpPr>
          <p:cNvPr id="105179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9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9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提高学员对金融企业会计的理解和应用能力</a:t>
            </a:r>
            <a:endParaRPr lang="zh-CN" altLang="en-US" sz="2000" spc="150">
              <a:solidFill>
                <a:schemeClr val="tx1">
                  <a:lumMod val="75000"/>
                  <a:lumOff val="25000"/>
                </a:schemeClr>
              </a:solidFill>
              <a:latin typeface="+mn-ea"/>
              <a:sym typeface="+mn-ea"/>
            </a:endParaRPr>
          </a:p>
        </p:txBody>
      </p:sp>
      <p:sp>
        <p:nvSpPr>
          <p:cNvPr id="105179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80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80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为学员提供金融企业会计的学习资源和参考信息</a:t>
            </a:r>
            <a:endParaRPr lang="zh-CN" altLang="en-US" sz="2000" spc="150">
              <a:solidFill>
                <a:schemeClr val="tx1">
                  <a:lumMod val="75000"/>
                  <a:lumOff val="25000"/>
                </a:schemeClr>
              </a:solidFill>
              <a:latin typeface="+mn-ea"/>
              <a:sym typeface="+mn-ea"/>
            </a:endParaRPr>
          </a:p>
        </p:txBody>
      </p:sp>
      <p:sp>
        <p:nvSpPr>
          <p:cNvPr id="105180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90" name="标题 2"/>
          <p:cNvSpPr>
            <a:spLocks noGrp="1"/>
          </p:cNvSpPr>
          <p:nvPr>
            <p:ph type="title" idx="44"/>
          </p:nvPr>
        </p:nvSpPr>
        <p:spPr/>
        <p:txBody>
          <a:bodyPr/>
          <a:lstStyle/>
          <a:p>
            <a:r>
              <a:rPr lang="zh-CN" altLang="en-US"/>
              <a:t>适用人群</a:t>
            </a:r>
            <a:endParaRPr lang="zh-CN" altLang="en-US"/>
          </a:p>
        </p:txBody>
      </p:sp>
      <p:sp>
        <p:nvSpPr>
          <p:cNvPr id="1052092" name="对角圆角矩形 52"/>
          <p:cNvSpPr/>
          <p:nvPr>
            <p:custDataLst>
              <p:tags r:id="rId2"/>
            </p:custDataLst>
          </p:nvPr>
        </p:nvSpPr>
        <p:spPr>
          <a:xfrm>
            <a:off x="754883" y="1619548"/>
            <a:ext cx="5113102" cy="1245339"/>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094" name="对角圆角矩形 53"/>
          <p:cNvSpPr/>
          <p:nvPr>
            <p:custDataLst>
              <p:tags r:id="rId3"/>
            </p:custDataLst>
          </p:nvPr>
        </p:nvSpPr>
        <p:spPr>
          <a:xfrm>
            <a:off x="754883" y="1490400"/>
            <a:ext cx="511750" cy="48832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096" name="直角三角形 54"/>
          <p:cNvSpPr/>
          <p:nvPr>
            <p:custDataLst>
              <p:tags r:id="rId4"/>
            </p:custDataLst>
          </p:nvPr>
        </p:nvSpPr>
        <p:spPr>
          <a:xfrm>
            <a:off x="1266977" y="1491043"/>
            <a:ext cx="77103" cy="12850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098" name="文本框 56"/>
          <p:cNvSpPr txBox="1"/>
          <p:nvPr>
            <p:custDataLst>
              <p:tags r:id="rId5"/>
            </p:custDataLst>
          </p:nvPr>
        </p:nvSpPr>
        <p:spPr>
          <a:xfrm>
            <a:off x="1300389" y="1671593"/>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金融企业会计人员</a:t>
            </a:r>
            <a:endParaRPr lang="zh-CN" altLang="en-US">
              <a:solidFill>
                <a:schemeClr val="dk1">
                  <a:lumMod val="80000"/>
                  <a:lumOff val="20000"/>
                </a:schemeClr>
              </a:solidFill>
              <a:latin typeface="+mn-ea"/>
              <a:sym typeface="+mn-ea"/>
            </a:endParaRPr>
          </a:p>
        </p:txBody>
      </p:sp>
      <p:sp>
        <p:nvSpPr>
          <p:cNvPr id="1052100" name="对角圆角矩形 9"/>
          <p:cNvSpPr/>
          <p:nvPr>
            <p:custDataLst>
              <p:tags r:id="rId6"/>
            </p:custDataLst>
          </p:nvPr>
        </p:nvSpPr>
        <p:spPr>
          <a:xfrm>
            <a:off x="6317885" y="1619548"/>
            <a:ext cx="5113102" cy="1245339"/>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02" name="对角圆角矩形 10"/>
          <p:cNvSpPr/>
          <p:nvPr>
            <p:custDataLst>
              <p:tags r:id="rId7"/>
            </p:custDataLst>
          </p:nvPr>
        </p:nvSpPr>
        <p:spPr>
          <a:xfrm>
            <a:off x="6317885" y="1490400"/>
            <a:ext cx="511750" cy="48832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04" name="直角三角形 11"/>
          <p:cNvSpPr/>
          <p:nvPr>
            <p:custDataLst>
              <p:tags r:id="rId8"/>
            </p:custDataLst>
          </p:nvPr>
        </p:nvSpPr>
        <p:spPr>
          <a:xfrm>
            <a:off x="6829336" y="1491043"/>
            <a:ext cx="77103" cy="128505"/>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06" name="文本框 12"/>
          <p:cNvSpPr txBox="1"/>
          <p:nvPr>
            <p:custDataLst>
              <p:tags r:id="rId9"/>
            </p:custDataLst>
          </p:nvPr>
        </p:nvSpPr>
        <p:spPr>
          <a:xfrm>
            <a:off x="6862748" y="1678018"/>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金融企业风险管理人员</a:t>
            </a:r>
            <a:endParaRPr lang="en-US" altLang="zh-CN">
              <a:solidFill>
                <a:schemeClr val="dk1">
                  <a:lumMod val="80000"/>
                  <a:lumOff val="20000"/>
                </a:schemeClr>
              </a:solidFill>
              <a:latin typeface="+mn-ea"/>
              <a:sym typeface="+mn-ea"/>
            </a:endParaRPr>
          </a:p>
        </p:txBody>
      </p:sp>
      <p:sp>
        <p:nvSpPr>
          <p:cNvPr id="1052108" name="对角圆角矩形 5"/>
          <p:cNvSpPr/>
          <p:nvPr>
            <p:custDataLst>
              <p:tags r:id="rId10"/>
            </p:custDataLst>
          </p:nvPr>
        </p:nvSpPr>
        <p:spPr>
          <a:xfrm>
            <a:off x="754883" y="3311965"/>
            <a:ext cx="5113102" cy="1245339"/>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10" name="对角圆角矩形 6"/>
          <p:cNvSpPr/>
          <p:nvPr>
            <p:custDataLst>
              <p:tags r:id="rId11"/>
            </p:custDataLst>
          </p:nvPr>
        </p:nvSpPr>
        <p:spPr>
          <a:xfrm>
            <a:off x="754883" y="3182817"/>
            <a:ext cx="511750" cy="48832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12" name="直角三角形 7"/>
          <p:cNvSpPr/>
          <p:nvPr>
            <p:custDataLst>
              <p:tags r:id="rId12"/>
            </p:custDataLst>
          </p:nvPr>
        </p:nvSpPr>
        <p:spPr>
          <a:xfrm>
            <a:off x="1266977" y="3183459"/>
            <a:ext cx="77103" cy="12850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14" name="文本框 8"/>
          <p:cNvSpPr txBox="1"/>
          <p:nvPr>
            <p:custDataLst>
              <p:tags r:id="rId13"/>
            </p:custDataLst>
          </p:nvPr>
        </p:nvSpPr>
        <p:spPr>
          <a:xfrm>
            <a:off x="1300389" y="3370435"/>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金融企业财务管理人员</a:t>
            </a:r>
            <a:endParaRPr lang="zh-CN" altLang="en-US">
              <a:solidFill>
                <a:schemeClr val="dk1">
                  <a:lumMod val="80000"/>
                  <a:lumOff val="20000"/>
                </a:schemeClr>
              </a:solidFill>
              <a:latin typeface="+mn-ea"/>
              <a:sym typeface="+mn-ea"/>
            </a:endParaRPr>
          </a:p>
        </p:txBody>
      </p:sp>
      <p:sp>
        <p:nvSpPr>
          <p:cNvPr id="1052116" name="对角圆角矩形 14"/>
          <p:cNvSpPr/>
          <p:nvPr>
            <p:custDataLst>
              <p:tags r:id="rId14"/>
            </p:custDataLst>
          </p:nvPr>
        </p:nvSpPr>
        <p:spPr>
          <a:xfrm>
            <a:off x="6317885" y="3311965"/>
            <a:ext cx="5113102" cy="1245339"/>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18" name="对角圆角矩形 18"/>
          <p:cNvSpPr/>
          <p:nvPr>
            <p:custDataLst>
              <p:tags r:id="rId15"/>
            </p:custDataLst>
          </p:nvPr>
        </p:nvSpPr>
        <p:spPr>
          <a:xfrm>
            <a:off x="6317885" y="3182817"/>
            <a:ext cx="511750" cy="488321"/>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20" name="直角三角形 19"/>
          <p:cNvSpPr/>
          <p:nvPr>
            <p:custDataLst>
              <p:tags r:id="rId16"/>
            </p:custDataLst>
          </p:nvPr>
        </p:nvSpPr>
        <p:spPr>
          <a:xfrm>
            <a:off x="6829336" y="3183459"/>
            <a:ext cx="77103" cy="128505"/>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22" name="文本框 20"/>
          <p:cNvSpPr txBox="1"/>
          <p:nvPr>
            <p:custDataLst>
              <p:tags r:id="rId17"/>
            </p:custDataLst>
          </p:nvPr>
        </p:nvSpPr>
        <p:spPr>
          <a:xfrm>
            <a:off x="6862748" y="3370435"/>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金融企业投资管理人员</a:t>
            </a:r>
            <a:endParaRPr lang="en-US" altLang="zh-CN">
              <a:solidFill>
                <a:schemeClr val="dk1">
                  <a:lumMod val="80000"/>
                  <a:lumOff val="20000"/>
                </a:schemeClr>
              </a:solidFill>
              <a:latin typeface="+mn-ea"/>
              <a:sym typeface="+mn-ea"/>
            </a:endParaRPr>
          </a:p>
        </p:txBody>
      </p:sp>
      <p:sp>
        <p:nvSpPr>
          <p:cNvPr id="1052124" name="对角圆角矩形 15"/>
          <p:cNvSpPr/>
          <p:nvPr>
            <p:custDataLst>
              <p:tags r:id="rId18"/>
            </p:custDataLst>
          </p:nvPr>
        </p:nvSpPr>
        <p:spPr>
          <a:xfrm>
            <a:off x="754883" y="5004382"/>
            <a:ext cx="5113102" cy="1245339"/>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26" name="对角圆角矩形 16"/>
          <p:cNvSpPr/>
          <p:nvPr>
            <p:custDataLst>
              <p:tags r:id="rId19"/>
            </p:custDataLst>
          </p:nvPr>
        </p:nvSpPr>
        <p:spPr>
          <a:xfrm>
            <a:off x="754883" y="4874591"/>
            <a:ext cx="511750" cy="48832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28" name="直角三角形 17"/>
          <p:cNvSpPr/>
          <p:nvPr>
            <p:custDataLst>
              <p:tags r:id="rId20"/>
            </p:custDataLst>
          </p:nvPr>
        </p:nvSpPr>
        <p:spPr>
          <a:xfrm>
            <a:off x="1266977" y="4870736"/>
            <a:ext cx="77103" cy="128505"/>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30" name="文本框 27"/>
          <p:cNvSpPr txBox="1"/>
          <p:nvPr>
            <p:custDataLst>
              <p:tags r:id="rId21"/>
            </p:custDataLst>
          </p:nvPr>
        </p:nvSpPr>
        <p:spPr>
          <a:xfrm>
            <a:off x="1300389" y="5062852"/>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金融企业审计人员</a:t>
            </a:r>
            <a:endParaRPr lang="en-US" altLang="zh-CN">
              <a:solidFill>
                <a:schemeClr val="dk1">
                  <a:lumMod val="80000"/>
                  <a:lumOff val="20000"/>
                </a:schemeClr>
              </a:solidFill>
              <a:latin typeface="+mn-ea"/>
              <a:sym typeface="+mn-ea"/>
            </a:endParaRPr>
          </a:p>
        </p:txBody>
      </p:sp>
      <p:sp>
        <p:nvSpPr>
          <p:cNvPr id="1052132" name="对角圆角矩形 22"/>
          <p:cNvSpPr/>
          <p:nvPr>
            <p:custDataLst>
              <p:tags r:id="rId22"/>
            </p:custDataLst>
          </p:nvPr>
        </p:nvSpPr>
        <p:spPr>
          <a:xfrm>
            <a:off x="6317885" y="5004382"/>
            <a:ext cx="5113102" cy="1245339"/>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34" name="对角圆角矩形 23"/>
          <p:cNvSpPr/>
          <p:nvPr>
            <p:custDataLst>
              <p:tags r:id="rId23"/>
            </p:custDataLst>
          </p:nvPr>
        </p:nvSpPr>
        <p:spPr>
          <a:xfrm>
            <a:off x="6317885" y="4874591"/>
            <a:ext cx="511750" cy="488321"/>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36" name="直角三角形 24"/>
          <p:cNvSpPr/>
          <p:nvPr>
            <p:custDataLst>
              <p:tags r:id="rId24"/>
            </p:custDataLst>
          </p:nvPr>
        </p:nvSpPr>
        <p:spPr>
          <a:xfrm>
            <a:off x="6829336" y="4870736"/>
            <a:ext cx="77103" cy="128505"/>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138" name="文本框 25"/>
          <p:cNvSpPr txBox="1"/>
          <p:nvPr>
            <p:custDataLst>
              <p:tags r:id="rId25"/>
            </p:custDataLst>
          </p:nvPr>
        </p:nvSpPr>
        <p:spPr>
          <a:xfrm>
            <a:off x="6862748" y="5062852"/>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金融企业其他相关人员</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424" name="标题 2"/>
          <p:cNvSpPr>
            <a:spLocks noGrp="1"/>
          </p:cNvSpPr>
          <p:nvPr>
            <p:ph type="title" idx="44"/>
          </p:nvPr>
        </p:nvSpPr>
        <p:spPr/>
        <p:txBody>
          <a:bodyPr/>
          <a:lstStyle/>
          <a:p>
            <a:r>
              <a:rPr lang="zh-CN" altLang="en-US"/>
              <a:t>课件特点</a:t>
            </a:r>
            <a:endParaRPr lang="zh-CN" altLang="en-US"/>
          </a:p>
        </p:txBody>
      </p:sp>
      <p:sp>
        <p:nvSpPr>
          <p:cNvPr id="105242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2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实例丰富：结合实际案例，便于理解和应用</a:t>
            </a:r>
            <a:endParaRPr lang="en-US" altLang="zh-CN">
              <a:solidFill>
                <a:schemeClr val="dk1">
                  <a:lumMod val="80000"/>
                  <a:lumOff val="20000"/>
                </a:schemeClr>
              </a:solidFill>
              <a:latin typeface="+mn-ea"/>
              <a:sym typeface="+mn-ea"/>
            </a:endParaRPr>
          </a:p>
        </p:txBody>
      </p:sp>
      <p:sp>
        <p:nvSpPr>
          <p:cNvPr id="105243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4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内容全面：涵盖金融企业会计基础所有知识点</a:t>
            </a:r>
            <a:endParaRPr lang="zh-CN" altLang="en-US">
              <a:solidFill>
                <a:schemeClr val="dk1">
                  <a:lumMod val="80000"/>
                  <a:lumOff val="20000"/>
                </a:schemeClr>
              </a:solidFill>
              <a:latin typeface="+mn-ea"/>
              <a:sym typeface="+mn-ea"/>
            </a:endParaRPr>
          </a:p>
        </p:txBody>
      </p:sp>
      <p:sp>
        <p:nvSpPr>
          <p:cNvPr id="105244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4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4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4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结构清晰：按照章节、知识点进行分类，便于理解和记忆</a:t>
            </a:r>
            <a:endParaRPr lang="zh-CN" altLang="en-US">
              <a:solidFill>
                <a:schemeClr val="dk1">
                  <a:lumMod val="80000"/>
                  <a:lumOff val="20000"/>
                </a:schemeClr>
              </a:solidFill>
              <a:latin typeface="+mn-ea"/>
              <a:sym typeface="+mn-ea"/>
            </a:endParaRPr>
          </a:p>
        </p:txBody>
      </p:sp>
      <p:sp>
        <p:nvSpPr>
          <p:cNvPr id="105245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5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5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5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互动性强：设置问答、讨论等环节，提高学习效果</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742" name="标题 1"/>
          <p:cNvSpPr>
            <a:spLocks noGrp="1"/>
          </p:cNvSpPr>
          <p:nvPr>
            <p:ph type="title" idx="2"/>
            <p:custDataLst>
              <p:tags r:id="rId2"/>
            </p:custDataLst>
          </p:nvPr>
        </p:nvSpPr>
        <p:spPr/>
        <p:txBody>
          <a:bodyPr/>
          <a:lstStyle/>
          <a:p>
            <a:r>
              <a:rPr lang="zh-CN" altLang="en-US"/>
              <a:t>课件内容</a:t>
            </a:r>
            <a:endParaRPr lang="zh-CN" altLang="en-US"/>
          </a:p>
        </p:txBody>
      </p:sp>
      <p:sp>
        <p:nvSpPr>
          <p:cNvPr id="1052744"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202" name="标题 2"/>
          <p:cNvSpPr>
            <a:spLocks noGrp="1"/>
          </p:cNvSpPr>
          <p:nvPr>
            <p:ph type="title" idx="44"/>
          </p:nvPr>
        </p:nvSpPr>
        <p:spPr/>
        <p:txBody>
          <a:bodyPr/>
          <a:lstStyle/>
          <a:p>
            <a:r>
              <a:rPr lang="zh-CN" altLang="en-US"/>
              <a:t>金融企业会计概述</a:t>
            </a:r>
            <a:endParaRPr lang="zh-CN" altLang="en-US"/>
          </a:p>
        </p:txBody>
      </p:sp>
      <p:sp>
        <p:nvSpPr>
          <p:cNvPr id="105320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5320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5320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1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1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金融企业会计的法律法规和政策要求</a:t>
            </a:r>
            <a:endParaRPr lang="zh-CN" altLang="en-US" sz="1200" spc="150">
              <a:solidFill>
                <a:srgbClr val="FFFFFF"/>
              </a:solidFill>
              <a:latin typeface="+mn-ea"/>
              <a:sym typeface="+mn-ea"/>
            </a:endParaRPr>
          </a:p>
        </p:txBody>
      </p:sp>
      <p:sp>
        <p:nvSpPr>
          <p:cNvPr id="105321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1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1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金融企业会计的主要内容和方法</a:t>
            </a:r>
            <a:endParaRPr lang="zh-CN" altLang="en-US" sz="1200" spc="150">
              <a:solidFill>
                <a:schemeClr val="tx1">
                  <a:lumMod val="65000"/>
                  <a:lumOff val="35000"/>
                </a:schemeClr>
              </a:solidFill>
              <a:latin typeface="+mn-ea"/>
              <a:sym typeface="+mn-ea"/>
            </a:endParaRPr>
          </a:p>
        </p:txBody>
      </p:sp>
      <p:sp>
        <p:nvSpPr>
          <p:cNvPr id="105322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2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2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金融企业会计的主要任务和职责</a:t>
            </a:r>
            <a:endParaRPr lang="zh-CN" altLang="en-US" sz="1200" spc="150">
              <a:solidFill>
                <a:srgbClr val="FFFFFF"/>
              </a:solidFill>
              <a:latin typeface="+mn-ea"/>
              <a:sym typeface="+mn-ea"/>
            </a:endParaRPr>
          </a:p>
        </p:txBody>
      </p:sp>
      <p:sp>
        <p:nvSpPr>
          <p:cNvPr id="105322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2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23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金融企业会计的定义和特点</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516" name="标题 2"/>
          <p:cNvSpPr>
            <a:spLocks noGrp="1"/>
          </p:cNvSpPr>
          <p:nvPr>
            <p:ph type="title" idx="44"/>
          </p:nvPr>
        </p:nvSpPr>
        <p:spPr/>
        <p:txBody>
          <a:bodyPr/>
          <a:lstStyle/>
          <a:p>
            <a:r>
              <a:rPr lang="zh-CN" altLang="en-US"/>
              <a:t>金融企业会计科目与账户</a:t>
            </a:r>
            <a:endParaRPr lang="zh-CN" altLang="en-US"/>
          </a:p>
        </p:txBody>
      </p:sp>
      <p:sp>
        <p:nvSpPr>
          <p:cNvPr id="105351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2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2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2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2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2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3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3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3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3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3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5354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4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4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5354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354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355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355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355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科目分类：资产类、负债类、所有者权益类、收入类、费用类等</a:t>
            </a:r>
            <a:endParaRPr lang="zh-CN" altLang="en-US" sz="1200" spc="150">
              <a:solidFill>
                <a:schemeClr val="tx1">
                  <a:lumMod val="65000"/>
                  <a:lumOff val="35000"/>
                </a:schemeClr>
              </a:solidFill>
              <a:latin typeface="+mn-ea"/>
              <a:sym typeface="+mn-ea"/>
            </a:endParaRPr>
          </a:p>
        </p:txBody>
      </p:sp>
      <p:sp>
        <p:nvSpPr>
          <p:cNvPr id="105355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科目与账户的使用：记录经济业务，反映企业财务状况和经营成果</a:t>
            </a:r>
            <a:endParaRPr lang="zh-CN" altLang="en-US" sz="1200" spc="150">
              <a:solidFill>
                <a:schemeClr val="tx1">
                  <a:lumMod val="65000"/>
                  <a:lumOff val="35000"/>
                </a:schemeClr>
              </a:solidFill>
              <a:latin typeface="+mn-ea"/>
              <a:sym typeface="+mn-ea"/>
            </a:endParaRPr>
          </a:p>
        </p:txBody>
      </p:sp>
      <p:sp>
        <p:nvSpPr>
          <p:cNvPr id="105355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科目与账户的关系：科目是账户的名称，账户是科目的具体体现</a:t>
            </a:r>
            <a:endParaRPr lang="zh-CN" altLang="en-US" sz="1200" spc="150">
              <a:solidFill>
                <a:schemeClr val="tx1">
                  <a:lumMod val="65000"/>
                  <a:lumOff val="35000"/>
                </a:schemeClr>
              </a:solidFill>
              <a:latin typeface="+mn-ea"/>
              <a:sym typeface="+mn-ea"/>
            </a:endParaRPr>
          </a:p>
        </p:txBody>
      </p:sp>
      <p:sp>
        <p:nvSpPr>
          <p:cNvPr id="105356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账户设置：总账、明细账、日记账等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846" name="标题 2"/>
          <p:cNvSpPr>
            <a:spLocks noGrp="1"/>
          </p:cNvSpPr>
          <p:nvPr>
            <p:ph type="title" idx="44"/>
          </p:nvPr>
        </p:nvSpPr>
        <p:spPr/>
        <p:txBody>
          <a:bodyPr/>
          <a:lstStyle/>
          <a:p>
            <a:r>
              <a:rPr lang="zh-CN" altLang="en-US"/>
              <a:t>金融企业会计凭证与账簿</a:t>
            </a:r>
            <a:endParaRPr lang="zh-CN" altLang="en-US"/>
          </a:p>
        </p:txBody>
      </p:sp>
      <p:sp>
        <p:nvSpPr>
          <p:cNvPr id="1053848"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3850"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52"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概念：会计凭证和账簿的定义和作用</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53854"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56"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58"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内容：会计凭证和账簿的具体内容</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3860"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3862"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制作：会计凭证和账簿的制作方法</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5386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66"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68"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870"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管理：会计凭证和账簿的管理和保存方法</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4156" name="标题 2"/>
          <p:cNvSpPr>
            <a:spLocks noGrp="1"/>
          </p:cNvSpPr>
          <p:nvPr>
            <p:ph type="title" idx="44"/>
          </p:nvPr>
        </p:nvSpPr>
        <p:spPr/>
        <p:txBody>
          <a:bodyPr/>
          <a:lstStyle/>
          <a:p>
            <a:r>
              <a:rPr lang="zh-CN" altLang="en-US"/>
              <a:t>金融企业财务报表的编制与分析</a:t>
            </a:r>
            <a:endParaRPr lang="zh-CN" altLang="en-US"/>
          </a:p>
        </p:txBody>
      </p:sp>
      <p:sp>
        <p:nvSpPr>
          <p:cNvPr id="1054158" name="矩形 15"/>
          <p:cNvSpPr/>
          <p:nvPr>
            <p:custDataLst>
              <p:tags r:id="rId2"/>
            </p:custDataLst>
          </p:nvPr>
        </p:nvSpPr>
        <p:spPr>
          <a:xfrm>
            <a:off x="3033612" y="155164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财务报表的定义和分类</a:t>
            </a:r>
            <a:endParaRPr lang="zh-CN" altLang="en-US" sz="1200" spc="150">
              <a:solidFill>
                <a:schemeClr val="tx1">
                  <a:lumMod val="85000"/>
                  <a:lumOff val="15000"/>
                </a:schemeClr>
              </a:solidFill>
              <a:latin typeface="+mn-ea"/>
              <a:sym typeface="+mn-ea"/>
            </a:endParaRPr>
          </a:p>
        </p:txBody>
      </p:sp>
      <p:sp>
        <p:nvSpPr>
          <p:cNvPr id="1054160" name="任意多边形 17"/>
          <p:cNvSpPr/>
          <p:nvPr>
            <p:custDataLst>
              <p:tags r:id="rId3"/>
            </p:custDataLst>
          </p:nvPr>
        </p:nvSpPr>
        <p:spPr>
          <a:xfrm flipV="1">
            <a:off x="2968287" y="14904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62" name="任意多边形 18"/>
          <p:cNvSpPr/>
          <p:nvPr>
            <p:custDataLst>
              <p:tags r:id="rId4"/>
            </p:custDataLst>
          </p:nvPr>
        </p:nvSpPr>
        <p:spPr>
          <a:xfrm flipH="1">
            <a:off x="8123519" y="18353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64" name="矩形 27"/>
          <p:cNvSpPr/>
          <p:nvPr>
            <p:custDataLst>
              <p:tags r:id="rId5"/>
            </p:custDataLst>
          </p:nvPr>
        </p:nvSpPr>
        <p:spPr>
          <a:xfrm>
            <a:off x="3033612" y="239338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财务报表的编制方法</a:t>
            </a:r>
            <a:endParaRPr lang="zh-CN" altLang="en-US" sz="1200" spc="150">
              <a:solidFill>
                <a:schemeClr val="tx1">
                  <a:lumMod val="85000"/>
                  <a:lumOff val="15000"/>
                </a:schemeClr>
              </a:solidFill>
              <a:latin typeface="+mn-ea"/>
              <a:sym typeface="+mn-ea"/>
            </a:endParaRPr>
          </a:p>
        </p:txBody>
      </p:sp>
      <p:sp>
        <p:nvSpPr>
          <p:cNvPr id="1054166" name="任意多边形 29"/>
          <p:cNvSpPr/>
          <p:nvPr>
            <p:custDataLst>
              <p:tags r:id="rId6"/>
            </p:custDataLst>
          </p:nvPr>
        </p:nvSpPr>
        <p:spPr>
          <a:xfrm flipV="1">
            <a:off x="2968287" y="233214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68" name="任意多边形 30"/>
          <p:cNvSpPr/>
          <p:nvPr>
            <p:custDataLst>
              <p:tags r:id="rId7"/>
            </p:custDataLst>
          </p:nvPr>
        </p:nvSpPr>
        <p:spPr>
          <a:xfrm flipH="1">
            <a:off x="8123519" y="267713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70" name="矩形 5"/>
          <p:cNvSpPr/>
          <p:nvPr>
            <p:custDataLst>
              <p:tags r:id="rId8"/>
            </p:custDataLst>
          </p:nvPr>
        </p:nvSpPr>
        <p:spPr>
          <a:xfrm>
            <a:off x="3033612" y="323512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财务报表的分析方法</a:t>
            </a:r>
            <a:endParaRPr lang="zh-CN" altLang="en-US" sz="1200" spc="150">
              <a:solidFill>
                <a:schemeClr val="tx1">
                  <a:lumMod val="85000"/>
                  <a:lumOff val="15000"/>
                </a:schemeClr>
              </a:solidFill>
              <a:latin typeface="+mn-ea"/>
              <a:sym typeface="+mn-ea"/>
            </a:endParaRPr>
          </a:p>
        </p:txBody>
      </p:sp>
      <p:sp>
        <p:nvSpPr>
          <p:cNvPr id="1054172" name="任意多边形 7"/>
          <p:cNvSpPr/>
          <p:nvPr>
            <p:custDataLst>
              <p:tags r:id="rId9"/>
            </p:custDataLst>
          </p:nvPr>
        </p:nvSpPr>
        <p:spPr>
          <a:xfrm flipV="1">
            <a:off x="2968287" y="317388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74" name="任意多边形 8"/>
          <p:cNvSpPr/>
          <p:nvPr>
            <p:custDataLst>
              <p:tags r:id="rId10"/>
            </p:custDataLst>
          </p:nvPr>
        </p:nvSpPr>
        <p:spPr>
          <a:xfrm flipH="1">
            <a:off x="8123519" y="351887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76" name="矩形 10"/>
          <p:cNvSpPr/>
          <p:nvPr>
            <p:custDataLst>
              <p:tags r:id="rId11"/>
            </p:custDataLst>
          </p:nvPr>
        </p:nvSpPr>
        <p:spPr>
          <a:xfrm>
            <a:off x="3033612" y="4076862"/>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财务报表的解读和应用</a:t>
            </a:r>
            <a:endParaRPr lang="zh-CN" altLang="en-US" sz="1200" spc="150">
              <a:solidFill>
                <a:schemeClr val="tx1">
                  <a:lumMod val="85000"/>
                  <a:lumOff val="15000"/>
                </a:schemeClr>
              </a:solidFill>
              <a:latin typeface="+mn-ea"/>
              <a:sym typeface="+mn-ea"/>
            </a:endParaRPr>
          </a:p>
        </p:txBody>
      </p:sp>
      <p:sp>
        <p:nvSpPr>
          <p:cNvPr id="1054178" name="任意多边形 12"/>
          <p:cNvSpPr/>
          <p:nvPr>
            <p:custDataLst>
              <p:tags r:id="rId12"/>
            </p:custDataLst>
          </p:nvPr>
        </p:nvSpPr>
        <p:spPr>
          <a:xfrm flipV="1">
            <a:off x="2968287" y="401562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80" name="任意多边形 13"/>
          <p:cNvSpPr/>
          <p:nvPr>
            <p:custDataLst>
              <p:tags r:id="rId13"/>
            </p:custDataLst>
          </p:nvPr>
        </p:nvSpPr>
        <p:spPr>
          <a:xfrm flipH="1">
            <a:off x="8123519" y="436061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82" name="矩形 19"/>
          <p:cNvSpPr/>
          <p:nvPr>
            <p:custDataLst>
              <p:tags r:id="rId14"/>
            </p:custDataLst>
          </p:nvPr>
        </p:nvSpPr>
        <p:spPr>
          <a:xfrm>
            <a:off x="3033612" y="491860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财务报表的审计和监管</a:t>
            </a:r>
            <a:endParaRPr lang="zh-CN" altLang="en-US" sz="1200" spc="150">
              <a:solidFill>
                <a:schemeClr val="tx1">
                  <a:lumMod val="85000"/>
                  <a:lumOff val="15000"/>
                </a:schemeClr>
              </a:solidFill>
              <a:latin typeface="+mn-ea"/>
              <a:sym typeface="+mn-ea"/>
            </a:endParaRPr>
          </a:p>
        </p:txBody>
      </p:sp>
      <p:sp>
        <p:nvSpPr>
          <p:cNvPr id="1054184" name="任意多边形 21"/>
          <p:cNvSpPr/>
          <p:nvPr>
            <p:custDataLst>
              <p:tags r:id="rId15"/>
            </p:custDataLst>
          </p:nvPr>
        </p:nvSpPr>
        <p:spPr>
          <a:xfrm flipV="1">
            <a:off x="2968287" y="485736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86" name="任意多边形 22"/>
          <p:cNvSpPr/>
          <p:nvPr>
            <p:custDataLst>
              <p:tags r:id="rId16"/>
            </p:custDataLst>
          </p:nvPr>
        </p:nvSpPr>
        <p:spPr>
          <a:xfrm flipH="1">
            <a:off x="8123519" y="520235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88" name="矩形 38"/>
          <p:cNvSpPr/>
          <p:nvPr>
            <p:custDataLst>
              <p:tags r:id="rId17"/>
            </p:custDataLst>
          </p:nvPr>
        </p:nvSpPr>
        <p:spPr>
          <a:xfrm>
            <a:off x="3033612" y="5760343"/>
            <a:ext cx="6121499" cy="449110"/>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财务报表的案例分析</a:t>
            </a:r>
            <a:endParaRPr lang="zh-CN" altLang="en-US" sz="1200" spc="150">
              <a:solidFill>
                <a:schemeClr val="tx1">
                  <a:lumMod val="85000"/>
                  <a:lumOff val="15000"/>
                </a:schemeClr>
              </a:solidFill>
              <a:latin typeface="+mn-ea"/>
              <a:sym typeface="+mn-ea"/>
            </a:endParaRPr>
          </a:p>
        </p:txBody>
      </p:sp>
      <p:sp>
        <p:nvSpPr>
          <p:cNvPr id="1054190" name="任意多边形 40"/>
          <p:cNvSpPr/>
          <p:nvPr>
            <p:custDataLst>
              <p:tags r:id="rId18"/>
            </p:custDataLst>
          </p:nvPr>
        </p:nvSpPr>
        <p:spPr>
          <a:xfrm flipV="1">
            <a:off x="2968287" y="5699100"/>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192" name="任意多边形 41"/>
          <p:cNvSpPr/>
          <p:nvPr>
            <p:custDataLst>
              <p:tags r:id="rId19"/>
            </p:custDataLst>
          </p:nvPr>
        </p:nvSpPr>
        <p:spPr>
          <a:xfrm flipH="1">
            <a:off x="8123519" y="6044098"/>
            <a:ext cx="1094875" cy="20618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4478" name="标题 1"/>
          <p:cNvSpPr>
            <a:spLocks noGrp="1"/>
          </p:cNvSpPr>
          <p:nvPr>
            <p:ph type="title" idx="2"/>
            <p:custDataLst>
              <p:tags r:id="rId2"/>
            </p:custDataLst>
          </p:nvPr>
        </p:nvSpPr>
        <p:spPr/>
        <p:txBody>
          <a:bodyPr/>
          <a:lstStyle/>
          <a:p>
            <a:r>
              <a:rPr lang="zh-CN" altLang="en-US"/>
              <a:t>教学方法</a:t>
            </a:r>
            <a:endParaRPr lang="zh-CN" altLang="en-US"/>
          </a:p>
        </p:txBody>
      </p:sp>
      <p:sp>
        <p:nvSpPr>
          <p:cNvPr id="1054480"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4938" name="标题 2"/>
          <p:cNvSpPr>
            <a:spLocks noGrp="1"/>
          </p:cNvSpPr>
          <p:nvPr>
            <p:ph type="title" idx="44"/>
          </p:nvPr>
        </p:nvSpPr>
        <p:spPr/>
        <p:txBody>
          <a:bodyPr/>
          <a:lstStyle/>
          <a:p>
            <a:r>
              <a:rPr lang="zh-CN" altLang="en-US"/>
              <a:t>理论教学与实践教学相结合</a:t>
            </a:r>
            <a:endParaRPr lang="zh-CN" altLang="en-US"/>
          </a:p>
        </p:txBody>
      </p:sp>
      <p:sp>
        <p:nvSpPr>
          <p:cNvPr id="105494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494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理论教学：讲解会计基础知识，如会计科目、会计分录、会计报表等</a:t>
            </a:r>
            <a:endParaRPr lang="zh-CN" altLang="en-US" sz="2000" spc="150">
              <a:solidFill>
                <a:schemeClr val="tx1">
                  <a:lumMod val="75000"/>
                  <a:lumOff val="25000"/>
                </a:schemeClr>
              </a:solidFill>
              <a:latin typeface="+mn-ea"/>
              <a:sym typeface="+mn-ea"/>
            </a:endParaRPr>
          </a:p>
        </p:txBody>
      </p:sp>
      <p:sp>
        <p:nvSpPr>
          <p:cNvPr id="105494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494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494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实践教学：通过案例分析、模拟操作等方式，让学生掌握会计实务操作技能</a:t>
            </a:r>
            <a:endParaRPr lang="zh-CN" altLang="en-US" sz="2000" spc="150">
              <a:solidFill>
                <a:schemeClr val="tx1">
                  <a:lumMod val="75000"/>
                  <a:lumOff val="25000"/>
                </a:schemeClr>
              </a:solidFill>
              <a:latin typeface="+mn-ea"/>
              <a:sym typeface="+mn-ea"/>
            </a:endParaRPr>
          </a:p>
        </p:txBody>
      </p:sp>
      <p:sp>
        <p:nvSpPr>
          <p:cNvPr id="105495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495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495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结合实际：将理论知识与实际工作相结合，提高学生的实际操作能力</a:t>
            </a:r>
            <a:endParaRPr lang="zh-CN" altLang="en-US" sz="2000" spc="150">
              <a:solidFill>
                <a:schemeClr val="tx1">
                  <a:lumMod val="75000"/>
                  <a:lumOff val="25000"/>
                </a:schemeClr>
              </a:solidFill>
              <a:latin typeface="+mn-ea"/>
              <a:sym typeface="+mn-ea"/>
            </a:endParaRPr>
          </a:p>
        </p:txBody>
      </p:sp>
      <p:sp>
        <p:nvSpPr>
          <p:cNvPr id="105495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495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496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互动教学：鼓励学生参与课堂讨论，提高学习积极性和主动性</a:t>
            </a:r>
            <a:endParaRPr lang="zh-CN" altLang="en-US" sz="2000" spc="150">
              <a:solidFill>
                <a:schemeClr val="tx1">
                  <a:lumMod val="75000"/>
                  <a:lumOff val="25000"/>
                </a:schemeClr>
              </a:solidFill>
              <a:latin typeface="+mn-ea"/>
              <a:sym typeface="+mn-ea"/>
            </a:endParaRPr>
          </a:p>
        </p:txBody>
      </p:sp>
      <p:sp>
        <p:nvSpPr>
          <p:cNvPr id="105496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5248" name="标题 2"/>
          <p:cNvSpPr>
            <a:spLocks noGrp="1"/>
          </p:cNvSpPr>
          <p:nvPr>
            <p:ph type="title" idx="44"/>
          </p:nvPr>
        </p:nvSpPr>
        <p:spPr/>
        <p:txBody>
          <a:bodyPr/>
          <a:lstStyle/>
          <a:p>
            <a:r>
              <a:rPr lang="zh-CN" altLang="en-US"/>
              <a:t>案例分析法</a:t>
            </a:r>
            <a:endParaRPr lang="zh-CN" altLang="en-US"/>
          </a:p>
        </p:txBody>
      </p:sp>
      <p:sp>
        <p:nvSpPr>
          <p:cNvPr id="105525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525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5525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案例选择：选择具有代表性的金融企业会计案例</a:t>
            </a:r>
            <a:endParaRPr lang="zh-CN" altLang="en-US" sz="2000" spc="200">
              <a:solidFill>
                <a:schemeClr val="tx1">
                  <a:lumMod val="85000"/>
                  <a:lumOff val="15000"/>
                </a:schemeClr>
              </a:solidFill>
              <a:latin typeface="+mn-ea"/>
              <a:sym typeface="+mn-ea"/>
            </a:endParaRPr>
          </a:p>
        </p:txBody>
      </p:sp>
      <p:sp>
        <p:nvSpPr>
          <p:cNvPr id="105525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525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526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案例分析：对案例进行深入分析，包括财务报表、会计处理等</a:t>
            </a:r>
            <a:endParaRPr lang="zh-CN" altLang="en-US" sz="2000" spc="200">
              <a:solidFill>
                <a:schemeClr val="tx1">
                  <a:lumMod val="85000"/>
                  <a:lumOff val="15000"/>
                </a:schemeClr>
              </a:solidFill>
              <a:latin typeface="+mn-ea"/>
              <a:sym typeface="+mn-ea"/>
            </a:endParaRPr>
          </a:p>
        </p:txBody>
      </p:sp>
      <p:sp>
        <p:nvSpPr>
          <p:cNvPr id="105526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526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526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案例讨论：组织学生进行案例讨论，提高分析问题和解决问题的能力</a:t>
            </a:r>
            <a:endParaRPr lang="zh-CN" altLang="en-US" sz="2000" spc="200">
              <a:solidFill>
                <a:schemeClr val="tx1">
                  <a:lumMod val="85000"/>
                  <a:lumOff val="15000"/>
                </a:schemeClr>
              </a:solidFill>
              <a:latin typeface="+mn-ea"/>
              <a:sym typeface="+mn-ea"/>
            </a:endParaRPr>
          </a:p>
        </p:txBody>
      </p:sp>
      <p:sp>
        <p:nvSpPr>
          <p:cNvPr id="105526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527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527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案例总结：总结案例分析中的关键问题和解决方案，加深学生对金融企业会计知识的理解</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https://d.book118.com/848106111016006023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7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7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7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7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7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7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7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7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7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76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7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76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7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7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76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7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7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77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77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780.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7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8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8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7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79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7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7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79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7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80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8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80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80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8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0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80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8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0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81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8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1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81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8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8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8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8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8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8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8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8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8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8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8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8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8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8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8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8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8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8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8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8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8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8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8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83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83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8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8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84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8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8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8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8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5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8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8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8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1"/>
  <p:tag name="KSO_WM_UNIT_INDEX" val="1_1_1"/>
  <p:tag name="KSO_WM_UNIT_LAYERLEVEL" val="1_1_1"/>
  <p:tag name="KSO_WM_UNIT_LINE_FORE_SCHEMECOLOR_INDEX" val="5"/>
  <p:tag name="KSO_WM_UNIT_TYPE" val="l_h_i"/>
</p:tagLst>
</file>

<file path=ppt/tags/tag8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2"/>
  <p:tag name="KSO_WM_UNIT_INDEX" val="1_1_2"/>
  <p:tag name="KSO_WM_UNIT_LAYERLEVEL" val="1_1_1"/>
  <p:tag name="KSO_WM_UNIT_LINE_FORE_SCHEMECOLOR_INDEX" val="5"/>
  <p:tag name="KSO_WM_UNIT_TYPE" val="l_h_i"/>
</p:tagLst>
</file>

<file path=ppt/tags/tag8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1"/>
  <p:tag name="KSO_WM_UNIT_INDEX" val="1_2_1"/>
  <p:tag name="KSO_WM_UNIT_LAYERLEVEL" val="1_1_1"/>
  <p:tag name="KSO_WM_UNIT_LINE_FORE_SCHEMECOLOR_INDEX" val="5"/>
  <p:tag name="KSO_WM_UNIT_TYPE" val="l_h_i"/>
</p:tagLst>
</file>

<file path=ppt/tags/tag8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2"/>
  <p:tag name="KSO_WM_UNIT_INDEX" val="1_2_2"/>
  <p:tag name="KSO_WM_UNIT_LAYERLEVEL" val="1_1_1"/>
  <p:tag name="KSO_WM_UNIT_LINE_FORE_SCHEMECOLOR_INDEX" val="5"/>
  <p:tag name="KSO_WM_UNIT_TYPE" val="l_h_i"/>
</p:tagLst>
</file>

<file path=ppt/tags/tag8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1"/>
  <p:tag name="KSO_WM_UNIT_INDEX" val="1_3_1"/>
  <p:tag name="KSO_WM_UNIT_LAYERLEVEL" val="1_1_1"/>
  <p:tag name="KSO_WM_UNIT_LINE_FORE_SCHEMECOLOR_INDEX" val="5"/>
  <p:tag name="KSO_WM_UNIT_TYPE" val="l_h_i"/>
</p:tagLst>
</file>

<file path=ppt/tags/tag8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2"/>
  <p:tag name="KSO_WM_UNIT_INDEX" val="1_3_2"/>
  <p:tag name="KSO_WM_UNIT_LAYERLEVEL" val="1_1_1"/>
  <p:tag name="KSO_WM_UNIT_LINE_FORE_SCHEMECOLOR_INDEX" val="5"/>
  <p:tag name="KSO_WM_UNIT_TYPE" val="l_h_i"/>
</p:tagLst>
</file>

<file path=ppt/tags/tag8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1"/>
  <p:tag name="KSO_WM_UNIT_INDEX" val="1_4_1"/>
  <p:tag name="KSO_WM_UNIT_LAYERLEVEL" val="1_1_1"/>
  <p:tag name="KSO_WM_UNIT_LINE_FORE_SCHEMECOLOR_INDEX" val="5"/>
  <p:tag name="KSO_WM_UNIT_TYPE" val="l_h_i"/>
</p:tagLst>
</file>

<file path=ppt/tags/tag8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2"/>
  <p:tag name="KSO_WM_UNIT_INDEX" val="1_4_2"/>
  <p:tag name="KSO_WM_UNIT_LAYERLEVEL" val="1_1_1"/>
  <p:tag name="KSO_WM_UNIT_LINE_FORE_SCHEMECOLOR_INDEX" val="5"/>
  <p:tag name="KSO_WM_UNIT_TYPE" val="l_h_i"/>
</p:tagLst>
</file>

<file path=ppt/tags/tag8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1"/>
  <p:tag name="KSO_WM_UNIT_INDEX" val="1_5_1"/>
  <p:tag name="KSO_WM_UNIT_LAYERLEVEL" val="1_1_1"/>
  <p:tag name="KSO_WM_UNIT_LINE_FORE_SCHEMECOLOR_INDEX" val="5"/>
  <p:tag name="KSO_WM_UNIT_TYPE" val="l_h_i"/>
</p:tagLst>
</file>

<file path=ppt/tags/tag8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2"/>
  <p:tag name="KSO_WM_UNIT_INDEX" val="1_5_2"/>
  <p:tag name="KSO_WM_UNIT_LAYERLEVEL" val="1_1_1"/>
  <p:tag name="KSO_WM_UNIT_LINE_FORE_SCHEMECOLOR_INDEX" val="5"/>
  <p:tag name="KSO_WM_UNIT_TYPE" val="l_h_i"/>
</p:tagLst>
</file>

<file path=ppt/tags/tag8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6_1"/>
  <p:tag name="KSO_WM_UNIT_INDEX" val="1_6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8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1"/>
  <p:tag name="KSO_WM_UNIT_INDEX" val="1_6_1"/>
  <p:tag name="KSO_WM_UNIT_LAYERLEVEL" val="1_1_1"/>
  <p:tag name="KSO_WM_UNIT_LINE_FORE_SCHEMECOLOR_INDEX" val="5"/>
  <p:tag name="KSO_WM_UNIT_TYPE" val="l_h_i"/>
</p:tagLst>
</file>

<file path=ppt/tags/tag8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2"/>
  <p:tag name="KSO_WM_UNIT_INDEX" val="1_6_2"/>
  <p:tag name="KSO_WM_UNIT_LAYERLEVEL" val="1_1_1"/>
  <p:tag name="KSO_WM_UNIT_LINE_FORE_SCHEMECOLOR_INDEX" val="5"/>
  <p:tag name="KSO_WM_UNIT_TYPE" val="l_h_i"/>
</p:tagLst>
</file>

<file path=ppt/tags/tag87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7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Four"/>
  <p:tag name="KSO_WM_UNIT_TYPE" val="e"/>
  <p:tag name="KSO_WM_UNIT_VALUE" val="10"/>
</p:tagLst>
</file>

<file path=ppt/tags/tag876.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8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8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8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8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8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8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8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8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8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8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8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8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8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8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8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8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8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8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8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8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8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8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9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90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Wingdings</vt:lpstr>
      <vt:lpstr>+中文标题</vt:lpstr>
      <vt:lpstr>Calibri Light</vt:lpstr>
      <vt:lpstr>Office Theme</vt:lpstr>
      <vt:lpstr>金融企业会计基础PPT课件大纲</vt:lpstr>
      <vt:lpstr>目录</vt:lpstr>
      <vt:lpstr>单击添加章节标题</vt:lpstr>
      <vt:lpstr>课件简介</vt:lpstr>
      <vt:lpstr>课件背景</vt:lpstr>
      <vt:lpstr>课件目的</vt:lpstr>
      <vt:lpstr>适用人群</vt:lpstr>
      <vt:lpstr>课件特点</vt:lpstr>
      <vt:lpstr>课件内容</vt:lpstr>
      <vt:lpstr>金融企业会计概述</vt:lpstr>
      <vt:lpstr>金融企业会计科目与账户</vt:lpstr>
      <vt:lpstr>金融企业会计凭证与账簿</vt:lpstr>
      <vt:lpstr>金融企业财务报表的编制与分析</vt:lpstr>
      <vt:lpstr>教学方法</vt:lpstr>
      <vt:lpstr>理论教学与实践教学相结合</vt:lpstr>
      <vt:lpstr>案例分析法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2024-08-29T12:22:29.854</cp:lastPrinted>
  <dcterms:created xsi:type="dcterms:W3CDTF">2024-08-29T04:22:29Z</dcterms:created>
  <dcterms:modified xsi:type="dcterms:W3CDTF">2024-08-29T04:22:33Z</dcterms:modified>
</cp:coreProperties>
</file>