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319000" cy="69342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B8B77-510E-456A-A7F6-0D7C9B132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58EC9-759A-4B0F-8D5C-215F7F7C3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9CB81-966B-4289-928C-96E60B46A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8B856-8E21-4D0D-90A0-7069A7DAC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2EE6AB-CFB9-4DC6-924C-6231D97E3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048CED-1E63-43B1-82F4-3AED91579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FD6829-C442-44CA-B4C7-3E2F08204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90E06-CBA4-4CA5-B5C8-72BEC254F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5D5D4-1F61-4F2B-BB4C-C770E521D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5B821-A864-4613-9120-CEF64221E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66C79-2845-4328-9076-68411DAEA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Relationship Id="rId7" Type="http://schemas.openxmlformats.org/officeDocument/2006/relationships/image" Target="../media/image8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png" /><Relationship Id="rId5" Type="http://schemas.openxmlformats.org/officeDocument/2006/relationships/image" Target="../media/image1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png" /><Relationship Id="rId3" Type="http://schemas.openxmlformats.org/officeDocument/2006/relationships/image" Target="../media/image1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0.jpeg" /><Relationship Id="rId5" Type="http://schemas.openxmlformats.org/officeDocument/2006/relationships/image" Target="../media/image2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7.png" /><Relationship Id="rId3" Type="http://schemas.openxmlformats.org/officeDocument/2006/relationships/image" Target="../media/image28.jpeg" /><Relationship Id="rId4" Type="http://schemas.openxmlformats.org/officeDocument/2006/relationships/image" Target="../media/image2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9.jpeg" /><Relationship Id="rId3" Type="http://schemas.openxmlformats.org/officeDocument/2006/relationships/image" Target="../media/image30.jpeg" /><Relationship Id="rId4" Type="http://schemas.openxmlformats.org/officeDocument/2006/relationships/image" Target="../media/image20.jpeg" /><Relationship Id="rId5" Type="http://schemas.openxmlformats.org/officeDocument/2006/relationships/image" Target="../media/image3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2.jpeg" /><Relationship Id="rId3" Type="http://schemas.openxmlformats.org/officeDocument/2006/relationships/image" Target="../media/image33.jpeg" /><Relationship Id="rId4" Type="http://schemas.openxmlformats.org/officeDocument/2006/relationships/image" Target="../media/image20.jpeg" /><Relationship Id="rId5" Type="http://schemas.openxmlformats.org/officeDocument/2006/relationships/image" Target="../media/image3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5.jpeg" /><Relationship Id="rId3" Type="http://schemas.openxmlformats.org/officeDocument/2006/relationships/image" Target="../media/image36.jpeg" /><Relationship Id="rId4" Type="http://schemas.openxmlformats.org/officeDocument/2006/relationships/image" Target="../media/image37.jpeg" /><Relationship Id="rId5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8.png" /><Relationship Id="rId3" Type="http://schemas.openxmlformats.org/officeDocument/2006/relationships/image" Target="../media/image3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0.jpeg" /><Relationship Id="rId3" Type="http://schemas.openxmlformats.org/officeDocument/2006/relationships/image" Target="../media/image41.jpeg" /><Relationship Id="rId4" Type="http://schemas.openxmlformats.org/officeDocument/2006/relationships/image" Target="../media/image39.jpeg" /><Relationship Id="rId5" Type="http://schemas.openxmlformats.org/officeDocument/2006/relationships/image" Target="../media/image42.jpeg" /><Relationship Id="rId6" Type="http://schemas.openxmlformats.org/officeDocument/2006/relationships/image" Target="../media/image4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4.png" /><Relationship Id="rId3" Type="http://schemas.openxmlformats.org/officeDocument/2006/relationships/image" Target="../media/image3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5.jpeg" /><Relationship Id="rId3" Type="http://schemas.openxmlformats.org/officeDocument/2006/relationships/image" Target="../media/image46.jpeg" /><Relationship Id="rId4" Type="http://schemas.openxmlformats.org/officeDocument/2006/relationships/image" Target="../media/image39.jpeg" /><Relationship Id="rId5" Type="http://schemas.openxmlformats.org/officeDocument/2006/relationships/image" Target="../media/image47.jpeg" /><Relationship Id="rId6" Type="http://schemas.openxmlformats.org/officeDocument/2006/relationships/image" Target="../media/image4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9.jpeg" /><Relationship Id="rId3" Type="http://schemas.openxmlformats.org/officeDocument/2006/relationships/image" Target="../media/image50.jpeg" /><Relationship Id="rId4" Type="http://schemas.openxmlformats.org/officeDocument/2006/relationships/image" Target="../media/image51.jpeg" /><Relationship Id="rId5" Type="http://schemas.openxmlformats.org/officeDocument/2006/relationships/image" Target="../media/image1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0707103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319000" cy="69342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494078" y="1946231"/>
            <a:ext cx="9569450" cy="292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549400" algn="l" rtl="0" eaLnBrk="0">
              <a:lnSpc>
                <a:spcPct val="97000"/>
              </a:lnSpc>
              <a:spcBef>
                <a:spcPts val="1"/>
              </a:spcBef>
            </a:pPr>
            <a:r>
              <a:rPr sz="8100" b="1" kern="0" spc="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春/节/节/后</a:t>
            </a:r>
            <a:endParaRPr lang="SimHei" altLang="SimHei" sz="8100"/>
          </a:p>
          <a:p>
            <a:pPr marL="12700" algn="l" rtl="0" eaLnBrk="0">
              <a:lnSpc>
                <a:spcPct val="95000"/>
              </a:lnSpc>
              <a:spcBef>
                <a:spcPts val="629"/>
              </a:spcBef>
            </a:pPr>
            <a:r>
              <a:rPr sz="4500" b="1" kern="0" spc="1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2024</a:t>
            </a:r>
            <a:r>
              <a:rPr sz="4500" kern="0" spc="7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500" b="1" kern="0" spc="130">
                <a:solidFill>
                  <a:srgbClr val="FAE3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年节后开工</a:t>
            </a:r>
            <a:r>
              <a:rPr sz="4500" b="1" kern="0" spc="120">
                <a:solidFill>
                  <a:srgbClr val="FAE3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第一课安全培训</a:t>
            </a:r>
            <a:r>
              <a:rPr sz="4500" b="1" kern="0" spc="0">
                <a:solidFill>
                  <a:srgbClr val="FAE39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PPT</a:t>
            </a:r>
            <a:endParaRPr lang="SimSun" altLang="SimSun" sz="4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400"/>
          </a:p>
          <a:p>
            <a:pPr marL="2839085" algn="l" rtl="0" eaLnBrk="0">
              <a:lnSpc>
                <a:spcPts val="1958"/>
              </a:lnSpc>
              <a:spcBef>
                <a:spcPts val="3"/>
              </a:spcBef>
            </a:pPr>
            <a:r>
              <a:rPr sz="1600" b="1" kern="0" spc="20"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汇报人：××</a:t>
            </a:r>
            <a:r>
              <a:rPr sz="1600" kern="0" spc="20"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</a:t>
            </a:r>
            <a:r>
              <a:rPr sz="1600" b="1" kern="0" spc="20"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汇报时间：2024</a:t>
            </a:r>
            <a:endParaRPr lang="SimHei" altLang="SimHei" sz="1600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928308" y="831826"/>
            <a:ext cx="393715" cy="40641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319000" cy="693420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318527" y="1974860"/>
            <a:ext cx="3873462" cy="371472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698723" y="4724409"/>
            <a:ext cx="5016543" cy="723861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2235148" y="4274833"/>
            <a:ext cx="5466715" cy="2009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75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3200" kern="0" spc="60">
                <a:solidFill>
                  <a:srgbClr val="B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3200" kern="0" spc="220">
                <a:solidFill>
                  <a:srgbClr val="B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600" b="1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节后复工安全生产的基本要求</a:t>
            </a:r>
            <a:endParaRPr lang="SimHei" altLang="SimHei" sz="26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57150" algn="l" rtl="0" eaLnBrk="0">
              <a:lnSpc>
                <a:spcPct val="87000"/>
              </a:lnSpc>
              <a:spcBef>
                <a:spcPts val="924"/>
              </a:spcBef>
            </a:pPr>
            <a:r>
              <a:rPr sz="4700" kern="0" spc="200" baseline="-8866">
                <a:solidFill>
                  <a:srgbClr val="B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</a:t>
            </a:r>
            <a:r>
              <a:rPr sz="3000" kern="0" spc="360">
                <a:solidFill>
                  <a:srgbClr val="B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600" b="1" kern="0" spc="2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节后复工复产的安全措</a:t>
            </a:r>
            <a:r>
              <a:rPr sz="2600" b="1" kern="0" spc="1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施</a:t>
            </a:r>
            <a:endParaRPr lang="SimHei" altLang="SimHei" sz="2600"/>
          </a:p>
          <a:p>
            <a:pPr algn="l" rtl="0" eaLnBrk="0">
              <a:lnSpc>
                <a:spcPct val="105000"/>
              </a:lnSpc>
            </a:pPr>
            <a:endParaRPr lang="Arial" altLang="Arial" sz="1400"/>
          </a:p>
          <a:p>
            <a:pPr marL="720090" indent="-428625" algn="l" rtl="0" eaLnBrk="0">
              <a:lnSpc>
                <a:spcPct val="95000"/>
              </a:lnSpc>
              <a:spcBef>
                <a:spcPts val="2"/>
              </a:spcBef>
              <a:tabLst>
                <a:tab pos="664209"/>
              </a:tabLst>
            </a:pP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100" b="1" kern="0" spc="2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深刻汲取近期(2024)发生的安全事故</a:t>
            </a:r>
            <a:r>
              <a:rPr sz="21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b="1" kern="0" spc="-1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教训</a:t>
            </a:r>
            <a:endParaRPr lang="SimHei" altLang="SimHei" sz="2400"/>
          </a:p>
        </p:txBody>
      </p:sp>
      <p:pic>
        <p:nvPicPr>
          <p:cNvPr id="16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381262" y="5676890"/>
            <a:ext cx="145980" cy="22862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0" y="0"/>
            <a:ext cx="2590808" cy="3638583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476488" y="3308376"/>
            <a:ext cx="5346692" cy="660343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2266931" y="2731765"/>
            <a:ext cx="4647565" cy="12071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74"/>
              </a:lnSpc>
            </a:pPr>
            <a:endParaRPr lang="Arial" altLang="Arial" sz="100"/>
          </a:p>
          <a:p>
            <a:pPr marL="690244" algn="l" rtl="0" eaLnBrk="0">
              <a:lnSpc>
                <a:spcPct val="97000"/>
              </a:lnSpc>
            </a:pPr>
            <a:r>
              <a:rPr sz="2600" b="1" kern="0" spc="2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节后复工主要危险因素</a:t>
            </a:r>
            <a:endParaRPr lang="SimHei" altLang="SimHei" sz="2600"/>
          </a:p>
          <a:p>
            <a:pPr algn="l" rtl="0" eaLnBrk="0">
              <a:lnSpc>
                <a:spcPct val="170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algn="l" rtl="0" eaLnBrk="0">
              <a:lnSpc>
                <a:spcPct val="651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4700" kern="0" spc="180" baseline="-12190">
                <a:solidFill>
                  <a:srgbClr val="B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</a:t>
            </a:r>
            <a:r>
              <a:rPr sz="3000" kern="0" spc="460">
                <a:solidFill>
                  <a:srgbClr val="B8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600" b="1" kern="0" spc="1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节后易发生的不安全行为</a:t>
            </a:r>
            <a:endParaRPr lang="SimHei" altLang="SimHei" sz="2600"/>
          </a:p>
        </p:txBody>
      </p:sp>
      <p:sp>
        <p:nvSpPr>
          <p:cNvPr id="24" name="textbox 24"/>
          <p:cNvSpPr/>
          <p:nvPr/>
        </p:nvSpPr>
        <p:spPr>
          <a:xfrm>
            <a:off x="2679752" y="1841515"/>
            <a:ext cx="4991100" cy="622300"/>
          </a:xfrm>
          <a:prstGeom prst="rect">
            <a:avLst/>
          </a:prstGeom>
          <a:solidFill>
            <a:srgbClr val="E10801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220345" algn="l" rtl="0" eaLnBrk="0">
              <a:lnSpc>
                <a:spcPct val="97000"/>
              </a:lnSpc>
              <a:spcBef>
                <a:spcPts val="3"/>
              </a:spcBef>
            </a:pPr>
            <a:r>
              <a:rPr sz="2600" b="1" kern="0" spc="2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春节节后综合症</a:t>
            </a:r>
            <a:endParaRPr lang="SimHei" altLang="SimHei" sz="2600"/>
          </a:p>
        </p:txBody>
      </p:sp>
      <p:sp>
        <p:nvSpPr>
          <p:cNvPr id="26" name="textbox 26"/>
          <p:cNvSpPr/>
          <p:nvPr/>
        </p:nvSpPr>
        <p:spPr>
          <a:xfrm>
            <a:off x="3433414" y="715490"/>
            <a:ext cx="2162175" cy="8851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418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5800" b="1" kern="0" spc="-820">
                <a:solidFill>
                  <a:srgbClr val="FAB93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5800" kern="0" spc="230">
                <a:solidFill>
                  <a:srgbClr val="FAB93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5800" b="1" kern="0" spc="-300">
                <a:solidFill>
                  <a:srgbClr val="FAB93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58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319000" cy="6934200"/>
          </a:xfrm>
          <a:prstGeom prst="rect">
            <a:avLst/>
          </a:prstGeom>
        </p:spPr>
      </p:pic>
      <p:sp>
        <p:nvSpPr>
          <p:cNvPr id="30" name="textbox 30"/>
          <p:cNvSpPr/>
          <p:nvPr/>
        </p:nvSpPr>
        <p:spPr>
          <a:xfrm>
            <a:off x="2643028" y="1885481"/>
            <a:ext cx="7050405" cy="2840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0640"/>
              </a:lnSpc>
            </a:pPr>
            <a:endParaRPr lang="Arial" altLang="Arial" sz="100"/>
          </a:p>
          <a:p>
            <a:pPr marL="2723514" algn="l" rtl="0" eaLnBrk="0">
              <a:lnSpc>
                <a:spcPct val="91000"/>
              </a:lnSpc>
            </a:pPr>
            <a:r>
              <a:rPr sz="6900" b="1" kern="0" spc="-2950">
                <a:solidFill>
                  <a:srgbClr val="B100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—</a:t>
            </a:r>
            <a:r>
              <a:rPr sz="6900" b="1" kern="0" spc="-450">
                <a:solidFill>
                  <a:srgbClr val="B100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01—</a:t>
            </a:r>
            <a:endParaRPr lang="SimSun" altLang="SimSun" sz="6900"/>
          </a:p>
          <a:p>
            <a:pPr marL="12700" algn="l" rtl="0" eaLnBrk="0">
              <a:lnSpc>
                <a:spcPct val="95000"/>
              </a:lnSpc>
              <a:spcBef>
                <a:spcPts val="2199"/>
              </a:spcBef>
            </a:pPr>
            <a:r>
              <a:rPr sz="7800" b="1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春节节后综合症</a:t>
            </a:r>
            <a:endParaRPr lang="SimHei" altLang="SimHei" sz="78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788795" algn="l" rtl="0" eaLnBrk="0">
              <a:lnSpc>
                <a:spcPct val="95000"/>
              </a:lnSpc>
            </a:pP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2024</a:t>
            </a:r>
            <a:r>
              <a:rPr sz="20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</a:t>
            </a:r>
            <a:r>
              <a:rPr sz="2000" kern="0" spc="5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开</a:t>
            </a:r>
            <a:r>
              <a:rPr sz="2000" kern="0" spc="4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</a:t>
            </a:r>
            <a:r>
              <a:rPr sz="2000" kern="0" spc="4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</a:t>
            </a:r>
            <a:r>
              <a:rPr sz="2000" kern="0" spc="4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</a:t>
            </a:r>
            <a:r>
              <a:rPr sz="2000" kern="0" spc="4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课</a:t>
            </a:r>
            <a:endParaRPr lang="SimHei" altLang="SimHei" sz="2000"/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57137"/>
            <a:ext cx="1339814" cy="3695720"/>
          </a:xfrm>
          <a:prstGeom prst="rect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019330" y="82516"/>
            <a:ext cx="609544" cy="5905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319000" cy="6934200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463552" y="2267380"/>
            <a:ext cx="3095625" cy="1083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68"/>
              </a:lnSpc>
            </a:pPr>
            <a:endParaRPr lang="Arial" altLang="Arial" sz="100"/>
          </a:p>
          <a:p>
            <a:pPr marL="1273810" algn="l" rtl="0" eaLnBrk="0">
              <a:lnSpc>
                <a:spcPct val="98000"/>
              </a:lnSpc>
            </a:pPr>
            <a:r>
              <a:rPr sz="2300" b="1" kern="0" spc="10">
                <a:solidFill>
                  <a:srgbClr val="0073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疲劳和困倦</a:t>
            </a:r>
            <a:endParaRPr lang="SimHei" altLang="SimHei" sz="2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458"/>
              </a:spcBef>
            </a:pP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长假期间，生活作息不规律，可能导</a:t>
            </a:r>
            <a:endParaRPr lang="SimHei" altLang="SimHei" sz="15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386715" algn="l" rtl="0" eaLnBrk="0">
              <a:lnSpc>
                <a:spcPct val="99000"/>
              </a:lnSpc>
            </a:pPr>
            <a:r>
              <a:rPr sz="15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致节后上班时感到疲劳和困倦。</a:t>
            </a:r>
            <a:endParaRPr lang="SimHei" altLang="SimHei" sz="1500"/>
          </a:p>
        </p:txBody>
      </p:sp>
      <p:pic>
        <p:nvPicPr>
          <p:cNvPr id="40" name="picture 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89653" y="3422652"/>
            <a:ext cx="2793948" cy="2806686"/>
          </a:xfrm>
          <a:prstGeom prst="rect">
            <a:avLst/>
          </a:prstGeom>
        </p:spPr>
      </p:pic>
      <p:pic>
        <p:nvPicPr>
          <p:cNvPr id="42" name="picture 4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479747" y="1466861"/>
            <a:ext cx="3651351" cy="3657581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7473925" y="1543450"/>
            <a:ext cx="3283584" cy="1046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68"/>
              </a:lnSpc>
            </a:pPr>
            <a:endParaRPr lang="Arial" altLang="Arial" sz="100"/>
          </a:p>
          <a:p>
            <a:pPr marL="16509" algn="l" rtl="0" eaLnBrk="0">
              <a:lnSpc>
                <a:spcPct val="98000"/>
              </a:lnSpc>
            </a:pPr>
            <a:r>
              <a:rPr sz="2300" b="1" kern="0" spc="60">
                <a:solidFill>
                  <a:srgbClr val="0073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注意力不集中</a:t>
            </a:r>
            <a:endParaRPr lang="SimHei" altLang="SimHei" sz="2300"/>
          </a:p>
          <a:p>
            <a:pPr algn="l" rtl="0" eaLnBrk="0">
              <a:lnSpc>
                <a:spcPct val="103000"/>
              </a:lnSpc>
            </a:pPr>
            <a:endParaRPr lang="Arial" altLang="Arial" sz="1200"/>
          </a:p>
          <a:p>
            <a:pPr marL="12700" algn="l" rtl="0" eaLnBrk="0">
              <a:lnSpc>
                <a:spcPct val="107000"/>
              </a:lnSpc>
              <a:spcBef>
                <a:spcPts val="7"/>
              </a:spcBef>
            </a:pP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假期中过度放松，可能导致节后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上班时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注意力不集中，工作效率低下</a:t>
            </a:r>
            <a:r>
              <a:rPr sz="15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500"/>
          </a:p>
        </p:txBody>
      </p:sp>
      <p:sp>
        <p:nvSpPr>
          <p:cNvPr id="46" name="textbox 46"/>
          <p:cNvSpPr/>
          <p:nvPr/>
        </p:nvSpPr>
        <p:spPr>
          <a:xfrm>
            <a:off x="8807457" y="4383985"/>
            <a:ext cx="2896235" cy="10439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45"/>
              </a:lnSpc>
            </a:pPr>
            <a:endParaRPr lang="Arial" altLang="Arial" sz="100"/>
          </a:p>
          <a:p>
            <a:pPr marL="16509" algn="l" rtl="0" eaLnBrk="0">
              <a:lnSpc>
                <a:spcPct val="98000"/>
              </a:lnSpc>
            </a:pPr>
            <a:r>
              <a:rPr sz="2300" b="1" kern="0" spc="50">
                <a:solidFill>
                  <a:srgbClr val="0073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情绪不稳定</a:t>
            </a:r>
            <a:endParaRPr lang="SimHei" altLang="SimHei" sz="2300"/>
          </a:p>
          <a:p>
            <a:pPr algn="l" rtl="0" eaLnBrk="0">
              <a:lnSpc>
                <a:spcPct val="107000"/>
              </a:lnSpc>
            </a:pPr>
            <a:endParaRPr lang="Arial" altLang="Arial" sz="1100"/>
          </a:p>
          <a:p>
            <a:pPr algn="l" rtl="0" eaLnBrk="0">
              <a:lnSpc>
                <a:spcPct val="6035"/>
              </a:lnSpc>
            </a:pPr>
            <a:endParaRPr lang="Arial" altLang="Arial" sz="100"/>
          </a:p>
          <a:p>
            <a:pPr marL="12700" algn="l" rtl="0" eaLnBrk="0">
              <a:lnSpc>
                <a:spcPct val="108000"/>
              </a:lnSpc>
            </a:pP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假期结束，回归工作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，可能产生焦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虑、烦躁等情绪，影响工作表现</a:t>
            </a:r>
            <a:r>
              <a:rPr sz="15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500"/>
          </a:p>
        </p:txBody>
      </p:sp>
      <p:sp>
        <p:nvSpPr>
          <p:cNvPr id="48" name="textbox 48"/>
          <p:cNvSpPr/>
          <p:nvPr/>
        </p:nvSpPr>
        <p:spPr>
          <a:xfrm>
            <a:off x="457146" y="336575"/>
            <a:ext cx="3098800" cy="800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62000"/>
              </a:lnSpc>
            </a:pPr>
            <a:endParaRPr lang="Arial" altLang="Arial" sz="1000"/>
          </a:p>
          <a:p>
            <a:pPr algn="l" rtl="0" eaLnBrk="0">
              <a:lnSpc>
                <a:spcPct val="7014"/>
              </a:lnSpc>
            </a:pPr>
            <a:endParaRPr lang="Arial" altLang="Arial" sz="100"/>
          </a:p>
          <a:p>
            <a:pPr marL="774700" algn="l" rtl="0" eaLnBrk="0">
              <a:lnSpc>
                <a:spcPct val="97000"/>
              </a:lnSpc>
              <a:tabLst>
                <a:tab pos="943610"/>
              </a:tabLst>
            </a:pPr>
            <a:r>
              <a:rPr sz="2300" kern="0" spc="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300" b="1" kern="0" spc="9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假期综合症表现</a:t>
            </a:r>
            <a:endParaRPr lang="SimHei" altLang="SimHei" sz="2300"/>
          </a:p>
        </p:txBody>
      </p:sp>
      <p:pic>
        <p:nvPicPr>
          <p:cNvPr id="50" name="picture 5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69846" y="349275"/>
            <a:ext cx="762053" cy="7365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2" name="picture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319000" cy="6934200"/>
          </a:xfrm>
          <a:prstGeom prst="rect">
            <a:avLst/>
          </a:prstGeom>
        </p:spPr>
      </p:pic>
      <p:pic>
        <p:nvPicPr>
          <p:cNvPr id="54" name="picture 5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648205" y="1123964"/>
            <a:ext cx="2952741" cy="2171652"/>
          </a:xfrm>
          <a:prstGeom prst="rect">
            <a:avLst/>
          </a:prstGeom>
        </p:spPr>
      </p:pic>
      <p:pic>
        <p:nvPicPr>
          <p:cNvPr id="56" name="picture 5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401064" y="1358895"/>
            <a:ext cx="2730506" cy="2235239"/>
          </a:xfrm>
          <a:prstGeom prst="rect">
            <a:avLst/>
          </a:prstGeom>
        </p:spPr>
      </p:pic>
      <p:pic>
        <p:nvPicPr>
          <p:cNvPr id="58" name="picture 5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952505" y="1454170"/>
            <a:ext cx="2730506" cy="2114515"/>
          </a:xfrm>
          <a:prstGeom prst="rect">
            <a:avLst/>
          </a:prstGeom>
        </p:spPr>
      </p:pic>
      <p:sp>
        <p:nvSpPr>
          <p:cNvPr id="60" name="textbox 60"/>
          <p:cNvSpPr/>
          <p:nvPr/>
        </p:nvSpPr>
        <p:spPr>
          <a:xfrm>
            <a:off x="4819673" y="3949269"/>
            <a:ext cx="2145664" cy="1744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66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2000" b="1" kern="0" spc="40">
                <a:solidFill>
                  <a:srgbClr val="0073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期待与压力并存</a:t>
            </a:r>
            <a:endParaRPr lang="SimHei" altLang="SimHei" sz="2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7000"/>
              </a:lnSpc>
              <a:spcBef>
                <a:spcPts val="2"/>
              </a:spcBef>
            </a:pP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节后回归工作，员工可能</a:t>
            </a:r>
            <a:r>
              <a:rPr sz="15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对新的工作计划和目标充</a:t>
            </a:r>
            <a:r>
              <a:rPr sz="15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满期待，同时也可能面临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工作压力和挑战。</a:t>
            </a:r>
            <a:endParaRPr lang="SimHei" altLang="SimHei" sz="1500"/>
          </a:p>
        </p:txBody>
      </p:sp>
      <p:sp>
        <p:nvSpPr>
          <p:cNvPr id="62" name="textbox 62"/>
          <p:cNvSpPr/>
          <p:nvPr/>
        </p:nvSpPr>
        <p:spPr>
          <a:xfrm>
            <a:off x="8547156" y="3948227"/>
            <a:ext cx="2157095" cy="1529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155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2000" b="1" kern="0" spc="40">
                <a:solidFill>
                  <a:srgbClr val="0073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适应新环境</a:t>
            </a:r>
            <a:endParaRPr lang="SimHei" altLang="SimHei" sz="2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461"/>
              </a:spcBef>
            </a:pPr>
            <a:r>
              <a:rPr sz="15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对于新员工或调岗员工</a:t>
            </a:r>
            <a:endParaRPr lang="SimHei" altLang="SimHei" sz="1500"/>
          </a:p>
          <a:p>
            <a:pPr marL="12700" algn="l" rtl="0" eaLnBrk="0">
              <a:lnSpc>
                <a:spcPct val="99000"/>
              </a:lnSpc>
              <a:spcBef>
                <a:spcPts val="18"/>
              </a:spcBef>
            </a:pPr>
            <a:r>
              <a:rPr sz="15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春节后需要适应新的工作</a:t>
            </a:r>
            <a:r>
              <a:rPr sz="15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环境和团队文化。</a:t>
            </a:r>
            <a:endParaRPr lang="SimHei" altLang="SimHei" sz="1500"/>
          </a:p>
        </p:txBody>
      </p:sp>
      <p:sp>
        <p:nvSpPr>
          <p:cNvPr id="64" name="textbox 64"/>
          <p:cNvSpPr/>
          <p:nvPr/>
        </p:nvSpPr>
        <p:spPr>
          <a:xfrm>
            <a:off x="1085908" y="3956360"/>
            <a:ext cx="2160270" cy="1523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77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2000" b="1" kern="0" spc="30">
                <a:solidFill>
                  <a:srgbClr val="0073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心态放松</a:t>
            </a:r>
            <a:endParaRPr lang="SimHei" altLang="SimHei" sz="2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春节期间，员工与家人团</a:t>
            </a:r>
            <a:r>
              <a:rPr sz="15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聚，享受假期，心态相对</a:t>
            </a: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放松。</a:t>
            </a:r>
            <a:endParaRPr lang="SimHei" altLang="SimHei" sz="1500"/>
          </a:p>
        </p:txBody>
      </p:sp>
      <p:sp>
        <p:nvSpPr>
          <p:cNvPr id="66" name="textbox 66"/>
          <p:cNvSpPr/>
          <p:nvPr/>
        </p:nvSpPr>
        <p:spPr>
          <a:xfrm>
            <a:off x="457146" y="330196"/>
            <a:ext cx="3105150" cy="813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66000"/>
              </a:lnSpc>
            </a:pPr>
            <a:endParaRPr lang="Arial" altLang="Arial" sz="1000"/>
          </a:p>
          <a:p>
            <a:pPr algn="l" rtl="0" eaLnBrk="0">
              <a:lnSpc>
                <a:spcPct val="8878"/>
              </a:lnSpc>
            </a:pPr>
            <a:endParaRPr lang="Arial" altLang="Arial" sz="100"/>
          </a:p>
          <a:p>
            <a:pPr marL="774700" algn="l" rtl="0" eaLnBrk="0">
              <a:lnSpc>
                <a:spcPct val="97000"/>
              </a:lnSpc>
              <a:tabLst>
                <a:tab pos="943610"/>
              </a:tabLst>
            </a:pPr>
            <a:r>
              <a:rPr sz="2300" kern="0" spc="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300" b="1" kern="0" spc="10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假期综合症表现</a:t>
            </a:r>
            <a:endParaRPr lang="SimHei" altLang="SimHei" sz="2300"/>
          </a:p>
        </p:txBody>
      </p:sp>
      <p:pic>
        <p:nvPicPr>
          <p:cNvPr id="68" name="picture 6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69846" y="342896"/>
            <a:ext cx="762053" cy="749310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1090176" y="1768941"/>
            <a:ext cx="891539" cy="556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06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2300" b="1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endParaRPr lang="SimSun" altLang="SimSun" sz="23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algn="r" rtl="0" eaLnBrk="0">
              <a:lnSpc>
                <a:spcPct val="96000"/>
              </a:lnSpc>
              <a:spcBef>
                <a:spcPts val="6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合作工厂</a:t>
            </a:r>
            <a:endParaRPr lang="SimHei" altLang="SimHei" sz="1100"/>
          </a:p>
        </p:txBody>
      </p:sp>
      <p:sp>
        <p:nvSpPr>
          <p:cNvPr id="72" name="textbox 72"/>
          <p:cNvSpPr/>
          <p:nvPr/>
        </p:nvSpPr>
        <p:spPr>
          <a:xfrm>
            <a:off x="2863909" y="1800609"/>
            <a:ext cx="524509" cy="283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782"/>
              </a:lnSpc>
            </a:pPr>
            <a:r>
              <a:rPr sz="6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报酬8元钱，者</a:t>
            </a:r>
            <a:endParaRPr lang="SimSun" altLang="SimSun" sz="600"/>
          </a:p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81914" algn="l" rtl="0" eaLnBrk="0">
              <a:lnSpc>
                <a:spcPct val="95000"/>
              </a:lnSpc>
            </a:pPr>
            <a:r>
              <a:rPr sz="6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拿不到毕业证</a:t>
            </a:r>
            <a:endParaRPr lang="SimSun" altLang="SimSun" sz="6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4" name="picture 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319000" cy="6934200"/>
          </a:xfrm>
          <a:prstGeom prst="rect">
            <a:avLst/>
          </a:prstGeom>
        </p:spPr>
      </p:pic>
      <p:sp>
        <p:nvSpPr>
          <p:cNvPr id="76" name="textbox 76"/>
          <p:cNvSpPr/>
          <p:nvPr/>
        </p:nvSpPr>
        <p:spPr>
          <a:xfrm>
            <a:off x="8362988" y="4969253"/>
            <a:ext cx="3093085" cy="10687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79"/>
              </a:lnSpc>
            </a:pPr>
            <a:endParaRPr lang="Arial" altLang="Arial" sz="100"/>
          </a:p>
          <a:p>
            <a:pPr marL="599440" algn="l" rtl="0" eaLnBrk="0">
              <a:lnSpc>
                <a:spcPct val="95000"/>
              </a:lnSpc>
            </a:pPr>
            <a:r>
              <a:rPr sz="1500" b="1" kern="0" spc="220">
                <a:solidFill>
                  <a:srgbClr val="0073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关注员工心理健康</a:t>
            </a:r>
            <a:endParaRPr lang="SimHei" altLang="SimHei" sz="15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455"/>
              </a:spcBef>
            </a:pP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提供心理咨询服务，帮助员工调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整心</a:t>
            </a:r>
            <a:endParaRPr lang="SimHei" altLang="SimHei" sz="15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8415" algn="l" rtl="0" eaLnBrk="0">
              <a:lnSpc>
                <a:spcPct val="92000"/>
              </a:lnSpc>
              <a:spcBef>
                <a:spcPts val="4"/>
              </a:spcBef>
            </a:pPr>
            <a:r>
              <a:rPr sz="15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态，缓解工作压力。</a:t>
            </a:r>
            <a:endParaRPr lang="SimHei" altLang="SimHei" sz="1500"/>
          </a:p>
        </p:txBody>
      </p:sp>
      <p:sp>
        <p:nvSpPr>
          <p:cNvPr id="78" name="textbox 78"/>
          <p:cNvSpPr/>
          <p:nvPr/>
        </p:nvSpPr>
        <p:spPr>
          <a:xfrm>
            <a:off x="8947155" y="3223775"/>
            <a:ext cx="3093720" cy="10553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64"/>
              </a:lnSpc>
            </a:pPr>
            <a:endParaRPr lang="Arial" altLang="Arial" sz="100"/>
          </a:p>
          <a:p>
            <a:pPr marL="516890" algn="l" rtl="0" eaLnBrk="0">
              <a:lnSpc>
                <a:spcPct val="96000"/>
              </a:lnSpc>
            </a:pPr>
            <a:r>
              <a:rPr sz="1500" b="1" kern="0" spc="210">
                <a:solidFill>
                  <a:srgbClr val="0073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加强团队建设和沟通</a:t>
            </a:r>
            <a:endParaRPr lang="SimHei" altLang="SimHei" sz="15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461"/>
              </a:spcBef>
            </a:pP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组织团队活动，加强员工之间的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沟通</a:t>
            </a:r>
            <a:endParaRPr lang="SimHei" altLang="SimHei" sz="15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846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5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和协作，提高团队凝聚力。</a:t>
            </a:r>
            <a:endParaRPr lang="SimHei" altLang="SimHei" sz="1500"/>
          </a:p>
        </p:txBody>
      </p:sp>
      <p:sp>
        <p:nvSpPr>
          <p:cNvPr id="80" name="textbox 80"/>
          <p:cNvSpPr/>
          <p:nvPr/>
        </p:nvSpPr>
        <p:spPr>
          <a:xfrm>
            <a:off x="330260" y="3236465"/>
            <a:ext cx="3092450" cy="10426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64"/>
              </a:lnSpc>
            </a:pPr>
            <a:endParaRPr lang="Arial" altLang="Arial" sz="100"/>
          </a:p>
          <a:p>
            <a:pPr marL="720090" algn="l" rtl="0" eaLnBrk="0">
              <a:lnSpc>
                <a:spcPct val="96000"/>
              </a:lnSpc>
            </a:pPr>
            <a:r>
              <a:rPr sz="1500" b="1" kern="0" spc="240">
                <a:solidFill>
                  <a:srgbClr val="0073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团队协作受影响</a:t>
            </a:r>
            <a:endParaRPr lang="SimHei" altLang="SimHei" sz="15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462"/>
              </a:spcBef>
            </a:pP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员工心态变化可能影响团队协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作和沟</a:t>
            </a:r>
            <a:endParaRPr lang="SimHei" altLang="SimHei" sz="15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8415" algn="l" rtl="0" eaLnBrk="0">
              <a:lnSpc>
                <a:spcPct val="92000"/>
              </a:lnSpc>
              <a:spcBef>
                <a:spcPts val="5"/>
              </a:spcBef>
            </a:pPr>
            <a:r>
              <a:rPr sz="15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通，需要加强团队建设和沟通。</a:t>
            </a:r>
            <a:endParaRPr lang="SimHei" altLang="SimHei" sz="1500"/>
          </a:p>
        </p:txBody>
      </p:sp>
      <p:sp>
        <p:nvSpPr>
          <p:cNvPr id="82" name="textbox 82"/>
          <p:cNvSpPr/>
          <p:nvPr/>
        </p:nvSpPr>
        <p:spPr>
          <a:xfrm>
            <a:off x="577872" y="4989084"/>
            <a:ext cx="3228975" cy="986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62"/>
              </a:lnSpc>
            </a:pPr>
            <a:endParaRPr lang="Arial" altLang="Arial" sz="100"/>
          </a:p>
          <a:p>
            <a:pPr marL="808990" algn="l" rtl="0" eaLnBrk="0">
              <a:lnSpc>
                <a:spcPct val="96000"/>
              </a:lnSpc>
            </a:pPr>
            <a:r>
              <a:rPr sz="1500" b="1" kern="0" spc="220">
                <a:solidFill>
                  <a:srgbClr val="0073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工作积极性不足</a:t>
            </a:r>
            <a:endParaRPr lang="SimHei" altLang="SimHei" sz="1500"/>
          </a:p>
          <a:p>
            <a:pPr algn="l" rtl="0" eaLnBrk="0">
              <a:lnSpc>
                <a:spcPct val="170000"/>
              </a:lnSpc>
            </a:pPr>
            <a:endParaRPr lang="Arial" altLang="Arial" sz="1000"/>
          </a:p>
          <a:p>
            <a:pPr marL="18415" algn="l" rtl="0" eaLnBrk="0">
              <a:lnSpc>
                <a:spcPct val="96000"/>
              </a:lnSpc>
              <a:spcBef>
                <a:spcPts val="337"/>
              </a:spcBef>
            </a:pPr>
            <a:r>
              <a:rPr sz="11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面对工作压力和挑战，部分员工可</a:t>
            </a:r>
            <a:r>
              <a:rPr sz="11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能出现工作</a:t>
            </a:r>
            <a:endParaRPr lang="SimHei" altLang="SimHei" sz="11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2700" algn="l" rtl="0" eaLnBrk="0">
              <a:lnSpc>
                <a:spcPct val="96000"/>
              </a:lnSpc>
            </a:pP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积极性不足的情况，需要及时进行激励和引导。</a:t>
            </a:r>
            <a:endParaRPr lang="SimHei" altLang="SimHei" sz="1100"/>
          </a:p>
        </p:txBody>
      </p:sp>
      <p:sp>
        <p:nvSpPr>
          <p:cNvPr id="84" name="textbox 84"/>
          <p:cNvSpPr/>
          <p:nvPr/>
        </p:nvSpPr>
        <p:spPr>
          <a:xfrm>
            <a:off x="8680449" y="1350501"/>
            <a:ext cx="3102610" cy="9982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64"/>
              </a:lnSpc>
            </a:pPr>
            <a:endParaRPr lang="Arial" altLang="Arial" sz="100"/>
          </a:p>
          <a:p>
            <a:pPr marL="605790" algn="l" rtl="0" eaLnBrk="0">
              <a:lnSpc>
                <a:spcPct val="96000"/>
              </a:lnSpc>
            </a:pPr>
            <a:r>
              <a:rPr sz="1500" b="1" kern="0" spc="230">
                <a:solidFill>
                  <a:srgbClr val="0073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合理安排工作计划</a:t>
            </a:r>
            <a:endParaRPr lang="SimHei" altLang="SimHei" sz="1500"/>
          </a:p>
          <a:p>
            <a:pPr marL="12700" algn="l" rtl="0" eaLnBrk="0">
              <a:lnSpc>
                <a:spcPct val="92000"/>
              </a:lnSpc>
              <a:spcBef>
                <a:spcPts val="1525"/>
              </a:spcBef>
            </a:pP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根据员工实际情况，合理安排工作计</a:t>
            </a:r>
            <a:endParaRPr lang="SimHei" altLang="SimHei" sz="15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4"/>
              </a:spcBef>
            </a:pPr>
            <a:r>
              <a:rPr sz="15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划和任务，避免过度压力。</a:t>
            </a:r>
            <a:endParaRPr lang="SimHei" altLang="SimHei" sz="1500"/>
          </a:p>
        </p:txBody>
      </p:sp>
      <p:sp>
        <p:nvSpPr>
          <p:cNvPr id="86" name="textbox 86"/>
          <p:cNvSpPr/>
          <p:nvPr/>
        </p:nvSpPr>
        <p:spPr>
          <a:xfrm>
            <a:off x="647721" y="1362429"/>
            <a:ext cx="3096895" cy="986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80"/>
              </a:lnSpc>
            </a:pPr>
            <a:endParaRPr lang="Arial" altLang="Arial" sz="100"/>
          </a:p>
          <a:p>
            <a:pPr marL="828039" algn="l" rtl="0" eaLnBrk="0">
              <a:lnSpc>
                <a:spcPct val="95000"/>
              </a:lnSpc>
            </a:pPr>
            <a:r>
              <a:rPr sz="1500" b="1" kern="0" spc="230">
                <a:solidFill>
                  <a:srgbClr val="0073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工作效率下降</a:t>
            </a:r>
            <a:endParaRPr lang="SimHei" altLang="SimHei" sz="1500"/>
          </a:p>
          <a:p>
            <a:pPr marL="12700" algn="l" rtl="0" eaLnBrk="0">
              <a:lnSpc>
                <a:spcPct val="92000"/>
              </a:lnSpc>
              <a:spcBef>
                <a:spcPts val="1437"/>
              </a:spcBef>
            </a:pP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受假期综合症影响，员工工作效率可</a:t>
            </a:r>
            <a:endParaRPr lang="SimHei" altLang="SimHei" sz="15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8415" algn="l" rtl="0" eaLnBrk="0">
              <a:lnSpc>
                <a:spcPct val="92000"/>
              </a:lnSpc>
              <a:spcBef>
                <a:spcPts val="4"/>
              </a:spcBef>
            </a:pPr>
            <a:r>
              <a:rPr sz="15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能下降，需要一定时间调整。</a:t>
            </a:r>
            <a:endParaRPr lang="SimHei" altLang="SimHei" sz="1500"/>
          </a:p>
        </p:txBody>
      </p:sp>
      <p:sp>
        <p:nvSpPr>
          <p:cNvPr id="88" name="textbox 88"/>
          <p:cNvSpPr/>
          <p:nvPr/>
        </p:nvSpPr>
        <p:spPr>
          <a:xfrm>
            <a:off x="457146" y="336575"/>
            <a:ext cx="3105150" cy="800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67000"/>
              </a:lnSpc>
            </a:pPr>
            <a:endParaRPr lang="Arial" altLang="Arial" sz="1000"/>
          </a:p>
          <a:p>
            <a:pPr marL="774700" algn="l" rtl="0" eaLnBrk="0">
              <a:lnSpc>
                <a:spcPct val="95000"/>
              </a:lnSpc>
              <a:spcBef>
                <a:spcPts val="2"/>
              </a:spcBef>
              <a:tabLst>
                <a:tab pos="943610"/>
              </a:tabLst>
            </a:pPr>
            <a:r>
              <a:rPr sz="2300" kern="0" spc="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300" b="1" kern="0" spc="10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假期综合症表现</a:t>
            </a:r>
            <a:endParaRPr lang="SimHei" altLang="SimHei" sz="2300"/>
          </a:p>
        </p:txBody>
      </p:sp>
      <p:pic>
        <p:nvPicPr>
          <p:cNvPr id="90" name="picture 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69846" y="349275"/>
            <a:ext cx="762053" cy="7365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picture 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319000" cy="6934200"/>
          </a:xfrm>
          <a:prstGeom prst="rect">
            <a:avLst/>
          </a:prstGeom>
        </p:spPr>
      </p:pic>
      <p:sp>
        <p:nvSpPr>
          <p:cNvPr id="94" name="textbox 94"/>
          <p:cNvSpPr/>
          <p:nvPr/>
        </p:nvSpPr>
        <p:spPr>
          <a:xfrm>
            <a:off x="1511398" y="1925775"/>
            <a:ext cx="9321165" cy="2348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4169"/>
              </a:lnSpc>
            </a:pPr>
            <a:endParaRPr lang="Arial" altLang="Arial" sz="100"/>
          </a:p>
          <a:p>
            <a:pPr marL="3905884" algn="l" rtl="0" eaLnBrk="0">
              <a:lnSpc>
                <a:spcPct val="89000"/>
              </a:lnSpc>
            </a:pPr>
            <a:r>
              <a:rPr sz="6000" b="1" kern="0" spc="-2290">
                <a:solidFill>
                  <a:srgbClr val="B100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—</a:t>
            </a:r>
            <a:r>
              <a:rPr sz="6000" b="1" kern="0" spc="-370">
                <a:solidFill>
                  <a:srgbClr val="B100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02—</a:t>
            </a:r>
            <a:endParaRPr lang="SimSun" altLang="SimSun" sz="6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700"/>
          </a:p>
          <a:p>
            <a:pPr marL="12700" algn="l" rtl="0" eaLnBrk="0">
              <a:lnSpc>
                <a:spcPct val="96000"/>
              </a:lnSpc>
              <a:spcBef>
                <a:spcPts val="5"/>
              </a:spcBef>
            </a:pPr>
            <a:r>
              <a:rPr sz="7000" b="1" kern="0" spc="2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节后复工主要危险因素</a:t>
            </a:r>
            <a:endParaRPr lang="SimHei" altLang="SimHei" sz="7000"/>
          </a:p>
        </p:txBody>
      </p:sp>
      <p:pic>
        <p:nvPicPr>
          <p:cNvPr id="96" name="picture 9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69827"/>
            <a:ext cx="1339814" cy="3740168"/>
          </a:xfrm>
          <a:prstGeom prst="rect">
            <a:avLst/>
          </a:prstGeom>
        </p:spPr>
      </p:pic>
      <p:sp>
        <p:nvSpPr>
          <p:cNvPr id="98" name="textbox 98"/>
          <p:cNvSpPr/>
          <p:nvPr/>
        </p:nvSpPr>
        <p:spPr>
          <a:xfrm>
            <a:off x="4419553" y="4408953"/>
            <a:ext cx="3710304" cy="316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5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2024</a:t>
            </a:r>
            <a:r>
              <a:rPr sz="20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</a:t>
            </a:r>
            <a:r>
              <a:rPr sz="2000" kern="0" spc="5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开</a:t>
            </a:r>
            <a:r>
              <a:rPr sz="2000" kern="0" spc="4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</a:t>
            </a:r>
            <a:r>
              <a:rPr sz="2000" kern="0" spc="4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</a:t>
            </a:r>
            <a:r>
              <a:rPr sz="2000" kern="0" spc="4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</a:t>
            </a:r>
            <a:r>
              <a:rPr sz="2000" kern="0" spc="4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课</a:t>
            </a:r>
            <a:endParaRPr lang="SimHei" altLang="SimHei" sz="2000"/>
          </a:p>
        </p:txBody>
      </p:sp>
      <p:pic>
        <p:nvPicPr>
          <p:cNvPr id="100" name="picture 10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019330" y="82516"/>
            <a:ext cx="609544" cy="5905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319000" cy="6934200"/>
          </a:xfrm>
          <a:prstGeom prst="rect">
            <a:avLst/>
          </a:prstGeom>
        </p:spPr>
      </p:pic>
      <p:sp>
        <p:nvSpPr>
          <p:cNvPr id="104" name="textbox 104"/>
          <p:cNvSpPr/>
          <p:nvPr/>
        </p:nvSpPr>
        <p:spPr>
          <a:xfrm>
            <a:off x="6146799" y="2290031"/>
            <a:ext cx="5258434" cy="3329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5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刚刚过完幸福、热闹的</a:t>
            </a: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春节，现在又陆续返回施</a:t>
            </a:r>
            <a:endParaRPr lang="SimHei" altLang="SimHei" sz="1800"/>
          </a:p>
          <a:p>
            <a:pPr marL="12700" algn="l" rtl="0" eaLnBrk="0">
              <a:lnSpc>
                <a:spcPct val="92000"/>
              </a:lnSpc>
              <a:spcBef>
                <a:spcPts val="1263"/>
              </a:spcBef>
            </a:pP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工现场，但许多人还沉浸在节日欢乐的气氛之中，</a:t>
            </a:r>
            <a:endParaRPr lang="SimHei" altLang="SimHei" sz="1800"/>
          </a:p>
          <a:p>
            <a:pPr marL="12700" algn="l" rtl="0" eaLnBrk="0">
              <a:lnSpc>
                <a:spcPct val="92000"/>
              </a:lnSpc>
              <a:spcBef>
                <a:spcPts val="1313"/>
              </a:spcBef>
            </a:pP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生活节律还没有调整过来，</a:t>
            </a: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自由散漫的心还没有</a:t>
            </a:r>
            <a:endParaRPr lang="SimHei" altLang="SimHei" sz="1800"/>
          </a:p>
          <a:p>
            <a:pPr marL="12700" algn="l" rtl="0" eaLnBrk="0">
              <a:lnSpc>
                <a:spcPct val="96000"/>
              </a:lnSpc>
              <a:spcBef>
                <a:spcPts val="1372"/>
              </a:spcBef>
            </a:pP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收回来</a:t>
            </a:r>
            <a:endParaRPr lang="SimHei" altLang="SimHei" sz="1800"/>
          </a:p>
          <a:p>
            <a:pPr algn="l" rtl="0" eaLnBrk="0">
              <a:lnSpc>
                <a:spcPct val="137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541"/>
              </a:spcBef>
            </a:pPr>
            <a:r>
              <a:rPr sz="1800" kern="0" spc="10">
                <a:solidFill>
                  <a:srgbClr val="C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口</a:t>
            </a:r>
            <a:r>
              <a:rPr sz="1800" kern="0" spc="-250">
                <a:solidFill>
                  <a:srgbClr val="C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主要体现；</a:t>
            </a: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疲惫、情绪不稳定，人虽然到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工地了</a:t>
            </a:r>
            <a:endParaRPr lang="SimHei" altLang="SimHei" sz="1800"/>
          </a:p>
          <a:p>
            <a:pPr marL="304165" algn="l" rtl="0" eaLnBrk="0">
              <a:lnSpc>
                <a:spcPts val="3175"/>
              </a:lnSpc>
            </a:pP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但心还在家里，思想不集中</a:t>
            </a:r>
            <a:endParaRPr lang="SimHei" altLang="SimHei" sz="1800"/>
          </a:p>
          <a:p>
            <a:pPr marL="15875" algn="l" rtl="0" eaLnBrk="0">
              <a:lnSpc>
                <a:spcPct val="92000"/>
              </a:lnSpc>
              <a:spcBef>
                <a:spcPts val="1445"/>
              </a:spcBef>
            </a:pPr>
            <a:r>
              <a:rPr sz="1800" b="1" kern="0" spc="40">
                <a:solidFill>
                  <a:srgbClr val="C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这就是“节后综合症”,是很危险的隐患，是很容</a:t>
            </a:r>
            <a:endParaRPr lang="SimHei" altLang="SimHei" sz="18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5875" algn="l" rtl="0" eaLnBrk="0">
              <a:lnSpc>
                <a:spcPct val="95000"/>
              </a:lnSpc>
              <a:spcBef>
                <a:spcPts val="6"/>
              </a:spcBef>
            </a:pPr>
            <a:r>
              <a:rPr sz="1800" b="1" kern="0" spc="-170">
                <a:solidFill>
                  <a:srgbClr val="C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易发生事故的。</a:t>
            </a:r>
            <a:endParaRPr lang="SimHei" altLang="SimHei" sz="1800"/>
          </a:p>
        </p:txBody>
      </p:sp>
      <p:pic>
        <p:nvPicPr>
          <p:cNvPr id="106" name="picture 1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63561" y="2330446"/>
            <a:ext cx="3543313" cy="3098824"/>
          </a:xfrm>
          <a:prstGeom prst="rect">
            <a:avLst/>
          </a:prstGeom>
        </p:spPr>
      </p:pic>
      <p:sp>
        <p:nvSpPr>
          <p:cNvPr id="108" name="textbox 108"/>
          <p:cNvSpPr/>
          <p:nvPr/>
        </p:nvSpPr>
        <p:spPr>
          <a:xfrm>
            <a:off x="457146" y="330196"/>
            <a:ext cx="4029709" cy="8140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algn="l" rtl="0" eaLnBrk="0">
              <a:lnSpc>
                <a:spcPct val="7497"/>
              </a:lnSpc>
            </a:pPr>
            <a:endParaRPr lang="Arial" altLang="Arial" sz="100"/>
          </a:p>
          <a:p>
            <a:pPr marL="774700" algn="l" rtl="0" eaLnBrk="0">
              <a:lnSpc>
                <a:spcPct val="96000"/>
              </a:lnSpc>
              <a:tabLst>
                <a:tab pos="949960"/>
              </a:tabLst>
            </a:pPr>
            <a:r>
              <a:rPr sz="2300" kern="0" spc="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300" b="1" kern="0" spc="10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节后复工主要危险因素</a:t>
            </a:r>
            <a:endParaRPr lang="SimHei" altLang="SimHei" sz="2300"/>
          </a:p>
        </p:txBody>
      </p:sp>
      <p:pic>
        <p:nvPicPr>
          <p:cNvPr id="110" name="picture 1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69846" y="342896"/>
            <a:ext cx="762053" cy="74931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6159500" y="1454171"/>
            <a:ext cx="5092673" cy="584206"/>
            <a:chExt cx="5092673" cy="584206"/>
          </a:xfrm>
        </p:grpSpPr>
        <p:pic>
          <p:nvPicPr>
            <p:cNvPr id="112" name="picture 11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5092673" cy="584206"/>
            </a:xfrm>
            <a:prstGeom prst="rect">
              <a:avLst/>
            </a:prstGeom>
          </p:spPr>
        </p:pic>
        <p:sp>
          <p:nvSpPr>
            <p:cNvPr id="114" name="textbox 114"/>
            <p:cNvSpPr/>
            <p:nvPr/>
          </p:nvSpPr>
          <p:spPr>
            <a:xfrm>
              <a:off x="-12700" y="-12700"/>
              <a:ext cx="5118100" cy="6483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8520"/>
                </a:lnSpc>
              </a:pPr>
              <a:endParaRPr lang="Arial" altLang="Arial" sz="100"/>
            </a:p>
            <a:p>
              <a:pPr marL="1807210" algn="l" rtl="0" eaLnBrk="0">
                <a:lnSpc>
                  <a:spcPct val="95000"/>
                </a:lnSpc>
              </a:pPr>
              <a:r>
                <a:rPr sz="2300" b="1" kern="0" spc="13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节后综合症</a:t>
              </a:r>
              <a:endParaRPr lang="SimHei" altLang="SimHei" sz="2300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6" name="picture 1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319000" cy="6934200"/>
          </a:xfrm>
          <a:prstGeom prst="rect">
            <a:avLst/>
          </a:prstGeom>
        </p:spPr>
      </p:pic>
      <p:sp>
        <p:nvSpPr>
          <p:cNvPr id="118" name="textbox 118"/>
          <p:cNvSpPr/>
          <p:nvPr/>
        </p:nvSpPr>
        <p:spPr>
          <a:xfrm>
            <a:off x="5683235" y="2165332"/>
            <a:ext cx="5371465" cy="3275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7579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2400" b="1" kern="0" spc="0">
                <a:solidFill>
                  <a:srgbClr val="E2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如何“治好”节后综合症?</a:t>
            </a:r>
            <a:endParaRPr lang="SimHei" altLang="SimHei" sz="24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107314" algn="l" rtl="0" eaLnBrk="0">
              <a:lnSpc>
                <a:spcPct val="96000"/>
              </a:lnSpc>
              <a:spcBef>
                <a:spcPts val="574"/>
              </a:spcBef>
            </a:pPr>
            <a:r>
              <a:rPr sz="19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 停止熬夜、应酬等行为，早睡早起，尽快调整作</a:t>
            </a:r>
            <a:endParaRPr lang="SimHei" altLang="SimHei" sz="19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368300" algn="l" rtl="0" eaLnBrk="0">
              <a:lnSpc>
                <a:spcPct val="92000"/>
              </a:lnSpc>
              <a:spcBef>
                <a:spcPts val="603"/>
              </a:spcBef>
            </a:pPr>
            <a:r>
              <a:rPr sz="20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息，慢慢适应以前有规律的作息时间</a:t>
            </a:r>
            <a:endParaRPr lang="SimHei" altLang="SimHei" sz="20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14300" algn="l" rtl="0" eaLnBrk="0">
              <a:lnSpc>
                <a:spcPct val="96000"/>
              </a:lnSpc>
              <a:spcBef>
                <a:spcPts val="571"/>
              </a:spcBef>
            </a:pPr>
            <a:r>
              <a:rPr sz="19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 做到起居有序，将自己的心力和心</a:t>
            </a:r>
            <a:r>
              <a:rPr sz="19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态都调整回工</a:t>
            </a:r>
            <a:endParaRPr lang="SimHei" altLang="SimHei" sz="19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500"/>
          </a:p>
          <a:p>
            <a:pPr marL="368300" algn="l" rtl="0" eaLnBrk="0">
              <a:lnSpc>
                <a:spcPct val="92000"/>
              </a:lnSpc>
              <a:spcBef>
                <a:spcPts val="5"/>
              </a:spcBef>
            </a:pPr>
            <a:r>
              <a:rPr sz="20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作上去。多吃蔬菜，粗粮，保证营养均衡</a:t>
            </a:r>
            <a:endParaRPr lang="SimHei" altLang="SimHei" sz="2000"/>
          </a:p>
        </p:txBody>
      </p:sp>
      <p:pic>
        <p:nvPicPr>
          <p:cNvPr id="120" name="picture 1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95935" y="2178032"/>
            <a:ext cx="1765312" cy="844585"/>
          </a:xfrm>
          <a:prstGeom prst="rect">
            <a:avLst/>
          </a:prstGeom>
        </p:spPr>
      </p:pic>
      <p:graphicFrame>
        <p:nvGraphicFramePr>
          <p:cNvPr id="122" name="table 122"/>
          <p:cNvGraphicFramePr>
            <a:graphicFrameLocks noGrp="1"/>
          </p:cNvGraphicFramePr>
          <p:nvPr/>
        </p:nvGraphicFramePr>
        <p:xfrm>
          <a:off x="1298974" y="2788851"/>
          <a:ext cx="3379470" cy="2180589"/>
        </p:xfrm>
        <a:graphic>
          <a:graphicData uri="http://schemas.openxmlformats.org/drawingml/2006/table">
            <a:tbl>
              <a:tblPr/>
              <a:tblGrid>
                <a:gridCol w="1677670"/>
                <a:gridCol w="1701800"/>
              </a:tblGrid>
              <a:tr h="21805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9050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6000"/>
                        </a:lnSpc>
                      </a:pPr>
                      <a:r>
                        <a:rPr sz="2000" b="1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惰性心理</a:t>
                      </a:r>
                      <a:endParaRPr lang="SimHei" altLang="SimHei" sz="2000"/>
                    </a:p>
                    <a:p>
                      <a:pPr algn="l" rtl="0" eaLnBrk="0">
                        <a:lnSpc>
                          <a:spcPct val="17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6000"/>
                        </a:lnSpc>
                        <a:spcBef>
                          <a:spcPts val="604"/>
                        </a:spcBef>
                      </a:pPr>
                      <a:r>
                        <a:rPr sz="2000" b="1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侥幸心理</a:t>
                      </a:r>
                      <a:endParaRPr lang="SimHei" altLang="SimHei" sz="2000"/>
                    </a:p>
                    <a:p>
                      <a:pPr algn="l" rtl="0" eaLnBrk="0">
                        <a:lnSpc>
                          <a:spcPct val="17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6000"/>
                        </a:lnSpc>
                        <a:spcBef>
                          <a:spcPts val="610"/>
                        </a:spcBef>
                      </a:pPr>
                      <a:r>
                        <a:rPr sz="2000" b="1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逞能心理</a:t>
                      </a:r>
                      <a:endParaRPr lang="SimHei" altLang="SimHei" sz="2000"/>
                    </a:p>
                    <a:p>
                      <a:pPr algn="l" rtl="0" eaLnBrk="0">
                        <a:lnSpc>
                          <a:spcPct val="17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500"/>
                    </a:p>
                    <a:p>
                      <a:pPr algn="l" rtl="0" eaLnBrk="0">
                        <a:lnSpc>
                          <a:spcPct val="87000"/>
                        </a:lnSpc>
                        <a:spcBef>
                          <a:spcPts val="2"/>
                        </a:spcBef>
                      </a:pPr>
                      <a:r>
                        <a:rPr sz="2000" b="1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麻痹心理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79146"/>
                        </a:lnSpc>
                      </a:pPr>
                      <a:endParaRPr lang="Arial" altLang="Arial" sz="100"/>
                    </a:p>
                    <a:p>
                      <a:pPr marL="640080" algn="l" rtl="0" eaLnBrk="0">
                        <a:lnSpc>
                          <a:spcPct val="96000"/>
                        </a:lnSpc>
                      </a:pPr>
                      <a:r>
                        <a:rPr sz="2000" b="1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冒险心理</a:t>
                      </a:r>
                      <a:endParaRPr lang="SimHei" altLang="SimHei" sz="2000"/>
                    </a:p>
                    <a:p>
                      <a:pPr algn="l" rtl="0" eaLnBrk="0">
                        <a:lnSpc>
                          <a:spcPct val="173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96000"/>
                        </a:lnSpc>
                        <a:spcBef>
                          <a:spcPts val="607"/>
                        </a:spcBef>
                      </a:pPr>
                      <a:r>
                        <a:rPr sz="2000" b="1" kern="0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环境干扰</a:t>
                      </a:r>
                      <a:endParaRPr lang="SimHei" altLang="SimHei" sz="2000"/>
                    </a:p>
                    <a:p>
                      <a:pPr algn="l" rtl="0" eaLnBrk="0">
                        <a:lnSpc>
                          <a:spcPct val="170000"/>
                        </a:lnSpc>
                      </a:pPr>
                      <a:endParaRPr lang="Arial" altLang="Arial" sz="1000"/>
                    </a:p>
                    <a:p>
                      <a:pPr marL="640080" algn="l" rtl="0" eaLnBrk="0">
                        <a:lnSpc>
                          <a:spcPct val="96000"/>
                        </a:lnSpc>
                        <a:spcBef>
                          <a:spcPts val="606"/>
                        </a:spcBef>
                      </a:pPr>
                      <a:r>
                        <a:rPr sz="2000" b="1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判断失误</a:t>
                      </a:r>
                      <a:endParaRPr lang="SimHei" altLang="SimHei" sz="2000"/>
                    </a:p>
                    <a:p>
                      <a:pPr algn="l" rtl="0" eaLnBrk="0">
                        <a:lnSpc>
                          <a:spcPct val="18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500"/>
                    </a:p>
                    <a:p>
                      <a:pPr marL="640080" algn="l" rtl="0" eaLnBrk="0">
                        <a:lnSpc>
                          <a:spcPct val="82000"/>
                        </a:lnSpc>
                        <a:spcBef>
                          <a:spcPts val="4"/>
                        </a:spcBef>
                      </a:pPr>
                      <a:r>
                        <a:rPr sz="2000" b="1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遇险惊慌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24" name="textbox 124"/>
          <p:cNvSpPr/>
          <p:nvPr/>
        </p:nvSpPr>
        <p:spPr>
          <a:xfrm>
            <a:off x="457146" y="330196"/>
            <a:ext cx="4030345" cy="815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66000"/>
              </a:lnSpc>
            </a:pPr>
            <a:endParaRPr lang="Arial" altLang="Arial" sz="1000"/>
          </a:p>
          <a:p>
            <a:pPr marL="774700" algn="l" rtl="0" eaLnBrk="0">
              <a:lnSpc>
                <a:spcPct val="96000"/>
              </a:lnSpc>
              <a:spcBef>
                <a:spcPts val="7"/>
              </a:spcBef>
              <a:tabLst>
                <a:tab pos="949960"/>
              </a:tabLst>
            </a:pPr>
            <a:r>
              <a:rPr sz="2400" kern="0" spc="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400" b="1" kern="0" spc="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节后复工主要危险因素</a:t>
            </a:r>
            <a:endParaRPr lang="SimHei" altLang="SimHei" sz="2400"/>
          </a:p>
        </p:txBody>
      </p:sp>
      <p:pic>
        <p:nvPicPr>
          <p:cNvPr id="126" name="picture 1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69846" y="342896"/>
            <a:ext cx="762053" cy="749310"/>
          </a:xfrm>
          <a:prstGeom prst="rect">
            <a:avLst/>
          </a:prstGeom>
        </p:spPr>
      </p:pic>
      <p:sp>
        <p:nvSpPr>
          <p:cNvPr id="128" name="textbox 128"/>
          <p:cNvSpPr/>
          <p:nvPr/>
        </p:nvSpPr>
        <p:spPr>
          <a:xfrm>
            <a:off x="1813405" y="5306975"/>
            <a:ext cx="2421254" cy="316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6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000" b="1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技术不熟练遇险惊慌</a:t>
            </a:r>
            <a:endParaRPr lang="SimHei" altLang="SimHei" sz="2000"/>
          </a:p>
        </p:txBody>
      </p:sp>
      <p:sp>
        <p:nvSpPr>
          <p:cNvPr id="130" name="textbox 130"/>
          <p:cNvSpPr/>
          <p:nvPr/>
        </p:nvSpPr>
        <p:spPr>
          <a:xfrm>
            <a:off x="2372921" y="2069473"/>
            <a:ext cx="1254125" cy="374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6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员工心理</a:t>
            </a:r>
            <a:endParaRPr lang="SimHei" altLang="SimHei" sz="24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2" name="picture 1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319000" cy="6934200"/>
          </a:xfrm>
          <a:prstGeom prst="rect">
            <a:avLst/>
          </a:prstGeom>
        </p:spPr>
      </p:pic>
      <p:pic>
        <p:nvPicPr>
          <p:cNvPr id="134" name="picture 1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661366" y="2247929"/>
            <a:ext cx="2044707" cy="3257548"/>
          </a:xfrm>
          <a:prstGeom prst="rect">
            <a:avLst/>
          </a:prstGeom>
        </p:spPr>
      </p:pic>
      <p:sp>
        <p:nvSpPr>
          <p:cNvPr id="136" name="textbox 136"/>
          <p:cNvSpPr/>
          <p:nvPr/>
        </p:nvSpPr>
        <p:spPr>
          <a:xfrm>
            <a:off x="1333520" y="3153686"/>
            <a:ext cx="6096000" cy="715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经历了春节假期，现场的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一些机械、维修设备、防护设施、</a:t>
            </a:r>
            <a:endParaRPr lang="SimHei" altLang="SimHei" sz="1800"/>
          </a:p>
          <a:p>
            <a:pPr marL="18415" algn="l" rtl="0" eaLnBrk="0">
              <a:lnSpc>
                <a:spcPts val="3599"/>
              </a:lnSpc>
            </a:pPr>
            <a:r>
              <a:rPr sz="18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脚手架、电气设备停用时间长，影响其安全性</a:t>
            </a:r>
            <a:endParaRPr lang="SimHei" altLang="SimHei" sz="1800"/>
          </a:p>
        </p:txBody>
      </p:sp>
      <p:sp>
        <p:nvSpPr>
          <p:cNvPr id="138" name="textbox 138"/>
          <p:cNvSpPr/>
          <p:nvPr/>
        </p:nvSpPr>
        <p:spPr>
          <a:xfrm>
            <a:off x="1822461" y="4391926"/>
            <a:ext cx="4419600" cy="737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6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不进行检查、维修、加固，就会成为隐患，</a:t>
            </a:r>
            <a:endParaRPr lang="SimHei" altLang="SimHei" sz="1800"/>
          </a:p>
          <a:p>
            <a:pPr marL="18415" algn="l" rtl="0" eaLnBrk="0">
              <a:lnSpc>
                <a:spcPts val="3777"/>
              </a:lnSpc>
            </a:pP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导致事故发生</a:t>
            </a:r>
            <a:endParaRPr lang="SimHei" altLang="SimHei" sz="1800"/>
          </a:p>
        </p:txBody>
      </p:sp>
      <p:sp>
        <p:nvSpPr>
          <p:cNvPr id="140" name="textbox 140"/>
          <p:cNvSpPr/>
          <p:nvPr/>
        </p:nvSpPr>
        <p:spPr>
          <a:xfrm>
            <a:off x="457146" y="330196"/>
            <a:ext cx="3980179" cy="815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61000"/>
              </a:lnSpc>
            </a:pPr>
            <a:endParaRPr lang="Arial" altLang="Arial" sz="1000"/>
          </a:p>
          <a:p>
            <a:pPr algn="l" rtl="0" eaLnBrk="0">
              <a:lnSpc>
                <a:spcPct val="9420"/>
              </a:lnSpc>
            </a:pPr>
            <a:endParaRPr lang="Arial" altLang="Arial" sz="100"/>
          </a:p>
          <a:p>
            <a:pPr marL="774700" algn="l" rtl="0" eaLnBrk="0">
              <a:lnSpc>
                <a:spcPct val="98000"/>
              </a:lnSpc>
              <a:tabLst>
                <a:tab pos="899160"/>
              </a:tabLst>
            </a:pPr>
            <a:r>
              <a:rPr sz="2400" kern="0" spc="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400" b="1" kern="0" spc="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节后复工主要危险因素</a:t>
            </a:r>
            <a:endParaRPr lang="SimHei" altLang="SimHei" sz="2400"/>
          </a:p>
        </p:txBody>
      </p:sp>
      <p:pic>
        <p:nvPicPr>
          <p:cNvPr id="142" name="picture 14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69846" y="342896"/>
            <a:ext cx="762053" cy="749310"/>
          </a:xfrm>
          <a:prstGeom prst="rect">
            <a:avLst/>
          </a:prstGeom>
        </p:spPr>
      </p:pic>
      <p:sp>
        <p:nvSpPr>
          <p:cNvPr id="144" name="textbox 144"/>
          <p:cNvSpPr/>
          <p:nvPr/>
        </p:nvSpPr>
        <p:spPr>
          <a:xfrm>
            <a:off x="1193834" y="2031998"/>
            <a:ext cx="2654300" cy="705484"/>
          </a:xfrm>
          <a:prstGeom prst="rect">
            <a:avLst/>
          </a:prstGeom>
          <a:solidFill>
            <a:srgbClr val="E20801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66000"/>
              </a:lnSpc>
            </a:pPr>
            <a:endParaRPr lang="Arial" altLang="Arial" sz="1000"/>
          </a:p>
          <a:p>
            <a:pPr marL="158114" algn="l" rtl="0" eaLnBrk="0">
              <a:lnSpc>
                <a:spcPct val="98000"/>
              </a:lnSpc>
              <a:spcBef>
                <a:spcPts val="1"/>
              </a:spcBef>
            </a:pPr>
            <a:r>
              <a:rPr sz="2400" kern="0" spc="-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400" kern="0" spc="-5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b="1" kern="0" spc="-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现场隐患</a:t>
            </a:r>
            <a:endParaRPr lang="SimHei" altLang="SimHei" sz="24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1206522" y="4362443"/>
            <a:ext cx="450875" cy="704861"/>
            <a:chExt cx="450875" cy="704861"/>
          </a:xfrm>
        </p:grpSpPr>
        <p:pic>
          <p:nvPicPr>
            <p:cNvPr id="146" name="picture 14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450875" cy="704861"/>
            </a:xfrm>
            <a:prstGeom prst="rect">
              <a:avLst/>
            </a:prstGeom>
          </p:spPr>
        </p:pic>
        <p:sp>
          <p:nvSpPr>
            <p:cNvPr id="148" name="textbox 148"/>
            <p:cNvSpPr/>
            <p:nvPr/>
          </p:nvSpPr>
          <p:spPr>
            <a:xfrm>
              <a:off x="-12700" y="-12700"/>
              <a:ext cx="476884" cy="7874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8000"/>
                </a:lnSpc>
              </a:pPr>
              <a:endParaRPr lang="Arial" altLang="Arial" sz="1000"/>
            </a:p>
            <a:p>
              <a:pPr marL="69850" algn="l" rtl="0" eaLnBrk="0">
                <a:lnSpc>
                  <a:spcPct val="99000"/>
                </a:lnSpc>
                <a:spcBef>
                  <a:spcPts val="5"/>
                </a:spcBef>
              </a:pPr>
              <a:r>
                <a:rPr sz="2900" kern="0" spc="-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如</a:t>
              </a:r>
              <a:endParaRPr lang="SimHei" altLang="SimHei" sz="2900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0" name="picture 1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319000" cy="6934200"/>
          </a:xfrm>
          <a:prstGeom prst="rect">
            <a:avLst/>
          </a:prstGeom>
        </p:spPr>
      </p:pic>
      <p:pic>
        <p:nvPicPr>
          <p:cNvPr id="152" name="picture 15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90691" y="2279618"/>
            <a:ext cx="3536908" cy="2889273"/>
          </a:xfrm>
          <a:prstGeom prst="rect">
            <a:avLst/>
          </a:prstGeom>
        </p:spPr>
      </p:pic>
      <p:sp>
        <p:nvSpPr>
          <p:cNvPr id="154" name="textbox 154"/>
          <p:cNvSpPr/>
          <p:nvPr/>
        </p:nvSpPr>
        <p:spPr>
          <a:xfrm>
            <a:off x="6635740" y="3166272"/>
            <a:ext cx="4191634" cy="1991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春节假期可能会导致部分企业订单积压，</a:t>
            </a:r>
            <a:endParaRPr lang="SimHei" altLang="SimHei" sz="1800"/>
          </a:p>
          <a:p>
            <a:pPr marL="12700" algn="l" rtl="0" eaLnBrk="0">
              <a:lnSpc>
                <a:spcPts val="3650"/>
              </a:lnSpc>
            </a:pP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为了赶进度、抢生产，或者为抢抓开门红</a:t>
            </a:r>
            <a:endParaRPr lang="SimHei" altLang="SimHei" sz="18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87000"/>
              </a:lnSpc>
              <a:spcBef>
                <a:spcPts val="543"/>
              </a:spcBef>
            </a:pP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个别企业超能力、超强度、超定</a:t>
            </a: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员</a:t>
            </a:r>
            <a:endParaRPr lang="SimHei" altLang="SimHei" sz="1800"/>
          </a:p>
          <a:p>
            <a:pPr marL="12700" algn="l" rtl="0" eaLnBrk="0">
              <a:lnSpc>
                <a:spcPts val="3520"/>
              </a:lnSpc>
            </a:pP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违法生产，极易导致生</a:t>
            </a: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产安全事故</a:t>
            </a:r>
            <a:endParaRPr lang="SimHei" altLang="SimHei" sz="1800"/>
          </a:p>
        </p:txBody>
      </p:sp>
      <p:sp>
        <p:nvSpPr>
          <p:cNvPr id="156" name="textbox 156"/>
          <p:cNvSpPr/>
          <p:nvPr/>
        </p:nvSpPr>
        <p:spPr>
          <a:xfrm>
            <a:off x="457146" y="330196"/>
            <a:ext cx="4030979" cy="815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61000"/>
              </a:lnSpc>
            </a:pPr>
            <a:endParaRPr lang="Arial" altLang="Arial" sz="1000"/>
          </a:p>
          <a:p>
            <a:pPr algn="l" rtl="0" eaLnBrk="0">
              <a:lnSpc>
                <a:spcPct val="9420"/>
              </a:lnSpc>
            </a:pPr>
            <a:endParaRPr lang="Arial" altLang="Arial" sz="100"/>
          </a:p>
          <a:p>
            <a:pPr marL="774700" algn="l" rtl="0" eaLnBrk="0">
              <a:lnSpc>
                <a:spcPct val="98000"/>
              </a:lnSpc>
              <a:tabLst>
                <a:tab pos="950594"/>
              </a:tabLst>
            </a:pPr>
            <a:r>
              <a:rPr sz="2400" kern="0" spc="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400" b="1" kern="0" spc="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节后复工主要危险因素</a:t>
            </a:r>
            <a:endParaRPr lang="SimHei" altLang="SimHei" sz="2400"/>
          </a:p>
        </p:txBody>
      </p:sp>
      <p:pic>
        <p:nvPicPr>
          <p:cNvPr id="158" name="picture 15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69846" y="342896"/>
            <a:ext cx="762053" cy="74931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 rot="21600000">
            <a:off x="6508743" y="2438411"/>
            <a:ext cx="2571714" cy="501620"/>
            <a:chExt cx="2571714" cy="501620"/>
          </a:xfrm>
        </p:grpSpPr>
        <p:pic>
          <p:nvPicPr>
            <p:cNvPr id="160" name="picture 160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571714" cy="501620"/>
            </a:xfrm>
            <a:prstGeom prst="rect">
              <a:avLst/>
            </a:prstGeom>
          </p:spPr>
        </p:pic>
        <p:sp>
          <p:nvSpPr>
            <p:cNvPr id="162" name="textbox 162"/>
            <p:cNvSpPr/>
            <p:nvPr/>
          </p:nvSpPr>
          <p:spPr>
            <a:xfrm>
              <a:off x="-12700" y="-12700"/>
              <a:ext cx="2597150" cy="5683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900"/>
            </a:p>
            <a:p>
              <a:pPr marL="365759" algn="l" rtl="0" eaLnBrk="0">
                <a:lnSpc>
                  <a:spcPct val="98000"/>
                </a:lnSpc>
                <a:spcBef>
                  <a:spcPts val="2"/>
                </a:spcBef>
              </a:pPr>
              <a:r>
                <a:rPr sz="2400" b="1" kern="0" spc="6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超强度抢生产</a:t>
              </a:r>
              <a:endParaRPr lang="SimHei" altLang="SimHei" sz="2400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319000" cy="6934200"/>
          </a:xfrm>
          <a:prstGeom prst="rect">
            <a:avLst/>
          </a:prstGeom>
        </p:spPr>
      </p:pic>
      <p:sp>
        <p:nvSpPr>
          <p:cNvPr id="166" name="textbox 166"/>
          <p:cNvSpPr/>
          <p:nvPr/>
        </p:nvSpPr>
        <p:spPr>
          <a:xfrm>
            <a:off x="1649733" y="3164571"/>
            <a:ext cx="9063355" cy="942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6300" b="1" kern="0" spc="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节后易发生的不安全行为</a:t>
            </a:r>
            <a:endParaRPr lang="SimHei" altLang="SimHei" sz="6300"/>
          </a:p>
        </p:txBody>
      </p:sp>
      <p:pic>
        <p:nvPicPr>
          <p:cNvPr id="168" name="picture 1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69828"/>
            <a:ext cx="1333531" cy="3714789"/>
          </a:xfrm>
          <a:prstGeom prst="rect">
            <a:avLst/>
          </a:prstGeom>
        </p:spPr>
      </p:pic>
      <p:pic>
        <p:nvPicPr>
          <p:cNvPr id="170" name="picture 17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749836" y="1777998"/>
            <a:ext cx="2806637" cy="1060447"/>
          </a:xfrm>
          <a:prstGeom prst="rect">
            <a:avLst/>
          </a:prstGeom>
        </p:spPr>
      </p:pic>
      <p:sp>
        <p:nvSpPr>
          <p:cNvPr id="172" name="textbox 172"/>
          <p:cNvSpPr/>
          <p:nvPr/>
        </p:nvSpPr>
        <p:spPr>
          <a:xfrm>
            <a:off x="4419553" y="4408953"/>
            <a:ext cx="3710304" cy="316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5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2024</a:t>
            </a:r>
            <a:r>
              <a:rPr sz="20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</a:t>
            </a:r>
            <a:r>
              <a:rPr sz="2000" kern="0" spc="5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开</a:t>
            </a:r>
            <a:r>
              <a:rPr sz="2000" kern="0" spc="4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</a:t>
            </a:r>
            <a:r>
              <a:rPr sz="2000" kern="0" spc="4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</a:t>
            </a:r>
            <a:r>
              <a:rPr sz="2000" kern="0" spc="4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</a:t>
            </a:r>
            <a:r>
              <a:rPr sz="2000" kern="0" spc="4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课</a:t>
            </a:r>
            <a:endParaRPr lang="SimHei" altLang="SimHei" sz="2000"/>
          </a:p>
        </p:txBody>
      </p:sp>
      <p:pic>
        <p:nvPicPr>
          <p:cNvPr id="174" name="picture 17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019330" y="82516"/>
            <a:ext cx="609544" cy="5905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319000" cy="6934200"/>
          </a:xfrm>
          <a:prstGeom prst="rect">
            <a:avLst/>
          </a:prstGeom>
        </p:spPr>
      </p:pic>
      <p:sp>
        <p:nvSpPr>
          <p:cNvPr id="178" name="textbox 178"/>
          <p:cNvSpPr/>
          <p:nvPr/>
        </p:nvSpPr>
        <p:spPr>
          <a:xfrm>
            <a:off x="1026701" y="1854761"/>
            <a:ext cx="9810115" cy="2602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75"/>
              </a:lnSpc>
            </a:pPr>
            <a:endParaRPr lang="Arial" altLang="Arial" sz="100"/>
          </a:p>
          <a:p>
            <a:pPr marL="27305" algn="l" rtl="0" eaLnBrk="0">
              <a:lnSpc>
                <a:spcPct val="96000"/>
              </a:lnSpc>
            </a:pPr>
            <a:r>
              <a:rPr sz="2400" kern="0" spc="-100">
                <a:solidFill>
                  <a:srgbClr val="F4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400" kern="0" spc="-470">
                <a:solidFill>
                  <a:srgbClr val="F4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b="1" kern="0" spc="-100">
                <a:solidFill>
                  <a:srgbClr val="F4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违章操作</a:t>
            </a:r>
            <a:endParaRPr lang="SimHei" altLang="SimHei" sz="24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27305" algn="l" rtl="0" eaLnBrk="0">
              <a:lnSpc>
                <a:spcPct val="94000"/>
              </a:lnSpc>
              <a:spcBef>
                <a:spcPts val="548"/>
              </a:spcBef>
            </a:pP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未经许可开动、关停、移动机器，开动、关停机器时未给信号，开关未锁紧，造成意外移</a:t>
            </a: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动、通</a:t>
            </a:r>
            <a:endParaRPr lang="SimHei" altLang="SimHei" sz="1800"/>
          </a:p>
          <a:p>
            <a:pPr marL="27305" algn="l" rtl="0" eaLnBrk="0">
              <a:lnSpc>
                <a:spcPct val="94000"/>
              </a:lnSpc>
              <a:spcBef>
                <a:spcPts val="1320"/>
              </a:spcBef>
            </a:pP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电或漏电等；忘记关闭设备，忽视警告标记、警告信号、操作错误(指按钮、阀门、扳手、把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柄等</a:t>
            </a:r>
            <a:endParaRPr lang="SimHei" altLang="SimHei" sz="1800"/>
          </a:p>
          <a:p>
            <a:pPr marL="27305" algn="l" rtl="0" eaLnBrk="0">
              <a:lnSpc>
                <a:spcPct val="98000"/>
              </a:lnSpc>
              <a:spcBef>
                <a:spcPts val="1355"/>
              </a:spcBef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的操作),奔跑作业等。</a:t>
            </a:r>
            <a:endParaRPr lang="SimHei" altLang="SimHei" sz="18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6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2400" b="1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安全装置失效</a:t>
            </a:r>
            <a:endParaRPr lang="SimHei" altLang="SimHei" sz="2400"/>
          </a:p>
        </p:txBody>
      </p:sp>
      <p:sp>
        <p:nvSpPr>
          <p:cNvPr id="180" name="textbox 180"/>
          <p:cNvSpPr/>
          <p:nvPr/>
        </p:nvSpPr>
        <p:spPr>
          <a:xfrm>
            <a:off x="457146" y="330196"/>
            <a:ext cx="4321175" cy="808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67000"/>
              </a:lnSpc>
            </a:pPr>
            <a:endParaRPr lang="Arial" altLang="Arial" sz="1000"/>
          </a:p>
          <a:p>
            <a:pPr marL="774700" algn="l" rtl="0" eaLnBrk="0">
              <a:lnSpc>
                <a:spcPct val="95000"/>
              </a:lnSpc>
              <a:spcBef>
                <a:spcPts val="5"/>
              </a:spcBef>
              <a:tabLst>
                <a:tab pos="943610"/>
              </a:tabLst>
            </a:pPr>
            <a:r>
              <a:rPr sz="2400" kern="0" spc="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400" b="1" kern="0" spc="-1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节后易发生的不安全行为</a:t>
            </a:r>
            <a:endParaRPr lang="SimHei" altLang="SimHei" sz="2400"/>
          </a:p>
        </p:txBody>
      </p:sp>
      <p:pic>
        <p:nvPicPr>
          <p:cNvPr id="182" name="picture 18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69846" y="342896"/>
            <a:ext cx="762053" cy="742930"/>
          </a:xfrm>
          <a:prstGeom prst="rect">
            <a:avLst/>
          </a:prstGeom>
        </p:spPr>
      </p:pic>
      <p:sp>
        <p:nvSpPr>
          <p:cNvPr id="184" name="textbox 184"/>
          <p:cNvSpPr/>
          <p:nvPr/>
        </p:nvSpPr>
        <p:spPr>
          <a:xfrm>
            <a:off x="2911596" y="4798669"/>
            <a:ext cx="3049904" cy="795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03"/>
              </a:lnSpc>
            </a:pPr>
            <a:endParaRPr lang="Arial" altLang="Arial" sz="100"/>
          </a:p>
          <a:p>
            <a:pPr marL="31750" algn="l" rtl="0" eaLnBrk="0">
              <a:lnSpc>
                <a:spcPct val="98000"/>
              </a:lnSpc>
            </a:pPr>
            <a:r>
              <a:rPr sz="18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作用失效</a:t>
            </a:r>
            <a:endParaRPr lang="SimHei" altLang="SimHei" sz="18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12700" algn="l" rtl="0" eaLnBrk="0">
              <a:lnSpc>
                <a:spcPct val="98000"/>
              </a:lnSpc>
              <a:spcBef>
                <a:spcPts val="2"/>
              </a:spcBef>
            </a:pPr>
            <a:r>
              <a:rPr sz="18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调整的错误造成安全装</a:t>
            </a:r>
            <a:r>
              <a:rPr sz="18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置失效</a:t>
            </a:r>
            <a:endParaRPr lang="SimHei" altLang="SimHei" sz="1800"/>
          </a:p>
        </p:txBody>
      </p:sp>
      <p:sp>
        <p:nvSpPr>
          <p:cNvPr id="186" name="textbox 186"/>
          <p:cNvSpPr/>
          <p:nvPr/>
        </p:nvSpPr>
        <p:spPr>
          <a:xfrm>
            <a:off x="1044766" y="4798669"/>
            <a:ext cx="1645920" cy="796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83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8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安全装置堵塞</a:t>
            </a:r>
            <a:endParaRPr lang="SimHei" altLang="SimHei" sz="18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12700" algn="l" rtl="0" eaLnBrk="0">
              <a:lnSpc>
                <a:spcPct val="98000"/>
              </a:lnSpc>
            </a:pP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拆除了安全装置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319000" cy="6934200"/>
          </a:xfrm>
          <a:prstGeom prst="rect">
            <a:avLst/>
          </a:prstGeom>
        </p:spPr>
      </p:pic>
      <p:pic>
        <p:nvPicPr>
          <p:cNvPr id="190" name="picture 1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384994" y="1638274"/>
            <a:ext cx="3263918" cy="4273547"/>
          </a:xfrm>
          <a:prstGeom prst="rect">
            <a:avLst/>
          </a:prstGeom>
        </p:spPr>
      </p:pic>
      <p:sp>
        <p:nvSpPr>
          <p:cNvPr id="192" name="textbox 192"/>
          <p:cNvSpPr/>
          <p:nvPr/>
        </p:nvSpPr>
        <p:spPr>
          <a:xfrm>
            <a:off x="1238294" y="4258581"/>
            <a:ext cx="4762500" cy="1532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4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800" kern="0" spc="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用手代替手动工具，用手清除切屑</a:t>
            </a:r>
            <a:endParaRPr lang="SimHei" altLang="SimHei" sz="1800"/>
          </a:p>
          <a:p>
            <a:pPr marL="12700" algn="l" rtl="0" eaLnBrk="0">
              <a:lnSpc>
                <a:spcPct val="96000"/>
              </a:lnSpc>
              <a:spcBef>
                <a:spcPts val="1396"/>
              </a:spcBef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800" kern="0" spc="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不用夹具固定、用手拿工件进行机加</a:t>
            </a: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</a:t>
            </a:r>
            <a:endParaRPr lang="SimHei" altLang="SimHei" sz="1800"/>
          </a:p>
          <a:p>
            <a:pPr marL="12700" algn="l" rtl="0" eaLnBrk="0">
              <a:lnSpc>
                <a:spcPct val="85000"/>
              </a:lnSpc>
              <a:spcBef>
                <a:spcPts val="1222"/>
              </a:spcBef>
            </a:pP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·物体(指成品、半成品、材料、工具</a:t>
            </a: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、切屑和</a:t>
            </a:r>
            <a:endParaRPr lang="SimHei" altLang="SimHei" sz="1800"/>
          </a:p>
          <a:p>
            <a:pPr marL="291465" algn="l" rtl="0" eaLnBrk="0">
              <a:lnSpc>
                <a:spcPts val="3349"/>
              </a:lnSpc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生产用品等)存放不当</a:t>
            </a:r>
            <a:endParaRPr lang="SimHei" altLang="SimHei" sz="1800"/>
          </a:p>
        </p:txBody>
      </p:sp>
      <p:sp>
        <p:nvSpPr>
          <p:cNvPr id="194" name="textbox 194"/>
          <p:cNvSpPr/>
          <p:nvPr/>
        </p:nvSpPr>
        <p:spPr>
          <a:xfrm>
            <a:off x="457146" y="330196"/>
            <a:ext cx="4321175" cy="808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67000"/>
              </a:lnSpc>
            </a:pPr>
            <a:endParaRPr lang="Arial" altLang="Arial" sz="1000"/>
          </a:p>
          <a:p>
            <a:pPr marL="774700" algn="l" rtl="0" eaLnBrk="0">
              <a:lnSpc>
                <a:spcPct val="95000"/>
              </a:lnSpc>
              <a:spcBef>
                <a:spcPts val="5"/>
              </a:spcBef>
              <a:tabLst>
                <a:tab pos="943610"/>
              </a:tabLst>
            </a:pPr>
            <a:r>
              <a:rPr sz="2400" kern="0" spc="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400" b="1" kern="0" spc="-1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节后易发生的不安全行为</a:t>
            </a:r>
            <a:endParaRPr lang="SimHei" altLang="SimHei" sz="2400"/>
          </a:p>
        </p:txBody>
      </p:sp>
      <p:pic>
        <p:nvPicPr>
          <p:cNvPr id="196" name="picture 19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69846" y="342896"/>
            <a:ext cx="762053" cy="74293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 rot="21600000">
            <a:off x="1149362" y="1651032"/>
            <a:ext cx="3543313" cy="539688"/>
            <a:chExt cx="3543313" cy="539688"/>
          </a:xfrm>
        </p:grpSpPr>
        <p:pic>
          <p:nvPicPr>
            <p:cNvPr id="198" name="picture 19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3543313" cy="539688"/>
            </a:xfrm>
            <a:prstGeom prst="rect">
              <a:avLst/>
            </a:prstGeom>
          </p:spPr>
        </p:pic>
        <p:sp>
          <p:nvSpPr>
            <p:cNvPr id="200" name="textbox 200"/>
            <p:cNvSpPr/>
            <p:nvPr/>
          </p:nvSpPr>
          <p:spPr>
            <a:xfrm>
              <a:off x="-12700" y="-12700"/>
              <a:ext cx="3569334" cy="6064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algn="l" rtl="0" eaLnBrk="0">
                <a:lnSpc>
                  <a:spcPct val="9033"/>
                </a:lnSpc>
              </a:pPr>
              <a:endParaRPr lang="Arial" altLang="Arial" sz="100"/>
            </a:p>
            <a:p>
              <a:pPr marL="264159" algn="l" rtl="0" eaLnBrk="0">
                <a:lnSpc>
                  <a:spcPct val="96000"/>
                </a:lnSpc>
              </a:pPr>
              <a:r>
                <a:rPr sz="2400" b="1" kern="0" spc="0">
                  <a:solidFill>
                    <a:srgbClr val="E207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使用不安全设备</a:t>
              </a:r>
              <a:r>
                <a:rPr sz="2400" kern="0" spc="0">
                  <a:solidFill>
                    <a:srgbClr val="E207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 </a:t>
              </a:r>
              <a:r>
                <a:rPr sz="2300" kern="0" spc="0" baseline="15852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★</a:t>
              </a:r>
              <a:endParaRPr lang="SimSun" altLang="SimSun" sz="2300" baseline="15852"/>
            </a:p>
          </p:txBody>
        </p:sp>
      </p:grpSp>
      <p:pic>
        <p:nvPicPr>
          <p:cNvPr id="202" name="picture 20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04891" y="3276617"/>
            <a:ext cx="3568691" cy="533378"/>
          </a:xfrm>
          <a:prstGeom prst="rect">
            <a:avLst/>
          </a:prstGeom>
        </p:spPr>
      </p:pic>
      <p:sp>
        <p:nvSpPr>
          <p:cNvPr id="204" name="textbox 204"/>
          <p:cNvSpPr/>
          <p:nvPr/>
        </p:nvSpPr>
        <p:spPr>
          <a:xfrm>
            <a:off x="1238294" y="2561154"/>
            <a:ext cx="2606675" cy="567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41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8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800" kern="0" spc="5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临时使用不牢固的</a:t>
            </a:r>
            <a:r>
              <a:rPr sz="18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设施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800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使用无安全装置的设备</a:t>
            </a:r>
            <a:endParaRPr lang="SimHei" altLang="SimHei" sz="1800"/>
          </a:p>
        </p:txBody>
      </p:sp>
      <p:sp>
        <p:nvSpPr>
          <p:cNvPr id="206" name="textbox 206"/>
          <p:cNvSpPr/>
          <p:nvPr/>
        </p:nvSpPr>
        <p:spPr>
          <a:xfrm>
            <a:off x="1388633" y="3435898"/>
            <a:ext cx="2484754" cy="375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7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400" b="1" kern="0" spc="0">
                <a:solidFill>
                  <a:srgbClr val="E2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用手代替工具操作</a:t>
            </a:r>
            <a:endParaRPr lang="SimHei" altLang="SimHei" sz="2400"/>
          </a:p>
        </p:txBody>
      </p:sp>
      <p:sp>
        <p:nvSpPr>
          <p:cNvPr id="208" name="textbox 208"/>
          <p:cNvSpPr/>
          <p:nvPr/>
        </p:nvSpPr>
        <p:spPr>
          <a:xfrm>
            <a:off x="4292544" y="3469963"/>
            <a:ext cx="211454" cy="255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14"/>
              </a:lnSpc>
            </a:pPr>
            <a:r>
              <a:rPr sz="15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★</a:t>
            </a:r>
            <a:endParaRPr lang="SimSun" altLang="SimSun" sz="15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0" name="picture 2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319000" cy="6934200"/>
          </a:xfrm>
          <a:prstGeom prst="rect">
            <a:avLst/>
          </a:prstGeom>
        </p:spPr>
      </p:pic>
      <p:sp>
        <p:nvSpPr>
          <p:cNvPr id="212" name="textbox 212"/>
          <p:cNvSpPr/>
          <p:nvPr/>
        </p:nvSpPr>
        <p:spPr>
          <a:xfrm>
            <a:off x="7543774" y="2332933"/>
            <a:ext cx="3115310" cy="29425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71"/>
              </a:lnSpc>
            </a:pPr>
            <a:endParaRPr lang="Arial" altLang="Arial" sz="100"/>
          </a:p>
          <a:p>
            <a:pPr marL="55244" algn="l" rtl="0" eaLnBrk="0">
              <a:lnSpc>
                <a:spcPct val="96000"/>
              </a:lnSpc>
            </a:pPr>
            <a:r>
              <a:rPr sz="2700" b="1" kern="0" spc="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攀、坐不安全位置</a:t>
            </a:r>
            <a:endParaRPr lang="SimHei" altLang="SimHei" sz="2700"/>
          </a:p>
          <a:p>
            <a:pPr algn="l" rtl="0" eaLnBrk="0">
              <a:lnSpc>
                <a:spcPct val="171000"/>
              </a:lnSpc>
            </a:pPr>
            <a:endParaRPr lang="Arial" altLang="Arial" sz="1000"/>
          </a:p>
          <a:p>
            <a:pPr marL="19050" algn="l" rtl="0" eaLnBrk="0">
              <a:lnSpc>
                <a:spcPct val="94000"/>
              </a:lnSpc>
              <a:spcBef>
                <a:spcPts val="551"/>
              </a:spcBef>
            </a:pPr>
            <a:r>
              <a:rPr sz="1800" kern="0" spc="-30">
                <a:solidFill>
                  <a:srgbClr val="DA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1800" kern="0" spc="160">
                <a:solidFill>
                  <a:srgbClr val="DA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在起吊物下作业、停留；</a:t>
            </a:r>
            <a:endParaRPr lang="SimHei" altLang="SimHei" sz="18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508000" algn="l" rtl="0" eaLnBrk="0">
              <a:lnSpc>
                <a:spcPct val="87000"/>
              </a:lnSpc>
              <a:spcBef>
                <a:spcPts val="548"/>
              </a:spcBef>
            </a:pPr>
            <a:r>
              <a:rPr sz="18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机器运转时加油、修理、</a:t>
            </a:r>
            <a:endParaRPr lang="SimHei" altLang="SimHei" sz="1800"/>
          </a:p>
          <a:p>
            <a:pPr marL="508000" algn="l" rtl="0" eaLnBrk="0">
              <a:lnSpc>
                <a:spcPts val="3163"/>
              </a:lnSpc>
            </a:pPr>
            <a:r>
              <a:rPr sz="18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调整、焊接、清扫等；</a:t>
            </a:r>
            <a:endParaRPr lang="SimHei" altLang="SimHei" sz="18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12700" algn="l" rtl="0" eaLnBrk="0">
              <a:lnSpc>
                <a:spcPct val="98000"/>
              </a:lnSpc>
            </a:pPr>
            <a:r>
              <a:rPr sz="1800" kern="0" spc="30">
                <a:solidFill>
                  <a:srgbClr val="D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1800" kern="0" spc="170">
                <a:solidFill>
                  <a:srgbClr val="D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有分散注意力的行为</a:t>
            </a:r>
            <a:endParaRPr lang="SimHei" altLang="SimHei" sz="1800"/>
          </a:p>
        </p:txBody>
      </p:sp>
      <p:sp>
        <p:nvSpPr>
          <p:cNvPr id="214" name="textbox 214"/>
          <p:cNvSpPr/>
          <p:nvPr/>
        </p:nvSpPr>
        <p:spPr>
          <a:xfrm>
            <a:off x="1416057" y="3051997"/>
            <a:ext cx="4712334" cy="1948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44"/>
              </a:lnSpc>
            </a:pPr>
            <a:endParaRPr lang="Arial" altLang="Arial" sz="100"/>
          </a:p>
          <a:p>
            <a:pPr marL="31750" algn="l" rtl="0" eaLnBrk="0">
              <a:lnSpc>
                <a:spcPct val="94000"/>
              </a:lnSpc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 复工后，冒险进入有限空间，接近漏料处无</a:t>
            </a:r>
            <a:endParaRPr lang="SimHei" altLang="SimHei" sz="18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285115" algn="l" rtl="0" eaLnBrk="0">
              <a:lnSpc>
                <a:spcPct val="94000"/>
              </a:lnSpc>
              <a:spcBef>
                <a:spcPts val="544"/>
              </a:spcBef>
            </a:pPr>
            <a:r>
              <a:rPr sz="18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安全防护设施；</a:t>
            </a:r>
            <a:endParaRPr lang="SimHei" altLang="SimHei" sz="18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544"/>
              </a:spcBef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 采伐、集材、运材、装车</a:t>
            </a:r>
            <a:r>
              <a:rPr sz="18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时未远离危险区；</a:t>
            </a:r>
            <a:endParaRPr lang="SimHei" altLang="SimHei" sz="1800"/>
          </a:p>
          <a:p>
            <a:pPr algn="l" rtl="0" eaLnBrk="0">
              <a:lnSpc>
                <a:spcPct val="15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31750" algn="l" rtl="0" eaLnBrk="0">
              <a:lnSpc>
                <a:spcPct val="94000"/>
              </a:lnSpc>
              <a:spcBef>
                <a:spcPts val="4"/>
              </a:spcBef>
            </a:pP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 未经安全监察人员允许进入油灌或井中；</a:t>
            </a:r>
            <a:endParaRPr lang="SimHei" altLang="SimHei" sz="1800"/>
          </a:p>
        </p:txBody>
      </p:sp>
      <p:sp>
        <p:nvSpPr>
          <p:cNvPr id="216" name="textbox 216"/>
          <p:cNvSpPr/>
          <p:nvPr/>
        </p:nvSpPr>
        <p:spPr>
          <a:xfrm>
            <a:off x="457146" y="330196"/>
            <a:ext cx="4327525" cy="808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63000"/>
              </a:lnSpc>
            </a:pPr>
            <a:endParaRPr lang="Arial" altLang="Arial" sz="1000"/>
          </a:p>
          <a:p>
            <a:pPr marL="774700" algn="l" rtl="0" eaLnBrk="0">
              <a:lnSpc>
                <a:spcPct val="95000"/>
              </a:lnSpc>
              <a:spcBef>
                <a:spcPts val="3"/>
              </a:spcBef>
              <a:tabLst>
                <a:tab pos="943610"/>
              </a:tabLst>
            </a:pPr>
            <a:r>
              <a:rPr sz="2400" kern="0" spc="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400" b="1" kern="0" spc="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节后易发生的不安全行</a:t>
            </a:r>
            <a:r>
              <a:rPr sz="2400" b="1" kern="0" spc="-1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</a:t>
            </a:r>
            <a:endParaRPr lang="SimHei" altLang="SimHei" sz="2400"/>
          </a:p>
        </p:txBody>
      </p:sp>
      <p:pic>
        <p:nvPicPr>
          <p:cNvPr id="218" name="picture 2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69846" y="342896"/>
            <a:ext cx="762053" cy="74293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0" name="picture 2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319000" cy="6934200"/>
          </a:xfrm>
          <a:prstGeom prst="rect">
            <a:avLst/>
          </a:prstGeom>
        </p:spPr>
      </p:pic>
      <p:pic>
        <p:nvPicPr>
          <p:cNvPr id="222" name="picture 2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134358" y="1777998"/>
            <a:ext cx="1816067" cy="4127513"/>
          </a:xfrm>
          <a:prstGeom prst="rect">
            <a:avLst/>
          </a:prstGeom>
        </p:spPr>
      </p:pic>
      <p:sp>
        <p:nvSpPr>
          <p:cNvPr id="224" name="textbox 224"/>
          <p:cNvSpPr/>
          <p:nvPr/>
        </p:nvSpPr>
        <p:spPr>
          <a:xfrm>
            <a:off x="1142945" y="4731724"/>
            <a:ext cx="4220845" cy="13989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90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7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700" kern="0" spc="3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在有旋转零件的设备旁作业穿过肥大服</a:t>
            </a:r>
            <a:endParaRPr lang="SimHei" altLang="SimHei" sz="1700"/>
          </a:p>
          <a:p>
            <a:pPr marL="311150" algn="l" rtl="0" eaLnBrk="0">
              <a:lnSpc>
                <a:spcPts val="4433"/>
              </a:lnSpc>
            </a:pPr>
            <a:r>
              <a:rPr sz="17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装</a:t>
            </a:r>
            <a:endParaRPr lang="SimHei" altLang="SimHei" sz="17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12700" algn="l" rtl="0" eaLnBrk="0">
              <a:lnSpc>
                <a:spcPct val="98000"/>
              </a:lnSpc>
              <a:spcBef>
                <a:spcPts val="2"/>
              </a:spcBef>
            </a:pPr>
            <a:r>
              <a:rPr sz="17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700" kern="0" spc="5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操纵带有旋转部件的设备时戴手套等</a:t>
            </a:r>
            <a:endParaRPr lang="SimHei" altLang="SimHei" sz="1700"/>
          </a:p>
        </p:txBody>
      </p:sp>
      <p:sp>
        <p:nvSpPr>
          <p:cNvPr id="226" name="textbox 226"/>
          <p:cNvSpPr/>
          <p:nvPr/>
        </p:nvSpPr>
        <p:spPr>
          <a:xfrm>
            <a:off x="1142945" y="2537755"/>
            <a:ext cx="4255770" cy="1093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5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7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700" kern="0" spc="5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麻痹大意，盲目自信；</a:t>
            </a:r>
            <a:endParaRPr lang="SimHei" altLang="SimHei" sz="1700"/>
          </a:p>
          <a:p>
            <a:pPr marL="12700" algn="l" rtl="0" eaLnBrk="0">
              <a:lnSpc>
                <a:spcPct val="87000"/>
              </a:lnSpc>
              <a:spcBef>
                <a:spcPts val="1409"/>
              </a:spcBef>
            </a:pPr>
            <a:r>
              <a:rPr sz="17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700" kern="0" spc="4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本该佩戴劳保用品</a:t>
            </a:r>
            <a:r>
              <a:rPr sz="17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才能作业的环节未佩</a:t>
            </a:r>
            <a:endParaRPr lang="SimHei" altLang="SimHei" sz="1700"/>
          </a:p>
          <a:p>
            <a:pPr marL="311150" algn="l" rtl="0" eaLnBrk="0">
              <a:lnSpc>
                <a:spcPts val="3300"/>
              </a:lnSpc>
            </a:pPr>
            <a:r>
              <a:rPr sz="17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戴劳保用品就进行作业</a:t>
            </a:r>
            <a:endParaRPr lang="SimHei" altLang="SimHei" sz="1700"/>
          </a:p>
        </p:txBody>
      </p:sp>
      <p:sp>
        <p:nvSpPr>
          <p:cNvPr id="228" name="textbox 228"/>
          <p:cNvSpPr/>
          <p:nvPr/>
        </p:nvSpPr>
        <p:spPr>
          <a:xfrm>
            <a:off x="457146" y="330196"/>
            <a:ext cx="4320540" cy="807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5000"/>
              </a:lnSpc>
            </a:pPr>
            <a:endParaRPr lang="Arial" altLang="Arial" sz="1000"/>
          </a:p>
          <a:p>
            <a:pPr marL="774700" algn="l" rtl="0" eaLnBrk="0">
              <a:lnSpc>
                <a:spcPct val="95000"/>
              </a:lnSpc>
              <a:spcBef>
                <a:spcPts val="6"/>
              </a:spcBef>
              <a:tabLst>
                <a:tab pos="943610"/>
              </a:tabLst>
            </a:pPr>
            <a:r>
              <a:rPr sz="2300" kern="0" spc="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300" b="1" kern="0" spc="90">
                <a:solidFill>
                  <a:srgbClr val="F6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节后易发生的不安全行为</a:t>
            </a:r>
            <a:endParaRPr lang="SimHei" altLang="SimHei" sz="2300"/>
          </a:p>
        </p:txBody>
      </p:sp>
      <p:pic>
        <p:nvPicPr>
          <p:cNvPr id="230" name="picture 2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69846" y="342896"/>
            <a:ext cx="762053" cy="742930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 rot="21600000">
            <a:off x="1054136" y="1892273"/>
            <a:ext cx="3378115" cy="495310"/>
            <a:chExt cx="3378115" cy="495310"/>
          </a:xfrm>
        </p:grpSpPr>
        <p:pic>
          <p:nvPicPr>
            <p:cNvPr id="232" name="picture 23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3378115" cy="495310"/>
            </a:xfrm>
            <a:prstGeom prst="rect">
              <a:avLst/>
            </a:prstGeom>
          </p:spPr>
        </p:pic>
        <p:sp>
          <p:nvSpPr>
            <p:cNvPr id="234" name="textbox 234"/>
            <p:cNvSpPr/>
            <p:nvPr/>
          </p:nvSpPr>
          <p:spPr>
            <a:xfrm>
              <a:off x="-12700" y="-12700"/>
              <a:ext cx="3403600" cy="5600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900"/>
            </a:p>
            <a:p>
              <a:pPr marL="118110" algn="l" rtl="0" eaLnBrk="0">
                <a:lnSpc>
                  <a:spcPct val="96000"/>
                </a:lnSpc>
                <a:spcBef>
                  <a:spcPts val="2"/>
                </a:spcBef>
              </a:pPr>
              <a:r>
                <a:rPr sz="2300" b="1" kern="0" spc="1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不佩戴劳动保护用品</a:t>
              </a:r>
              <a:endParaRPr lang="SimHei" altLang="SimHei" sz="2300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1060419" y="3981478"/>
            <a:ext cx="1993953" cy="482550"/>
            <a:chExt cx="1993953" cy="482550"/>
          </a:xfrm>
        </p:grpSpPr>
        <p:pic>
          <p:nvPicPr>
            <p:cNvPr id="236" name="picture 23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1993953" cy="482550"/>
            </a:xfrm>
            <a:prstGeom prst="rect">
              <a:avLst/>
            </a:prstGeom>
          </p:spPr>
        </p:pic>
        <p:sp>
          <p:nvSpPr>
            <p:cNvPr id="238" name="textbox 238"/>
            <p:cNvSpPr/>
            <p:nvPr/>
          </p:nvSpPr>
          <p:spPr>
            <a:xfrm>
              <a:off x="-12700" y="-12700"/>
              <a:ext cx="2019935" cy="5499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9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111760" algn="l" rtl="0" eaLnBrk="0">
                <a:lnSpc>
                  <a:spcPct val="96000"/>
                </a:lnSpc>
              </a:pPr>
              <a:r>
                <a:rPr sz="2300" b="1" kern="0" spc="14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不安全装束</a:t>
              </a:r>
              <a:endParaRPr lang="SimHei" altLang="SimHei" sz="2300"/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0" name="picture 2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319000" cy="6934200"/>
          </a:xfrm>
          <a:prstGeom prst="rect">
            <a:avLst/>
          </a:prstGeom>
        </p:spPr>
      </p:pic>
      <p:sp>
        <p:nvSpPr>
          <p:cNvPr id="242" name="textbox 242"/>
          <p:cNvSpPr/>
          <p:nvPr/>
        </p:nvSpPr>
        <p:spPr>
          <a:xfrm>
            <a:off x="1610760" y="3128244"/>
            <a:ext cx="9817734" cy="8724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82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5800" b="1" kern="0" spc="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节后复工安全生产的基本要求</a:t>
            </a:r>
            <a:endParaRPr lang="SimHei" altLang="SimHei" sz="5800"/>
          </a:p>
        </p:txBody>
      </p:sp>
      <p:pic>
        <p:nvPicPr>
          <p:cNvPr id="244" name="picture 2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63517"/>
            <a:ext cx="1339814" cy="3708410"/>
          </a:xfrm>
          <a:prstGeom prst="rect">
            <a:avLst/>
          </a:prstGeom>
        </p:spPr>
      </p:pic>
      <p:pic>
        <p:nvPicPr>
          <p:cNvPr id="246" name="picture 24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743430" y="1777998"/>
            <a:ext cx="2819448" cy="1066826"/>
          </a:xfrm>
          <a:prstGeom prst="rect">
            <a:avLst/>
          </a:prstGeom>
        </p:spPr>
      </p:pic>
      <p:sp>
        <p:nvSpPr>
          <p:cNvPr id="248" name="textbox 248"/>
          <p:cNvSpPr/>
          <p:nvPr/>
        </p:nvSpPr>
        <p:spPr>
          <a:xfrm>
            <a:off x="4406863" y="4396263"/>
            <a:ext cx="3710304" cy="316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6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2024</a:t>
            </a:r>
            <a:r>
              <a:rPr sz="20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</a:t>
            </a:r>
            <a:r>
              <a:rPr sz="2000" kern="0" spc="5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开</a:t>
            </a:r>
            <a:r>
              <a:rPr sz="2000" kern="0" spc="4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</a:t>
            </a:r>
            <a:r>
              <a:rPr sz="2000" kern="0" spc="4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</a:t>
            </a:r>
            <a:r>
              <a:rPr sz="2000" kern="0" spc="4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</a:t>
            </a:r>
            <a:r>
              <a:rPr sz="2000" kern="0" spc="4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课</a:t>
            </a:r>
            <a:endParaRPr lang="SimHei" altLang="SimHei" sz="2000"/>
          </a:p>
        </p:txBody>
      </p:sp>
      <p:pic>
        <p:nvPicPr>
          <p:cNvPr id="250" name="picture 25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019330" y="82516"/>
            <a:ext cx="609544" cy="5905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1049000" cy="56642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https://d.book118.com/848107071036006037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SimHei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2024-09-16T23:39:02.536</cp:lastPrinted>
  <dcterms:created xsi:type="dcterms:W3CDTF">2024-09-16T15:39:02Z</dcterms:created>
  <dcterms:modified xsi:type="dcterms:W3CDTF">2024-09-16T15:39:03Z</dcterms:modified>
</cp:coreProperties>
</file>