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5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tags" Target="tags/tag75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30AAE1-DB39-4D85-A783-CE4E66C38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0BB66A-98D6-424C-9555-488466EF1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4A56AD-FFB1-4819-BA42-B45EB3FA2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F50AAB-8636-4BD4-975F-F2FDCBDE1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2436CD-252D-4D9D-ADBB-2543803A7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03A585-0297-4FDB-9D66-B413F65DE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216F1A-A957-415D-9A38-3CCBF8AC9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3BDF9A-818A-459F-83FE-C7396752A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3E0D7E-7E55-4EB2-B380-064C15152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01BA47-2D26-4972-ADE4-5FD407FCE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252DE7-FD5D-4666-8AD5-048CB8956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7.xml" /><Relationship Id="rId13" Type="http://schemas.openxmlformats.org/officeDocument/2006/relationships/tags" Target="../tags/tag58.xml" /><Relationship Id="rId14" Type="http://schemas.openxmlformats.org/officeDocument/2006/relationships/tags" Target="../tags/tag59.xml" /><Relationship Id="rId15" Type="http://schemas.openxmlformats.org/officeDocument/2006/relationships/tags" Target="../tags/tag60.xml" /><Relationship Id="rId16" Type="http://schemas.openxmlformats.org/officeDocument/2006/relationships/tags" Target="../tags/tag61.xml" /><Relationship Id="rId17" Type="http://schemas.openxmlformats.org/officeDocument/2006/relationships/image" Target="../media/image1.png" /><Relationship Id="rId18" Type="http://schemas.openxmlformats.org/officeDocument/2006/relationships/tags" Target="../tags/tag62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7" name="图片 6" descr="图片4"/>
          <p:cNvPicPr>
            <a:picLocks noChangeAspect="1"/>
          </p:cNvPicPr>
          <p:nvPr userDrawn="1"/>
        </p:nvPicPr>
        <p:blipFill>
          <a:blip r:embed="rId1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custDataLst>
      <p:tags r:id="rId18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notesSlide" Target="../notesSlides/notesSlide1.xml" /><Relationship Id="rId6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notesSlide" Target="../notesSlides/notesSlide2.xml" /><Relationship Id="rId7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notesSlide" Target="../notesSlides/notesSlide3.xml" /><Relationship Id="rId8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slideLayout" Target="../slideLayouts/slideLayout18.xml" /><Relationship Id="rId19" Type="http://schemas.openxmlformats.org/officeDocument/2006/relationships/notesSlide" Target="../notesSlides/notesSlide4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notesSlide" Target="../notesSlides/notesSlide6.xml" /><Relationship Id="rId8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7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slideLayout" Target="../slideLayouts/slideLayout18.xml" /><Relationship Id="rId19" Type="http://schemas.openxmlformats.org/officeDocument/2006/relationships/notesSlide" Target="../notesSlides/notesSlide7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7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notesSlide" Target="../notesSlides/notesSlide9.xml" /><Relationship Id="rId8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slideLayout" Target="../slideLayouts/slideLayout18.xml" /><Relationship Id="rId19" Type="http://schemas.openxmlformats.org/officeDocument/2006/relationships/notesSlide" Target="../notesSlides/notesSlide10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7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11304012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图片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774065" y="1347470"/>
            <a:ext cx="10255250" cy="2081530"/>
          </a:xfrm>
          <a:noFill/>
        </p:spPr>
        <p:txBody>
          <a:bodyPr anchor="ctr" anchorCtr="0"/>
          <a:lstStyle/>
          <a:p>
            <a:pPr lvl="0"/>
            <a:r>
              <a:rPr lang="zh-CN" altLang="zh-CN">
                <a:solidFill>
                  <a:schemeClr val="bg1"/>
                </a:solidFill>
              </a:rPr>
              <a:t>领导者的沟通责任</a:t>
            </a:r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" name="封面"/>
          <p:cNvSpPr>
            <a:spLocks noGrp="1"/>
          </p:cNvSpPr>
          <p:nvPr>
            <p:ph type="subTitle" idx="1"/>
          </p:nvPr>
        </p:nvSpPr>
        <p:spPr>
          <a:xfrm>
            <a:off x="1198880" y="3560445"/>
            <a:ext cx="473075" cy="203200"/>
          </a:xfrm>
        </p:spPr>
        <p:txBody>
          <a:bodyPr>
            <a:normAutofit fontScale="25000"/>
          </a:bodyPr>
          <a:lstStyle/>
          <a:p>
            <a:r>
              <a:rPr lang="en-US">
                <a:sym typeface="+mn-ea"/>
              </a:rPr>
              <a:t> </a:t>
            </a:r>
            <a:endParaRPr lang="en-US"/>
          </a:p>
        </p:txBody>
      </p:sp>
      <p:sp>
        <p:nvSpPr>
          <p:cNvPr id="4" name="文本框 3"/>
          <p:cNvSpPr txBox="1"/>
          <p:nvPr/>
        </p:nvSpPr>
        <p:spPr>
          <a:xfrm>
            <a:off x="3385820" y="4286885"/>
            <a:ext cx="613981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>
                <a:solidFill>
                  <a:schemeClr val="bg1"/>
                </a:solidFill>
              </a:rPr>
              <a:t>汇报人：</a:t>
            </a:r>
            <a:r>
              <a:rPr lang="en-US" altLang="zh-CN">
                <a:solidFill>
                  <a:schemeClr val="bg1"/>
                </a:solidFill>
              </a:rPr>
              <a:t>                                        </a:t>
            </a:r>
            <a:r>
              <a:rPr lang="zh-CN" altLang="en-US">
                <a:solidFill>
                  <a:schemeClr val="bg1"/>
                </a:solidFill>
              </a:rPr>
              <a:t>时间：</a:t>
            </a:r>
            <a:r>
              <a:rPr lang="en-US" altLang="zh-CN">
                <a:solidFill>
                  <a:schemeClr val="bg1"/>
                </a:solidFill>
              </a:rPr>
              <a:t>2024</a:t>
            </a:r>
            <a:r>
              <a:rPr lang="zh-CN" altLang="en-US">
                <a:solidFill>
                  <a:schemeClr val="bg1"/>
                </a:solidFill>
              </a:rPr>
              <a:t>年</a:t>
            </a:r>
            <a:r>
              <a:rPr lang="en-US" altLang="zh-CN">
                <a:solidFill>
                  <a:schemeClr val="bg1"/>
                </a:solidFill>
              </a:rPr>
              <a:t>X</a:t>
            </a:r>
            <a:r>
              <a:rPr lang="zh-CN" altLang="en-US">
                <a:solidFill>
                  <a:schemeClr val="bg1"/>
                </a:solidFill>
              </a:rPr>
              <a:t>月</a:t>
            </a:r>
            <a:endParaRPr lang="zh-CN" altLang="en-US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descr="图片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目录"/>
          <p:cNvSpPr>
            <a:spLocks noGrp="1"/>
          </p:cNvSpPr>
          <p:nvPr>
            <p:ph type="title" idx="4294967295"/>
          </p:nvPr>
        </p:nvSpPr>
        <p:spPr>
          <a:xfrm>
            <a:off x="1621790" y="1647190"/>
            <a:ext cx="2991485" cy="2125980"/>
          </a:xfrm>
        </p:spPr>
        <p:txBody>
          <a:bodyPr>
            <a:noAutofit/>
          </a:bodyPr>
          <a:lstStyle/>
          <a:p>
            <a:r>
              <a:rPr lang="zh-CN" altLang="en-US" sz="4000">
                <a:solidFill>
                  <a:schemeClr val="tx1"/>
                </a:solidFill>
              </a:rPr>
              <a:t>目</a:t>
            </a:r>
            <a:r>
              <a:rPr lang="en-US" altLang="zh-CN" sz="4000">
                <a:solidFill>
                  <a:schemeClr val="tx1"/>
                </a:solidFill>
              </a:rPr>
              <a:t>  </a:t>
            </a:r>
            <a:r>
              <a:rPr lang="zh-CN" altLang="en-US" sz="4000">
                <a:solidFill>
                  <a:schemeClr val="tx1"/>
                </a:solidFill>
              </a:rPr>
              <a:t>录</a:t>
            </a:r>
            <a:endParaRPr lang="zh-CN" altLang="en-US" sz="4000">
              <a:solidFill>
                <a:schemeClr val="tx1"/>
              </a:solidFill>
            </a:endParaRPr>
          </a:p>
        </p:txBody>
      </p:sp>
      <p:sp>
        <p:nvSpPr>
          <p:cNvPr id="23" name="content"/>
          <p:cNvSpPr txBox="1"/>
          <p:nvPr/>
        </p:nvSpPr>
        <p:spPr>
          <a:xfrm>
            <a:off x="4418965" y="1466850"/>
            <a:ext cx="6755765" cy="452183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24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MiSans Heavy" panose="00000a00000000000000" charset="-122"/>
                <a:sym typeface="+mn-ea"/>
              </a:rPr>
              <a:t>第1章  领导者的沟通责任
第2章  建立信任
第3章  激励团队
第4章  处理冲突
第5章  塑造团队文化
第6章  总结与展望</a:t>
            </a:r>
            <a:endParaRPr lang="zh-CN" altLang="en-US" sz="24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MiSans Heavy" panose="00000a00000000000000" charset="-122"/>
              <a:sym typeface="+mn-ea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313857" y="3074243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b="1">
                <a:solidFill>
                  <a:schemeClr val="accent5">
                    <a:lumMod val="50000"/>
                    <a:alpha val="60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rPr>
              <a:t>CATALOGUE</a:t>
            </a:r>
            <a:endParaRPr lang="en-US" b="1">
              <a:solidFill>
                <a:schemeClr val="accent5">
                  <a:lumMod val="50000"/>
                  <a:alpha val="60000"/>
                </a:schemeClr>
              </a:solidFill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图片3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1089660" y="1583690"/>
            <a:ext cx="1922780" cy="968375"/>
          </a:xfrm>
          <a:noFill/>
        </p:spPr>
        <p:txBody>
          <a:bodyPr>
            <a:noAutofit/>
          </a:bodyPr>
          <a:lstStyle/>
          <a:p>
            <a:r>
              <a:rPr lang="zh-CN" altLang="en-US" sz="2400"/>
              <a:t>01</a:t>
            </a:r>
            <a:endParaRPr lang="zh-CN" altLang="en-US" sz="2400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326515" y="2854960"/>
            <a:ext cx="9108440" cy="1319530"/>
          </a:xfrm>
          <a:noFill/>
        </p:spPr>
        <p:txBody>
          <a:bodyPr/>
          <a:lstStyle/>
          <a:p>
            <a:pPr algn="ctr"/>
            <a:r>
              <a:rPr sz="4500"/>
              <a:t>第1章 领导者的沟通责任</a:t>
            </a:r>
            <a:endParaRPr sz="4500"/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cxnSp>
        <p:nvCxnSpPr>
          <p:cNvPr id="7" name="Connector 5"/>
          <p:cNvCxnSpPr/>
          <p:nvPr/>
        </p:nvCxnSpPr>
        <p:spPr>
          <a:xfrm flipV="1">
            <a:off x="2866068" y="1154382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8" name="Connector 6"/>
          <p:cNvCxnSpPr/>
          <p:nvPr/>
        </p:nvCxnSpPr>
        <p:spPr>
          <a:xfrm flipV="1">
            <a:off x="362203" y="1935630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领导者在组织中扮演着关键的角色，他们负责领导团队实现目标，而有效的沟通是领导者不可或缺的责任之一。</a:t>
            </a:r>
            <a:endParaRPr lang="zh-CN" altLang="en-US" spc="15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55825" y="2346960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领导者在组织中的关键角色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沟通的重要性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沟通是领导者与团队之间建立联系和理解的桥梁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建立联系和理解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能够激励团队成员，提高工作效率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激励团队成员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沟通能够增强团队的凝聚力，提升团队合作效果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增强团队凝聚力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领导者可以通过面对面交流、团队会议、电子邮件、电话等多种方式进行沟通，选择适合场合的沟通方式能够提高沟通效果。</a:t>
            </a:r>
            <a:endParaRPr lang="zh-CN" altLang="en-US" spc="15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55825" y="2346960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多种沟通方法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燕尾形 38"/>
          <p:cNvSpPr/>
          <p:nvPr/>
        </p:nvSpPr>
        <p:spPr>
          <a:xfrm>
            <a:off x="8980805" y="1614170"/>
            <a:ext cx="2536825" cy="852805"/>
          </a:xfrm>
          <a:prstGeom prst="chevron">
            <a:avLst/>
          </a:prstGeom>
          <a:solidFill>
            <a:schemeClr val="accent6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8" name="燕尾形 37"/>
          <p:cNvSpPr/>
          <p:nvPr/>
        </p:nvSpPr>
        <p:spPr>
          <a:xfrm>
            <a:off x="5962650" y="1614805"/>
            <a:ext cx="2879090" cy="852170"/>
          </a:xfrm>
          <a:prstGeom prst="chevron">
            <a:avLst/>
          </a:prstGeom>
          <a:solidFill>
            <a:schemeClr val="accent4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6" name="燕尾形 36"/>
          <p:cNvSpPr/>
          <p:nvPr/>
        </p:nvSpPr>
        <p:spPr>
          <a:xfrm>
            <a:off x="2866390" y="1614805"/>
            <a:ext cx="2689860" cy="852805"/>
          </a:xfrm>
          <a:prstGeom prst="chevron">
            <a:avLst/>
          </a:prstGeom>
          <a:solidFill>
            <a:schemeClr val="accent2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4" name="五边形 30"/>
          <p:cNvSpPr/>
          <p:nvPr/>
        </p:nvSpPr>
        <p:spPr>
          <a:xfrm>
            <a:off x="355600" y="1615440"/>
            <a:ext cx="2510790" cy="852170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3149600" y="1821815"/>
            <a:ext cx="252984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1" name="content.2.title"/>
          <p:cNvSpPr txBox="1"/>
          <p:nvPr/>
        </p:nvSpPr>
        <p:spPr>
          <a:xfrm>
            <a:off x="3365500" y="1918335"/>
            <a:ext cx="2089785" cy="4851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表达清晰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2" name="content.2.content"/>
          <p:cNvSpPr txBox="1"/>
          <p:nvPr/>
        </p:nvSpPr>
        <p:spPr>
          <a:xfrm>
            <a:off x="3336925" y="2511425"/>
            <a:ext cx="2067560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清晰表达自己的意图和要求，避免误解和沟通障碍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6129020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6" name="content.3.title"/>
          <p:cNvSpPr txBox="1"/>
          <p:nvPr/>
        </p:nvSpPr>
        <p:spPr>
          <a:xfrm>
            <a:off x="6381115" y="1918335"/>
            <a:ext cx="2358390" cy="4851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善用肢体语言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7" name="content.3.content"/>
          <p:cNvSpPr txBox="1"/>
          <p:nvPr/>
        </p:nvSpPr>
        <p:spPr>
          <a:xfrm>
            <a:off x="6344920" y="2511425"/>
            <a:ext cx="20961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肢体语言能够传达额外信息，帮助团队更好地理解领导者的意图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9148445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41" name="content.4.title"/>
          <p:cNvSpPr txBox="1"/>
          <p:nvPr/>
        </p:nvSpPr>
        <p:spPr>
          <a:xfrm>
            <a:off x="9378315" y="1918335"/>
            <a:ext cx="2101215" cy="4851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2" name="content.4.content"/>
          <p:cNvSpPr txBox="1"/>
          <p:nvPr/>
        </p:nvSpPr>
        <p:spPr>
          <a:xfrm>
            <a:off x="9407525" y="2511425"/>
            <a:ext cx="207708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47650" y="360045"/>
            <a:ext cx="8281670" cy="720090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</a:rPr>
              <a:t>沟通技巧</a:t>
            </a:r>
            <a:endParaRPr>
              <a:solidFill>
                <a:schemeClr val="tx1"/>
              </a:solidFill>
            </a:endParaRPr>
          </a:p>
        </p:txBody>
      </p:sp>
      <p:sp>
        <p:nvSpPr>
          <p:cNvPr id="2" name="content.1.title"/>
          <p:cNvSpPr txBox="1"/>
          <p:nvPr/>
        </p:nvSpPr>
        <p:spPr>
          <a:xfrm>
            <a:off x="499110" y="1918335"/>
            <a:ext cx="2192655" cy="4851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倾听能力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1.content"/>
          <p:cNvSpPr txBox="1"/>
          <p:nvPr/>
        </p:nvSpPr>
        <p:spPr>
          <a:xfrm>
            <a:off x="462915" y="2511425"/>
            <a:ext cx="20834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倾听团队成员的意见和想法是有效沟通的基础</a:t>
            </a:r>
            <a:endParaRPr lang="en-US" altLang="zh-CN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101725" y="1220470"/>
            <a:ext cx="8568690" cy="719455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l"/>
            <a:r>
              <a:rPr lang="zh-CN" altLang="en-US">
                <a:solidFill>
                  <a:schemeClr val="tx1"/>
                </a:solidFill>
              </a:rPr>
              <a:t>不断提升沟通技巧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" name="content"/>
          <p:cNvSpPr/>
          <p:nvPr/>
        </p:nvSpPr>
        <p:spPr>
          <a:xfrm>
            <a:off x="1381125" y="2447290"/>
            <a:ext cx="7975600" cy="3154680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fontAlgn="auto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+mn-ea"/>
              </a:rPr>
              <a:t>领导者需要不断提升自己的沟通技巧，才能更好地与团队成员沟通，有效地传达信息，实现团队目标。</a:t>
            </a:r>
            <a:endParaRPr lang="zh-CN" altLang="en-US">
              <a:ln>
                <a:noFill/>
                <a:prstDash val="sysDot"/>
              </a:ln>
              <a:solidFill>
                <a:schemeClr val="tx1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图片3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1089660" y="1583690"/>
            <a:ext cx="1922780" cy="968375"/>
          </a:xfrm>
          <a:noFill/>
        </p:spPr>
        <p:txBody>
          <a:bodyPr>
            <a:noAutofit/>
          </a:bodyPr>
          <a:lstStyle/>
          <a:p>
            <a:r>
              <a:rPr lang="zh-CN" altLang="en-US" sz="2400"/>
              <a:t>02</a:t>
            </a:r>
            <a:endParaRPr lang="zh-CN" altLang="en-US" sz="2400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326515" y="2854960"/>
            <a:ext cx="9108440" cy="1319530"/>
          </a:xfrm>
          <a:noFill/>
        </p:spPr>
        <p:txBody>
          <a:bodyPr/>
          <a:lstStyle/>
          <a:p>
            <a:pPr algn="ctr"/>
            <a:r>
              <a:rPr sz="4500"/>
              <a:t>第2章 建立信任</a:t>
            </a:r>
            <a:endParaRPr sz="4500"/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cxnSp>
        <p:nvCxnSpPr>
          <p:cNvPr id="7" name="Connector 5"/>
          <p:cNvCxnSpPr/>
          <p:nvPr/>
        </p:nvCxnSpPr>
        <p:spPr>
          <a:xfrm flipV="1">
            <a:off x="2866068" y="1154382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8" name="Connector 6"/>
          <p:cNvCxnSpPr/>
          <p:nvPr/>
        </p:nvCxnSpPr>
        <p:spPr>
          <a:xfrm flipV="1">
            <a:off x="362203" y="1935630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>
                <a:solidFill>
                  <a:schemeClr val="tx1"/>
                </a:solidFill>
              </a:rPr>
              <a:t>信任的重要性</a:t>
            </a:r>
            <a:endParaRPr lang="en-US" altLang="zh-CN">
              <a:solidFill>
                <a:schemeClr val="tx1"/>
              </a:solidFill>
            </a:endParaRPr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ym typeface="+mn-ea"/>
              </a:rPr>
              <a:t>信任是团队合作的基石</a:t>
            </a:r>
            <a:endParaRPr lang="en-US" altLang="zh-CN" sz="16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建立团队合作基础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01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03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领导者通过行为建立信任</a:t>
            </a:r>
            <a:endParaRPr lang="zh-CN" altLang="en-US" sz="1600"/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领导者行为示范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02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信任促进团队成员间有效沟通</a:t>
            </a:r>
            <a:endParaRPr lang="zh-CN" altLang="en-US" sz="1600"/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有效沟通关键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燕尾形 38"/>
          <p:cNvSpPr/>
          <p:nvPr/>
        </p:nvSpPr>
        <p:spPr>
          <a:xfrm>
            <a:off x="8980805" y="1614170"/>
            <a:ext cx="2536825" cy="852805"/>
          </a:xfrm>
          <a:prstGeom prst="chevron">
            <a:avLst/>
          </a:prstGeom>
          <a:solidFill>
            <a:schemeClr val="accent6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8" name="燕尾形 37"/>
          <p:cNvSpPr/>
          <p:nvPr/>
        </p:nvSpPr>
        <p:spPr>
          <a:xfrm>
            <a:off x="5962650" y="1614805"/>
            <a:ext cx="2879090" cy="852170"/>
          </a:xfrm>
          <a:prstGeom prst="chevron">
            <a:avLst/>
          </a:prstGeom>
          <a:solidFill>
            <a:schemeClr val="accent4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6" name="燕尾形 36"/>
          <p:cNvSpPr/>
          <p:nvPr/>
        </p:nvSpPr>
        <p:spPr>
          <a:xfrm>
            <a:off x="2866390" y="1614805"/>
            <a:ext cx="2689860" cy="852805"/>
          </a:xfrm>
          <a:prstGeom prst="chevron">
            <a:avLst/>
          </a:prstGeom>
          <a:solidFill>
            <a:schemeClr val="accent2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4" name="五边形 30"/>
          <p:cNvSpPr/>
          <p:nvPr/>
        </p:nvSpPr>
        <p:spPr>
          <a:xfrm>
            <a:off x="355600" y="1615440"/>
            <a:ext cx="2510790" cy="852170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3149600" y="1821815"/>
            <a:ext cx="252984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1" name="content.2.title"/>
          <p:cNvSpPr txBox="1"/>
          <p:nvPr/>
        </p:nvSpPr>
        <p:spPr>
          <a:xfrm>
            <a:off x="3365500" y="1918335"/>
            <a:ext cx="2089785" cy="4851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公正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2" name="content.2.content"/>
          <p:cNvSpPr txBox="1"/>
          <p:nvPr/>
        </p:nvSpPr>
        <p:spPr>
          <a:xfrm>
            <a:off x="3336925" y="2511425"/>
            <a:ext cx="2067560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公平对待
不偏袒任何一方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6129020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6" name="content.3.title"/>
          <p:cNvSpPr txBox="1"/>
          <p:nvPr/>
        </p:nvSpPr>
        <p:spPr>
          <a:xfrm>
            <a:off x="6381115" y="1918335"/>
            <a:ext cx="2358390" cy="4851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尊重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7" name="content.3.content"/>
          <p:cNvSpPr txBox="1"/>
          <p:nvPr/>
        </p:nvSpPr>
        <p:spPr>
          <a:xfrm>
            <a:off x="6344920" y="2511425"/>
            <a:ext cx="20961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尊重团队成员
倾听意见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9148445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41" name="content.4.title"/>
          <p:cNvSpPr txBox="1"/>
          <p:nvPr/>
        </p:nvSpPr>
        <p:spPr>
          <a:xfrm>
            <a:off x="9378315" y="1918335"/>
            <a:ext cx="2101215" cy="4851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支持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2" name="content.4.content"/>
          <p:cNvSpPr txBox="1"/>
          <p:nvPr/>
        </p:nvSpPr>
        <p:spPr>
          <a:xfrm>
            <a:off x="9407525" y="2511425"/>
            <a:ext cx="207708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支持团队成员
帮助解决问题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47650" y="360045"/>
            <a:ext cx="8281670" cy="720090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</a:rPr>
              <a:t>建立信任的方法</a:t>
            </a:r>
            <a:endParaRPr>
              <a:solidFill>
                <a:schemeClr val="tx1"/>
              </a:solidFill>
            </a:endParaRPr>
          </a:p>
        </p:txBody>
      </p:sp>
      <p:sp>
        <p:nvSpPr>
          <p:cNvPr id="2" name="content.1.title"/>
          <p:cNvSpPr txBox="1"/>
          <p:nvPr/>
        </p:nvSpPr>
        <p:spPr>
          <a:xfrm>
            <a:off x="499110" y="1918335"/>
            <a:ext cx="2192655" cy="4851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诚实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1.content"/>
          <p:cNvSpPr txBox="1"/>
          <p:nvPr/>
        </p:nvSpPr>
        <p:spPr>
          <a:xfrm>
            <a:off x="462915" y="2511425"/>
            <a:ext cx="20834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言行一致
诚实待人</a:t>
            </a:r>
            <a:endParaRPr lang="en-US" altLang="zh-CN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>
                <a:solidFill>
                  <a:schemeClr val="tx1"/>
                </a:solidFill>
              </a:rPr>
              <a:t>信任的维护</a:t>
            </a:r>
            <a:endParaRPr lang="en-US" altLang="zh-CN">
              <a:solidFill>
                <a:schemeClr val="tx1"/>
              </a:solidFill>
            </a:endParaRPr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ym typeface="+mn-ea"/>
              </a:rPr>
              <a:t>信任是珍贵的财富</a:t>
            </a:r>
            <a:endParaRPr lang="en-US" altLang="zh-CN" sz="16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不断维护信任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01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03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解决问题时保持透明</a:t>
            </a:r>
            <a:endParaRPr lang="zh-CN" altLang="en-US" sz="1600"/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坦诚沟通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02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言行一致</a:t>
            </a:r>
            <a:endParaRPr lang="zh-CN" altLang="en-US" sz="1600"/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保持承诺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101725" y="1220470"/>
            <a:ext cx="8568690" cy="719455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l"/>
            <a:r>
              <a:rPr lang="zh-CN" altLang="en-US">
                <a:solidFill>
                  <a:schemeClr val="tx1"/>
                </a:solidFill>
              </a:rPr>
              <a:t>信任的影响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" name="content"/>
          <p:cNvSpPr/>
          <p:nvPr/>
        </p:nvSpPr>
        <p:spPr>
          <a:xfrm>
            <a:off x="1381125" y="2447290"/>
            <a:ext cx="7975600" cy="3154680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fontAlgn="auto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+mn-ea"/>
              </a:rPr>
              <a:t>建立和维护信任对团队十分重要。信任可以促进团队的合作，提升工作效率，增强团队成员的归属感和忠诚度。领导者需要通过行动和言行来建立信任，不断维护信任，以达到团队合作的最佳状态。</a:t>
            </a:r>
            <a:endParaRPr lang="zh-CN" altLang="en-US">
              <a:ln>
                <a:noFill/>
                <a:prstDash val="sysDot"/>
              </a:ln>
              <a:solidFill>
                <a:schemeClr val="tx1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信任的重要性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信任是团队合作的基石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团队合作基础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信任促进团队成员间有效沟通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有效沟通关键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领导者通过行为建立信任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领导者行为示范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图片3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1089660" y="1583690"/>
            <a:ext cx="1922780" cy="968375"/>
          </a:xfrm>
          <a:noFill/>
        </p:spPr>
        <p:txBody>
          <a:bodyPr>
            <a:noAutofit/>
          </a:bodyPr>
          <a:lstStyle/>
          <a:p>
            <a:r>
              <a:rPr lang="zh-CN" altLang="en-US" sz="2400"/>
              <a:t>03</a:t>
            </a:r>
            <a:endParaRPr lang="zh-CN" altLang="en-US" sz="2400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326515" y="2854960"/>
            <a:ext cx="9108440" cy="1319530"/>
          </a:xfrm>
          <a:noFill/>
        </p:spPr>
        <p:txBody>
          <a:bodyPr/>
          <a:lstStyle/>
          <a:p>
            <a:pPr algn="ctr"/>
            <a:r>
              <a:rPr sz="4500"/>
              <a:t>第3章 激励团队</a:t>
            </a:r>
            <a:endParaRPr sz="4500"/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cxnSp>
        <p:nvCxnSpPr>
          <p:cNvPr id="7" name="Connector 5"/>
          <p:cNvCxnSpPr/>
          <p:nvPr/>
        </p:nvCxnSpPr>
        <p:spPr>
          <a:xfrm flipV="1">
            <a:off x="2866068" y="1154382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8" name="Connector 6"/>
          <p:cNvCxnSpPr/>
          <p:nvPr/>
        </p:nvCxnSpPr>
        <p:spPr>
          <a:xfrm flipV="1">
            <a:off x="362203" y="1935630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激励是领导者的一项重要责任，能够激发团队成员的潜力，提高工作积极性和成就感。</a:t>
            </a:r>
            <a:endParaRPr lang="zh-CN" altLang="en-US" spc="15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55825" y="2346960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激励的重要性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激励的方法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通过奖励激励团队成员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奖励制度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及时表扬成员的优点和成就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肯定表扬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为团队成员提供学习和成长的机会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提供发展机会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燕尾形 38"/>
          <p:cNvSpPr/>
          <p:nvPr/>
        </p:nvSpPr>
        <p:spPr>
          <a:xfrm>
            <a:off x="8980805" y="1614170"/>
            <a:ext cx="2536825" cy="852805"/>
          </a:xfrm>
          <a:prstGeom prst="chevron">
            <a:avLst/>
          </a:prstGeom>
          <a:solidFill>
            <a:schemeClr val="accent6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8" name="燕尾形 37"/>
          <p:cNvSpPr/>
          <p:nvPr/>
        </p:nvSpPr>
        <p:spPr>
          <a:xfrm>
            <a:off x="5962650" y="1614805"/>
            <a:ext cx="2879090" cy="852170"/>
          </a:xfrm>
          <a:prstGeom prst="chevron">
            <a:avLst/>
          </a:prstGeom>
          <a:solidFill>
            <a:schemeClr val="accent4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6" name="燕尾形 36"/>
          <p:cNvSpPr/>
          <p:nvPr/>
        </p:nvSpPr>
        <p:spPr>
          <a:xfrm>
            <a:off x="2866390" y="1614805"/>
            <a:ext cx="2689860" cy="852805"/>
          </a:xfrm>
          <a:prstGeom prst="chevron">
            <a:avLst/>
          </a:prstGeom>
          <a:solidFill>
            <a:schemeClr val="accent2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4" name="五边形 30"/>
          <p:cNvSpPr/>
          <p:nvPr/>
        </p:nvSpPr>
        <p:spPr>
          <a:xfrm>
            <a:off x="355600" y="1615440"/>
            <a:ext cx="2510790" cy="852170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3149600" y="1821815"/>
            <a:ext cx="252984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1" name="content.2.title"/>
          <p:cNvSpPr txBox="1"/>
          <p:nvPr/>
        </p:nvSpPr>
        <p:spPr>
          <a:xfrm>
            <a:off x="3365500" y="1918335"/>
            <a:ext cx="2089785" cy="4851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个体差异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2" name="content.2.content"/>
          <p:cNvSpPr txBox="1"/>
          <p:nvPr/>
        </p:nvSpPr>
        <p:spPr>
          <a:xfrm>
            <a:off x="3336925" y="2511425"/>
            <a:ext cx="2067560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针对不同的个体采取不同的激励方式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6129020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6" name="content.3.title"/>
          <p:cNvSpPr txBox="1"/>
          <p:nvPr/>
        </p:nvSpPr>
        <p:spPr>
          <a:xfrm>
            <a:off x="6381115" y="1918335"/>
            <a:ext cx="2358390" cy="4851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最佳效果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7" name="content.3.content"/>
          <p:cNvSpPr txBox="1"/>
          <p:nvPr/>
        </p:nvSpPr>
        <p:spPr>
          <a:xfrm>
            <a:off x="6344920" y="2511425"/>
            <a:ext cx="20961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以达到最佳的激励效果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9148445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41" name="content.4.title"/>
          <p:cNvSpPr txBox="1"/>
          <p:nvPr/>
        </p:nvSpPr>
        <p:spPr>
          <a:xfrm>
            <a:off x="9378315" y="1918335"/>
            <a:ext cx="2101215" cy="4851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2" name="content.4.content"/>
          <p:cNvSpPr txBox="1"/>
          <p:nvPr/>
        </p:nvSpPr>
        <p:spPr>
          <a:xfrm>
            <a:off x="9407525" y="2511425"/>
            <a:ext cx="207708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47650" y="360045"/>
            <a:ext cx="8281670" cy="720090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</a:rPr>
              <a:t>激励的技巧</a:t>
            </a:r>
            <a:endParaRPr>
              <a:solidFill>
                <a:schemeClr val="tx1"/>
              </a:solidFill>
            </a:endParaRPr>
          </a:p>
        </p:txBody>
      </p:sp>
      <p:sp>
        <p:nvSpPr>
          <p:cNvPr id="2" name="content.1.title"/>
          <p:cNvSpPr txBox="1"/>
          <p:nvPr/>
        </p:nvSpPr>
        <p:spPr>
          <a:xfrm>
            <a:off x="499110" y="1918335"/>
            <a:ext cx="2192655" cy="4851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了解需求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1.content"/>
          <p:cNvSpPr txBox="1"/>
          <p:nvPr/>
        </p:nvSpPr>
        <p:spPr>
          <a:xfrm>
            <a:off x="462915" y="2511425"/>
            <a:ext cx="20834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领导者需要了解每个团队成员的需求和动机</a:t>
            </a:r>
            <a:endParaRPr lang="en-US" altLang="zh-CN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>
                <a:solidFill>
                  <a:schemeClr val="tx1"/>
                </a:solidFill>
              </a:rPr>
              <a:t>激励的效果</a:t>
            </a:r>
            <a:endParaRPr lang="en-US" altLang="zh-CN">
              <a:solidFill>
                <a:schemeClr val="tx1"/>
              </a:solidFill>
            </a:endParaRPr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ym typeface="+mn-ea"/>
              </a:rPr>
              <a:t>有效的激励能够提高团队成员的工作积极性</a:t>
            </a:r>
            <a:endParaRPr lang="en-US" altLang="zh-CN" sz="16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提高工作积极性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01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03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增强团队的凝聚力</a:t>
            </a:r>
            <a:endParaRPr lang="zh-CN" altLang="en-US" sz="1600"/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增强凝聚力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02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促进团队的共同目标的达成</a:t>
            </a:r>
            <a:endParaRPr lang="zh-CN" altLang="en-US" sz="1600"/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促进共同目标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https://d.book118.com/848113040122006044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SHOW_EDIT_AREA_INDICATION" val="1"/>
  <p:tag name="KSO_WM_UNIT_VALUE" val="28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05081_1*a*1"/>
  <p:tag name="KSO_WM_TEMPLATE_CATEGORY" val="custom"/>
  <p:tag name="KSO_WM_TEMPLATE_INDEX" val="20205081"/>
  <p:tag name="KSO_WM_UNIT_LAYERLEVEL" val="1"/>
  <p:tag name="KSO_WM_TAG_VERSION" val="1.0"/>
  <p:tag name="KSO_WM_BEAUTIFY_FLAG" val="#wm#"/>
</p:tagLst>
</file>

<file path=ppt/tags/tag64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SHOW_EDIT_AREA_INDICATION" val="1"/>
  <p:tag name="KSO_WM_UNIT_VALUE" val="111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custom20205081_1*b*1"/>
  <p:tag name="KSO_WM_TEMPLATE_CATEGORY" val="custom"/>
  <p:tag name="KSO_WM_TEMPLATE_INDEX" val="20205081"/>
  <p:tag name="KSO_WM_UNIT_LAYERLEVEL" val="1"/>
  <p:tag name="KSO_WM_TAG_VERSION" val="1.0"/>
  <p:tag name="KSO_WM_BEAUTIFY_FLAG" val="#wm#"/>
</p:tagLst>
</file>

<file path=ppt/tags/tag65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66.xml><?xml version="1.0" encoding="utf-8"?>
<p:tagLst xmlns:p="http://schemas.openxmlformats.org/presentationml/2006/main">
  <p:tag name="KSO_WM_UNIT_ISCONTENTSTITLE" val="1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30230_4*a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DIAGRAM_GROUP_CODE" val="l1-1"/>
  <p:tag name="KSO_WM_UNIT_PRESET_TEXT" val="目录"/>
</p:tagLst>
</file>

<file path=ppt/tags/tag67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INDEX" val="1_1_1"/>
  <p:tag name="KSO_WM_TEMPLATE_CATEGORY" val="custom"/>
  <p:tag name="KSO_WM_TEMPLATE_INDEX" val="20230230"/>
  <p:tag name="KSO_WM_UNIT_LAYERLEVEL" val="1_1_1"/>
  <p:tag name="KSO_WM_TAG_VERSION" val="3.0"/>
  <p:tag name="KSO_WM_BEAUTIFY_FLAG" val="#wm#"/>
  <p:tag name="KSO_WM_UNIT_TEXT_FILL_FORE_SCHEMECOLOR_INDEX_BRIGHTNESS" val="-0.25"/>
  <p:tag name="KSO_WM_UNIT_TEXT_FILL_FORE_SCHEMECOLOR_INDEX" val="14"/>
  <p:tag name="KSO_WM_UNIT_TEXT_FILL_TYPE" val="1"/>
  <p:tag name="KSO_WM_DIAGRAM_GROUP_CODE" val="l1-1"/>
  <p:tag name="KSO_WM_UNIT_TYPE" val="l_h_a"/>
  <p:tag name="KSO_WM_UNIT_ID" val="custom20230230_4*l_h_a*1_1_1"/>
  <p:tag name="KSO_WM_DIAGRAM_VERSION" val="3"/>
  <p:tag name="KSO_WM_UNIT_PRESET_TEXT" val="添加目录标题"/>
  <p:tag name="KSO_WM_DIAGRAM_MAX_ITEMCNT" val="8"/>
  <p:tag name="KSO_WM_DIAGRAM_MIN_ITEMCNT" val="2"/>
  <p:tag name="KSO_WM_DIAGRAM_VIRTUALLY_FRAME" val="{&quot;height&quot;:450.75,&quot;left&quot;:62.9,&quot;top&quot;:98.15,&quot;width&quot;:1061.6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68.xml><?xml version="1.0" encoding="utf-8"?>
<p:tagLst xmlns:p="http://schemas.openxmlformats.org/presentationml/2006/main">
  <p:tag name="KSO_WM_BEAUTIFY_FLAG" val=""/>
</p:tagLst>
</file>

<file path=ppt/tags/tag69.xml><?xml version="1.0" encoding="utf-8"?>
<p:tagLst xmlns:p="http://schemas.openxmlformats.org/presentationml/2006/main">
  <p:tag name="KSO_WM_SLIDE_ID" val="custom20230230_4"/>
  <p:tag name="KSO_WM_TEMPLATE_SUBCATEGORY" val="29"/>
  <p:tag name="KSO_WM_TEMPLATE_MASTER_TYPE" val="0"/>
  <p:tag name="KSO_WM_TEMPLATE_COLOR_TYPE" val="0"/>
  <p:tag name="KSO_WM_SLIDE_ITEM_CNT" val="4"/>
  <p:tag name="KSO_WM_SLIDE_INDEX" val="4"/>
  <p:tag name="KSO_WM_TAG_VERSION" val="1.0"/>
  <p:tag name="KSO_WM_BEAUTIFY_FLAG" val="#wm#"/>
  <p:tag name="KSO_WM_TEMPLATE_CATEGORY" val="custom"/>
  <p:tag name="KSO_WM_TEMPLATE_INDEX" val="20230230"/>
  <p:tag name="KSO_WM_SLIDE_LAYOUT" val="a_b_l"/>
  <p:tag name="KSO_WM_SLIDE_LAYOUT_CNT" val="1_1_1"/>
  <p:tag name="KSO_WM_SLIDE_TYPE" val="contents"/>
  <p:tag name="KSO_WM_SLIDE_SUBTYPE" val="diag"/>
  <p:tag name="KSO_WM_DIAGRAM_GROUP_CODE" val="l1-1"/>
  <p:tag name="KSO_WM_SLIDE_DIAGTYPE" val="l"/>
</p:tagLst>
</file>

<file path=ppt/tags/tag70.xml><?xml version="1.0" encoding="utf-8"?>
<p:tagLst xmlns:p="http://schemas.openxmlformats.org/presentationml/2006/main">
  <p:tag name="KSO_WM_UNIT_NOCLEAR" val="0"/>
  <p:tag name="KSO_WM_UNIT_VALUE" val="6"/>
  <p:tag name="KSO_WM_UNIT_HIGHLIGHT" val="0"/>
  <p:tag name="KSO_WM_UNIT_COMPATIBLE" val="1"/>
  <p:tag name="KSO_WM_UNIT_DIAGRAM_ISNUMVISUAL" val="0"/>
  <p:tag name="KSO_WM_UNIT_DIAGRAM_ISREFERUNIT" val="0"/>
  <p:tag name="KSO_WM_UNIT_TYPE" val="e"/>
  <p:tag name="KSO_WM_UNIT_INDEX" val="1"/>
  <p:tag name="KSO_WM_UNIT_ID" val="custom20230230_9*e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UNIT_TEXT_FILL_FORE_SCHEMECOLOR_INDEX_BRIGHTNESS" val="-0.25"/>
  <p:tag name="KSO_WM_UNIT_TEXT_FILL_FORE_SCHEMECOLOR_INDEX" val="14"/>
  <p:tag name="KSO_WM_UNIT_TEXT_FILL_TYPE" val="1"/>
  <p:tag name="KSO_WM_UNIT_CONTENT_GROUP_TYPE" val="contentchip"/>
  <p:tag name="KSO_WM_UNIT_PRESET_TEXT" val="Part One"/>
</p:tagLst>
</file>

<file path=ppt/tags/tag71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30230_9*a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UNIT_CONTENT_GROUP_TYPE" val="contentchip"/>
  <p:tag name="KSO_WM_UNIT_PRESET_TEXT" val="添加章节标题"/>
</p:tagLst>
</file>

<file path=ppt/tags/tag72.xml><?xml version="1.0" encoding="utf-8"?>
<p:tagLst xmlns:p="http://schemas.openxmlformats.org/presentationml/2006/main">
  <p:tag name="KSO_WM_BEAUTIFY_FLAG" val=""/>
</p:tagLst>
</file>

<file path=ppt/tags/tag73.xml><?xml version="1.0" encoding="utf-8"?>
<p:tagLst xmlns:p="http://schemas.openxmlformats.org/presentationml/2006/main">
  <p:tag name="KSO_WM_BEAUTIFY_FLAG" val=""/>
</p:tagLst>
</file>

<file path=ppt/tags/tag74.xml><?xml version="1.0" encoding="utf-8"?>
<p:tagLst xmlns:p="http://schemas.openxmlformats.org/presentationml/2006/main">
  <p:tag name="KSO_WM_SLIDE_ID" val="custom20230230_9"/>
  <p:tag name="KSO_WM_TEMPLATE_SUBCATEGORY" val="29"/>
  <p:tag name="KSO_WM_TEMPLATE_MASTER_TYPE" val="0"/>
  <p:tag name="KSO_WM_TEMPLATE_COLOR_TYPE" val="0"/>
  <p:tag name="KSO_WM_SLIDE_ITEM_CNT" val="0"/>
  <p:tag name="KSO_WM_SLIDE_INDEX" val="9"/>
  <p:tag name="KSO_WM_TAG_VERSION" val="1.0"/>
  <p:tag name="KSO_WM_BEAUTIFY_FLAG" val="#wm#"/>
  <p:tag name="KSO_WM_TEMPLATE_CATEGORY" val="custom"/>
  <p:tag name="KSO_WM_TEMPLATE_INDEX" val="20230230"/>
  <p:tag name="KSO_WM_SLIDE_LAYOUT" val="a_e"/>
  <p:tag name="KSO_WM_SLIDE_LAYOUT_CNT" val="1_1"/>
  <p:tag name="KSO_WM_SLIDE_TYPE" val="sectionTitle"/>
  <p:tag name="KSO_WM_SLIDE_SUBTYPE" val="pureTxt"/>
  <p:tag name="KSO_WM_SLIDE_CONTENT_AREA" val="{&quot;left&quot;:&quot;26.85&quot;,&quot;top&quot;:&quot;79.65&quot;,&quot;width&quot;:&quot;618.65&quot;,&quot;height&quot;:&quot;320.9&quot;}"/>
</p:tagLst>
</file>

<file path=ppt/tags/tag75.xml><?xml version="1.0" encoding="utf-8"?>
<p:tagLst xmlns:p="http://schemas.openxmlformats.org/presentationml/2006/main">
  <p:tag name="AS_NET" val="4.0.30319.34011"/>
  <p:tag name="AS_OS" val="Microsoft Windows NT 6.2.9200.0"/>
  <p:tag name="AS_RELEASE_DATE" val="2023.02.14"/>
  <p:tag name="AS_TITLE" val="Aspose.Slides for .NET 4.0"/>
  <p:tag name="AS_VERSION" val="23.2"/>
</p:tagLst>
</file>

<file path=ppt/tags/tag7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1"/>
  <p:tag name="KSO_WM_UNIT_ID" val="diagram20231485_4*l_h_i*1_3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10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7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4_1"/>
  <p:tag name="KSO_WM_UNIT_ID" val="diagram20231485_4*l_h_i*1_4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8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1"/>
  <p:tag name="KSO_WM_UNIT_ID" val="diagram20231485_4*l_h_i*1_2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6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1"/>
  <p:tag name="KSO_WM_UNIT_ID" val="diagram20231485_4*l_h_i*1_1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5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2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1"/>
  <p:tag name="KSO_WM_UNIT_ID" val="diagram20231266_3*l_h_i*1_2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3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2_1"/>
  <p:tag name="KSO_WM_UNIT_ID" val="diagram20231266_3*l_h_a*1_2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84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2_1"/>
  <p:tag name="KSO_WM_UNIT_ID" val="diagram20231266_3*l_h_f*1_2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85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1"/>
  <p:tag name="KSO_WM_UNIT_ID" val="diagram20231266_3*l_h_i*1_3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6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3_1"/>
  <p:tag name="KSO_WM_UNIT_ID" val="diagram20231266_3*l_h_a*1_3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87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3_1"/>
  <p:tag name="KSO_WM_UNIT_ID" val="diagram20231266_3*l_h_f*1_3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88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4_1"/>
  <p:tag name="KSO_WM_UNIT_ID" val="diagram20231266_3*l_h_i*1_4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9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4_1"/>
  <p:tag name="KSO_WM_UNIT_ID" val="diagram20231266_3*l_h_a*1_4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90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4_1"/>
  <p:tag name="KSO_WM_UNIT_ID" val="diagram20231266_3*l_h_f*1_4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91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3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a"/>
  <p:tag name="KSO_WM_UNIT_INDEX" val="1"/>
  <p:tag name="KSO_WM_UNIT_ID" val="diagram20231266_3*a*1"/>
  <p:tag name="KSO_WM_TEMPLATE_CATEGORY" val="diagram"/>
  <p:tag name="KSO_WM_TEMPLATE_INDEX" val="20231266"/>
  <p:tag name="KSO_WM_UNIT_LAYERLEVEL" val="1"/>
  <p:tag name="KSO_WM_TAG_VERSION" val="3.0"/>
  <p:tag name="KSO_WM_BEAUTIFY_FLAG" val="#wm#"/>
  <p:tag name="KSO_WM_UNIT_PRESET_TEXT" val="单击此处添加标题"/>
</p:tagLst>
</file>

<file path=ppt/tags/tag92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1_1"/>
  <p:tag name="KSO_WM_UNIT_ID" val="diagram20231266_3*l_h_a*1_1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93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1_1"/>
  <p:tag name="KSO_WM_UNIT_ID" val="diagram20231266_3*l_h_f*1_1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0000061035156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94.xml><?xml version="1.0" encoding="utf-8"?>
<p:tagLst xmlns:p="http://schemas.openxmlformats.org/presentationml/2006/main">
  <p:tag name="KSO_WM_BEAUTIFY_FLAG" val="#wm#"/>
  <p:tag name="KSO_WM_TEMPLATE_CATEGORY" val="diagram"/>
  <p:tag name="KSO_WM_TEMPLATE_INDEX" val="20231266"/>
  <p:tag name="KSO_WM_SPECIAL_SOURCE" val="bdnull"/>
  <p:tag name="KSO_WM_SLIDE_ID" val="diagram20231266_3"/>
  <p:tag name="KSO_WM_TEMPLATE_SUBCATEGORY" val="0"/>
  <p:tag name="KSO_WM_TEMPLATE_MASTER_TYPE" val="0"/>
  <p:tag name="KSO_WM_TEMPLATE_COLOR_TYPE" val="0"/>
  <p:tag name="KSO_WM_SLIDE_TYPE" val="text"/>
  <p:tag name="KSO_WM_SLIDE_SUBTYPE" val="diag"/>
  <p:tag name="KSO_WM_SLIDE_ITEM_CNT" val="4"/>
  <p:tag name="KSO_WM_SLIDE_INDEX" val="3"/>
  <p:tag name="KSO_WM_SLIDE_SIZE" val="845.83*270.15"/>
  <p:tag name="KSO_WM_SLIDE_POSITION" val="57.42*189.65"/>
  <p:tag name="KSO_WM_DIAGRAM_GROUP_CODE" val="l1-1"/>
  <p:tag name="KSO_WM_SLIDE_DIAGTYPE" val="l"/>
  <p:tag name="KSO_WM_TAG_VERSION" val="3.0"/>
  <p:tag name="KSO_WM_SLIDE_LAYOUT" val="a_l"/>
  <p:tag name="KSO_WM_SLIDE_LAYOUT_CNT" val="1_1"/>
</p:tagLst>
</file>

<file path=ppt/tags/tag95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96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97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98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99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0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1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2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3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  <p:tag name="KSO_WM_BEAUTIFY_FLAG" val=""/>
</p:tagLst>
</file>

<file path=ppt/tags/tag104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  <p:tag name="KSO_WM_BEAUTIFY_FLAG" val=""/>
</p:tagLst>
</file>

<file path=ppt/tags/tag105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  <p:tag name="KSO_WM_BEAUTIFY_FLAG" val=""/>
</p:tagLst>
</file>

<file path=ppt/tags/tag106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  <p:tag name="KSO_WM_BEAUTIFY_FLAG" val=""/>
</p:tagLst>
</file>

<file path=ppt/tags/tag10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2"/>
  <p:tag name="KSO_WM_UNIT_ID" val="diagram20231320_3*l_h_i*1_3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7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0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2"/>
  <p:tag name="KSO_WM_UNIT_ID" val="diagram20231320_3*l_h_i*1_2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6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0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2"/>
  <p:tag name="KSO_WM_UNIT_ID" val="diagram20231320_3*l_h_i*1_1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5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10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1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2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3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4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5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6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7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8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9.xml><?xml version="1.0" encoding="utf-8"?>
<p:tagLst xmlns:p="http://schemas.openxmlformats.org/presentationml/2006/main">
  <p:tag name="KSO_WM_BEAUTIFY_FLAG" val=""/>
</p:tagLst>
</file>

<file path=ppt/tags/tag120.xml><?xml version="1.0" encoding="utf-8"?>
<p:tagLst xmlns:p="http://schemas.openxmlformats.org/presentationml/2006/main">
  <p:tag name="KSO_WM_BEAUTIFY_FLAG" val=""/>
</p:tagLst>
</file>

<file path=ppt/tags/tag121.xml><?xml version="1.0" encoding="utf-8"?>
<p:tagLst xmlns:p="http://schemas.openxmlformats.org/presentationml/2006/main">
  <p:tag name="KSO_WM_BEAUTIFY_FLAG" val=""/>
</p:tagLst>
</file>

<file path=ppt/tags/tag122.xml><?xml version="1.0" encoding="utf-8"?>
<p:tagLst xmlns:p="http://schemas.openxmlformats.org/presentationml/2006/main">
  <p:tag name="KSO_WM_BEAUTIFY_FLAG" val=""/>
</p:tagLst>
</file>

<file path=ppt/tags/tag123.xml><?xml version="1.0" encoding="utf-8"?>
<p:tagLst xmlns:p="http://schemas.openxmlformats.org/presentationml/2006/main">
                                                </p:tagLst>
</file>

<file path=ppt/tags/tag124.xml><?xml version="1.0" encoding="utf-8"?>
<p:tagLst xmlns:p="http://schemas.openxmlformats.org/presentationml/2006/main">
  <p:tag name="KSO_WM_BEAUTIFY_FLAG" val=""/>
</p:tagLst>
</file>

<file path=ppt/tags/tag125.xml><?xml version="1.0" encoding="utf-8"?>
<p:tagLst xmlns:p="http://schemas.openxmlformats.org/presentationml/2006/main">
  <p:tag name="KSO_WM_BEAUTIFY_FLAG" val=""/>
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20</Slides>
  <Notes>10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Wingdings</vt:lpstr>
      <vt:lpstr>Calibri Light</vt:lpstr>
      <vt:lpstr>黑体</vt:lpstr>
      <vt:lpstr>MiSans Heavy</vt:lpstr>
      <vt:lpstr>Office Theme</vt:lpstr>
      <vt:lpstr>领导者的沟通责任</vt:lpstr>
      <vt:lpstr>目  录</vt:lpstr>
      <vt:lpstr>第1章 领导者的沟通责任</vt:lpstr>
      <vt:lpstr> </vt:lpstr>
      <vt:lpstr>沟通的重要性</vt:lpstr>
      <vt:lpstr> </vt:lpstr>
      <vt:lpstr>沟通技巧</vt:lpstr>
      <vt:lpstr>不断提升沟通技巧</vt:lpstr>
      <vt:lpstr>第2章 建立信任</vt:lpstr>
      <vt:lpstr>信任的重要性</vt:lpstr>
      <vt:lpstr>建立信任的方法</vt:lpstr>
      <vt:lpstr>信任的维护</vt:lpstr>
      <vt:lpstr>信任的影响</vt:lpstr>
      <vt:lpstr>信任的重要性</vt:lpstr>
      <vt:lpstr>第3章 激励团队</vt:lpstr>
      <vt:lpstr> </vt:lpstr>
      <vt:lpstr>激励的方法</vt:lpstr>
      <vt:lpstr>激励的技巧</vt:lpstr>
      <vt:lpstr>激励的效果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2024-09-25T02:05:04.921</cp:lastPrinted>
  <dcterms:created xsi:type="dcterms:W3CDTF">2024-09-24T18:05:04Z</dcterms:created>
  <dcterms:modified xsi:type="dcterms:W3CDTF">2024-09-24T18:05:07Z</dcterms:modified>
</cp:coreProperties>
</file>