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C6539FD-9039-4066-8D57-B6B421B505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41792F-02FE-4583-BD67-E56C850567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B931DA5-BBD0-4387-BC1C-ED58B69E14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B27C58D-D41F-4018-BFFF-E2473CAA49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B29971B-7764-43E6-ADF9-533E9CF7844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EBE179-1661-4C86-AA3B-E36C282D8AD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AC996B7-E557-4FE1-943A-10DA0146899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BCEB56-38BC-442E-9323-586A7D8428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1E7025-7FC3-453D-8450-D635333B4F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FFF129-241F-41D9-8317-3BDA75F98D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7271CD-D959-427F-8669-0F82316526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48117040054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乌鲁木齐邮政现状分析报告</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乌鲁木齐邮政概述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乌鲁木齐邮政业务分析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乌鲁木齐邮政市场竞争分析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乌鲁木齐邮政存在的问题与挑战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乌鲁木齐邮政发展策略与建议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乌鲁木齐邮政发展趋势与展望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乌鲁木齐邮政概述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乌鲁木齐邮政的历史与发展</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乌鲁木齐邮政的历史</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乌鲁木齐邮政始于清朝，已有百余年历史。在各个历史时期，乌鲁木齐邮政为促进地区经济发展和文化交流发挥了重要作用。</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乌鲁木齐邮政的发展</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随着时代的变迁，乌鲁木齐邮政不断进行改革和创新，逐步完善服务体系，提高运营效率。近年来，乌鲁木齐邮政在信息技术应用、物流配送等方面取得了显著进展。</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目前，乌鲁木齐邮政拥有较为完善的网络布局和服务体系，覆盖城市和乡村地区。主要业务包括函件、包裹、快递等，同时还提供金融、电商等多元化服务。</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乌鲁木齐邮政的地位</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作为地区重要的邮政服务提供商，乌鲁木齐邮政在保障公民通信权利、促进地方经济发展等方面发挥着不可替代的作用。此外，乌鲁木齐邮政还承担着维护边疆稳定、民族团结等社会责任。</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乌鲁木齐邮政的现状</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乌鲁木齐邮政的现状与地位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40684" y="1569551"/>
            <a:ext cx="3418416" cy="4073482"/>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51615" y="2379250"/>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03256" y="1797082"/>
            <a:ext cx="1348359" cy="1019157"/>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420201" y="5637371"/>
            <a:ext cx="826770" cy="460343"/>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346696" y="4534330"/>
            <a:ext cx="1348359" cy="1019157"/>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510170" y="2701925"/>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087620" y="3214540"/>
            <a:ext cx="1139293" cy="113929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乌鲁木齐邮政的未来展望</a:t>
              </a:r>
            </a:p>
          </p:txBody>
        </p:sp>
      </p:grpSp>
      <p:sp>
        <p:nvSpPr>
          <p:cNvPr id="31" name="Freeform 31"/>
          <p:cNvSpPr/>
          <p:nvPr/>
        </p:nvSpPr>
        <p:spPr>
          <a:xfrm>
            <a:off x="1262052" y="1991277"/>
            <a:ext cx="630767" cy="630767"/>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705598" y="4728631"/>
            <a:ext cx="630555" cy="63055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1556" y="4966363"/>
            <a:ext cx="1154900" cy="1591889"/>
          </a:xfrm>
          <a:custGeom>
            <a:rect l="l" t="t" r="r" b="b"/>
            <a:pathLst>
              <a:path w="1154900" h="1591889">
                <a:moveTo>
                  <a:pt x="0" y="0"/>
                </a:moveTo>
                <a:lnTo>
                  <a:pt x="0" y="1591889"/>
                </a:lnTo>
                <a:lnTo>
                  <a:pt x="1154900" y="1591889"/>
                </a:lnTo>
                <a:lnTo>
                  <a:pt x="1154900" y="1303164"/>
                </a:lnTo>
                <a:lnTo>
                  <a:pt x="288725" y="1303164"/>
                </a:lnTo>
                <a:lnTo>
                  <a:pt x="288725"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rot="-10800000">
            <a:off x="10781066" y="205192"/>
            <a:ext cx="1154900" cy="1591889"/>
          </a:xfrm>
          <a:custGeom>
            <a:rect l="l" t="t" r="r" b="b"/>
            <a:pathLst>
              <a:path w="1154900" h="1591889">
                <a:moveTo>
                  <a:pt x="0" y="0"/>
                </a:moveTo>
                <a:lnTo>
                  <a:pt x="0" y="1591889"/>
                </a:lnTo>
                <a:lnTo>
                  <a:pt x="1154900" y="1591889"/>
                </a:lnTo>
                <a:lnTo>
                  <a:pt x="1154900" y="1303164"/>
                </a:lnTo>
                <a:lnTo>
                  <a:pt x="288725" y="1303164"/>
                </a:lnTo>
                <a:lnTo>
                  <a:pt x="288725"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5" name="Group 35"/>
          <p:cNvGrpSpPr/>
          <p:nvPr/>
        </p:nvGrpSpPr>
        <p:grpSpPr>
          <a:xfrm>
            <a:off x="7581403" y="1797082"/>
            <a:ext cx="3111273" cy="3664926"/>
            <a:chOff x="7581403" y="1797082"/>
            <a:chExt cx="3111273" cy="3664926"/>
          </a:xfrm>
        </p:grpSpPr>
        <p:sp>
          <p:nvSpPr>
            <p:cNvPr id="36" name="TextBox 36"/>
            <p:cNvSpPr txBox="1"/>
            <p:nvPr/>
          </p:nvSpPr>
          <p:spPr>
            <a:xfrm>
              <a:off x="7581403" y="1797082"/>
              <a:ext cx="3111273" cy="3664926"/>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80000"/>
                </a:lnSpc>
                <a:buFont typeface="Arial"/>
                <a:buChar char="•"/>
              </a:pPr>
              <a:r>
                <a:rPr lang="en-US" sz="1500">
                  <a:solidFill>
                    <a:srgbClr val="FFFDFD">
                      <a:alpha val="100000"/>
                    </a:srgbClr>
                  </a:solidFill>
                  <a:latin typeface="Microsoft Yahei"/>
                  <a:ea typeface="Microsoft Yahei"/>
                  <a:cs typeface="Microsoft Yahei"/>
                </a:rPr>
                <a:t>乌鲁木齐邮政将进一步优化网络布局，提高服务覆盖面和质量。加强与电子商务、金融等领域的合作，拓展新的业务领域。同时，乌鲁木齐邮政还将注重技术创新和人才培养，提升企业核心竞争力。在未来发展中，乌鲁木齐邮政将继续发挥自身优势，为地区经济社会发展做出更大贡献。</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乌鲁木齐邮政业务分析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业务种类</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 乌鲁木齐邮政提供储蓄、汇兑、贷款等金融业务，满足客户多样化的金融需求。</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服务网点</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 乌鲁木齐邮政拥有广泛的金融服务网点，覆盖城市各个区域，提供便捷的金融服务。</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技术创新</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 乌鲁木齐邮政不断推进金融科技创新，引入自助设备、手机银行等，提升服务效率和客户体验。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邮政金融业务</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 乌鲁木齐邮政拥有完善的物流网络，覆盖城市及周边地区，为客户提供可靠的物流服务。</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物流网络</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 乌鲁木齐邮政提供多种运输方式，包括陆运、航空和铁路，满足不同客户的物流需求。</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运输方式</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 乌鲁木齐邮政注重服务质量，通过优化流程、提高配送效率等措施，提升客户满意度。</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服务质量</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邮政物流业务</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业务种类</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 乌鲁木齐邮政提供信函、包裹、特快专递等寄递业务，满足不同客户的需求。</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服务网络</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 乌鲁木齐邮政拥有广泛的寄递服务网络，覆盖城市及周边地区，提供便捷的寄递服务。</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服务质量</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 乌鲁木齐邮政注重寄递服务质量，通过提高配送速度、加强安全保障等措施，提升客户满意度。</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邮政寄递业务</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宣传渠道</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 乌鲁木齐邮政通过多种渠道进行宣传，包括自有媒体和社会媒体，提高品牌知名度和影响力。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创新发展</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 乌鲁木齐邮政注重传媒业务的创新发展，通过引入新技术、新形式等措施，提升传媒业务的竞争力和影响力。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媒体形式</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 乌鲁木齐邮政提供多种传媒形式，包括报纸、杂志、海报等，满足不同客户的信息传播需求。</a:t>
            </a:r>
          </a:p>
        </p:txBody>
      </p:sp>
      <p:pic>
        <p:nvPicPr>
          <p:cNvPr id="10" name="Picture 10"/>
          <p:cNvPicPr>
            <a:picLocks noChangeAspect="1"/>
          </p:cNvPicPr>
          <p:nvPr/>
        </p:nvPicPr>
        <p:blipFill>
          <a:blip r:embed="rId2"/>
          <a:srcRect l="16750" r="16750"/>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邮政传媒业务</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乌鲁木齐邮政市场竞争分析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竞争格局的变化趋势</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随着电子商务的快速发展，快递市场竞争日趋激烈，乌鲁木齐邮政需要不断创新以保持竞争优势。</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乌鲁木齐邮政在本地市场的份额</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乌鲁木齐邮政在本地市场的份额较大，占据了一定的竞争优势。</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本地市场的其他竞争对手</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除了乌鲁木齐邮政外，本地市场还有中国邮政、顺丰速运、中通快递等竞争对手。</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本地市场竞争格局</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477400" y="2610745"/>
            <a:ext cx="1568482" cy="1639538"/>
            <a:chOff x="6477400" y="2610745"/>
            <a:chExt cx="1568482" cy="1639538"/>
          </a:xfrm>
        </p:grpSpPr>
        <p:sp>
          <p:nvSpPr>
            <p:cNvPr id="3" name="Freeform 3"/>
            <p:cNvSpPr/>
            <p:nvPr/>
          </p:nvSpPr>
          <p:spPr>
            <a:xfrm rot="15417784">
              <a:off x="6477400" y="2610745"/>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7071664" y="3240538"/>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078838" y="2037055"/>
            <a:ext cx="3224117" cy="3370231"/>
            <a:chOff x="8078838" y="2037055"/>
            <a:chExt cx="3224117" cy="3370231"/>
          </a:xfrm>
        </p:grpSpPr>
        <p:sp>
          <p:nvSpPr>
            <p:cNvPr id="6" name="Freeform 6"/>
            <p:cNvSpPr/>
            <p:nvPr/>
          </p:nvSpPr>
          <p:spPr>
            <a:xfrm rot="16200000">
              <a:off x="8078838" y="2037055"/>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350711" y="3363792"/>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259021" y="4383062"/>
            <a:ext cx="977456" cy="1021747"/>
            <a:chOff x="7259021" y="4383062"/>
            <a:chExt cx="977456" cy="1021747"/>
          </a:xfrm>
        </p:grpSpPr>
        <p:sp>
          <p:nvSpPr>
            <p:cNvPr id="9" name="Freeform 9"/>
            <p:cNvSpPr/>
            <p:nvPr/>
          </p:nvSpPr>
          <p:spPr>
            <a:xfrm rot="16200000">
              <a:off x="7259021" y="4383062"/>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629353" y="4775492"/>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870036" y="2413316"/>
            <a:ext cx="584258" cy="584258"/>
          </a:xfrm>
          <a:prstGeom prst="ellipse">
            <a:avLst/>
          </a:prstGeom>
          <a:no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2" name="AutoShape 12"/>
          <p:cNvSpPr/>
          <p:nvPr/>
        </p:nvSpPr>
        <p:spPr>
          <a:xfrm>
            <a:off x="965342" y="2512808"/>
            <a:ext cx="395855"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13" name="TextBox 13"/>
          <p:cNvSpPr txBox="1"/>
          <p:nvPr/>
        </p:nvSpPr>
        <p:spPr>
          <a:xfrm>
            <a:off x="1641736" y="2429872"/>
            <a:ext cx="4120112"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中国邮政在国内市场中占据主导地位，但顺丰速运、中通快递等民营快递企业也在迅速发展。</a:t>
            </a:r>
          </a:p>
        </p:txBody>
      </p:sp>
      <p:sp>
        <p:nvSpPr>
          <p:cNvPr id="14" name="TextBox 14"/>
          <p:cNvSpPr txBox="1"/>
          <p:nvPr/>
        </p:nvSpPr>
        <p:spPr>
          <a:xfrm>
            <a:off x="1641736" y="2158409"/>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国内邮政市场竞争格局</a:t>
            </a:r>
          </a:p>
        </p:txBody>
      </p:sp>
      <p:sp>
        <p:nvSpPr>
          <p:cNvPr id="15" name="AutoShape 15"/>
          <p:cNvSpPr/>
          <p:nvPr/>
        </p:nvSpPr>
        <p:spPr>
          <a:xfrm>
            <a:off x="870036" y="3552810"/>
            <a:ext cx="584258" cy="584258"/>
          </a:xfrm>
          <a:prstGeom prst="ellipse">
            <a:avLst/>
          </a:prstGeom>
          <a:noFill/>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6" name="AutoShape 16"/>
          <p:cNvSpPr/>
          <p:nvPr/>
        </p:nvSpPr>
        <p:spPr>
          <a:xfrm>
            <a:off x="946292" y="3654420"/>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17" name="TextBox 17"/>
          <p:cNvSpPr txBox="1"/>
          <p:nvPr/>
        </p:nvSpPr>
        <p:spPr>
          <a:xfrm>
            <a:off x="1641736" y="3615528"/>
            <a:ext cx="4114800" cy="799744"/>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乌鲁木齐邮政作为中国邮政的分支机构，在国内市场中具有一定的影响力。</a:t>
            </a:r>
          </a:p>
        </p:txBody>
      </p:sp>
      <p:sp>
        <p:nvSpPr>
          <p:cNvPr id="18" name="TextBox 18"/>
          <p:cNvSpPr txBox="1"/>
          <p:nvPr/>
        </p:nvSpPr>
        <p:spPr>
          <a:xfrm>
            <a:off x="1641736" y="3344066"/>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乌鲁木齐邮政在国内市场的地位</a:t>
            </a:r>
          </a:p>
        </p:txBody>
      </p:sp>
      <p:sp>
        <p:nvSpPr>
          <p:cNvPr id="19" name="AutoShape 19"/>
          <p:cNvSpPr/>
          <p:nvPr/>
        </p:nvSpPr>
        <p:spPr>
          <a:xfrm>
            <a:off x="865802" y="4701631"/>
            <a:ext cx="584258" cy="584258"/>
          </a:xfrm>
          <a:prstGeom prst="ellipse">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20" name="AutoShape 20"/>
          <p:cNvSpPr/>
          <p:nvPr/>
        </p:nvSpPr>
        <p:spPr>
          <a:xfrm>
            <a:off x="932957" y="4801125"/>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21" name="TextBox 21"/>
          <p:cNvSpPr txBox="1"/>
          <p:nvPr/>
        </p:nvSpPr>
        <p:spPr>
          <a:xfrm>
            <a:off x="1641736" y="4814363"/>
            <a:ext cx="4114800"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国内市场竞争的加剧对乌鲁木齐邮政的业务量和盈利能力带来了一定的压力。</a:t>
            </a:r>
          </a:p>
        </p:txBody>
      </p:sp>
      <p:sp>
        <p:nvSpPr>
          <p:cNvPr id="22" name="TextBox 22"/>
          <p:cNvSpPr txBox="1"/>
          <p:nvPr/>
        </p:nvSpPr>
        <p:spPr>
          <a:xfrm>
            <a:off x="1641736" y="4542900"/>
            <a:ext cx="37814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国内市场竞争状况对乌鲁木齐邮政的影响</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国内市场竞争状况</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国际市场竞争态势</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随着中国与周边国家的经贸往来不断加强，国际邮政市场的需求将不断增长，为乌鲁木齐邮政的发展提供了机遇。</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国际市场竞争态势对乌鲁木齐邮政的影响</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国际邮政市场主要由UPS、FedEx等跨国快递企业占据主导地位。</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国际邮政市场竞争格局</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乌鲁木齐作为中国西部地区的重要城市，国际邮件和包裹的进出量较大，但乌鲁木齐邮政在国际市场的业务量相对较少。</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乌鲁木齐邮政在国际市场的业务量</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https://d.book118.com/848117040054006036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2024-09-15T16:43:54.312</cp:lastPrinted>
  <dcterms:created xsi:type="dcterms:W3CDTF">2024-09-15T08:43:54Z</dcterms:created>
  <dcterms:modified xsi:type="dcterms:W3CDTF">2024-09-15T08:43:56Z</dcterms:modified>
</cp:coreProperties>
</file>