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79" r:id="rId10"/>
  </p:sldIdLst>
  <p:sldSz cx="12192000" cy="6858000"/>
  <p:notesSz cx="6858000" cy="9144000"/>
  <p:custDataLst>
    <p:tags r:id="rId1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tags" Target="tags/tag1.xml" /><Relationship Id="rId12" Type="http://schemas.openxmlformats.org/officeDocument/2006/relationships/presProps" Target="presProps.xml" /><Relationship Id="rId13" Type="http://schemas.openxmlformats.org/officeDocument/2006/relationships/viewProps" Target="viewProps.xml" /><Relationship Id="rId14" Type="http://schemas.openxmlformats.org/officeDocument/2006/relationships/theme" Target="theme/theme1.xml" /><Relationship Id="rId15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1D60691-BF4C-4B78-A9AB-6C85E438A1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E898BC6-AE9B-478D-830A-8734CF3EB3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B310FD1-2164-4CE1-A6C7-B0A6A71D58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E855F62-3B0D-4132-8639-3772974603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1277193-AAB6-47D4-9DD8-2BD10C96C8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C28954D-1AA6-4630-9F5C-02C9C5C3D0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D57D44C-A01C-482F-A956-279E0CF7EA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95B4D0D-4B14-4955-A2C4-6B9D6FC979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B7A6EC1-1B4B-4085-BA1D-1F8A966970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09E078E-0E90-4702-84EE-14E8A47350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932F9E0-1AB7-4766-BD6E-052A83DE73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48124100051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409093" y="4827662"/>
            <a:ext cx="3373814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汇报人：小无名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40840" y="3516888"/>
            <a:ext cx="10110320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专科医生如何带教全科医生课件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825995" y="5328676"/>
            <a:ext cx="4540009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16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59558" y="1161765"/>
            <a:ext cx="2072884" cy="2072884"/>
            <a:chOff x="5059558" y="1161765"/>
            <a:chExt cx="2072884" cy="2072884"/>
          </a:xfrm>
        </p:grpSpPr>
        <p:sp>
          <p:nvSpPr>
            <p:cNvPr id="6" name="AutoShape 6"/>
            <p:cNvSpPr/>
            <p:nvPr/>
          </p:nvSpPr>
          <p:spPr>
            <a:xfrm>
              <a:off x="5059558" y="1161765"/>
              <a:ext cx="2072884" cy="2072884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5116739" y="1218945"/>
            <a:ext cx="1958523" cy="1958523"/>
            <a:chOff x="5116739" y="1218945"/>
            <a:chExt cx="1958523" cy="1958523"/>
          </a:xfrm>
        </p:grpSpPr>
        <p:sp>
          <p:nvSpPr>
            <p:cNvPr id="8" name="Freeform 8"/>
            <p:cNvSpPr/>
            <p:nvPr/>
          </p:nvSpPr>
          <p:spPr>
            <a:xfrm>
              <a:off x="5116739" y="1218945"/>
              <a:ext cx="1958523" cy="1958523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116739" y="1218945"/>
              <a:ext cx="1958523" cy="1958523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253411" y="1355617"/>
              <a:ext cx="1685300" cy="1685300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5441229" y="1902429"/>
            <a:ext cx="1309543" cy="896478"/>
            <a:chOff x="5441229" y="1902429"/>
            <a:chExt cx="1309543" cy="896478"/>
          </a:xfrm>
        </p:grpSpPr>
        <p:sp>
          <p:nvSpPr>
            <p:cNvPr id="12" name="Freeform 12"/>
            <p:cNvSpPr/>
            <p:nvPr/>
          </p:nvSpPr>
          <p:spPr>
            <a:xfrm>
              <a:off x="5441229" y="1902429"/>
              <a:ext cx="1309543" cy="896478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AutoShape 13"/>
          <p:cNvSpPr/>
          <p:nvPr/>
        </p:nvSpPr>
        <p:spPr>
          <a:xfrm rot="-5400000">
            <a:off x="100705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-5400000" flipV="1">
            <a:off x="15361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51200" y="495117"/>
            <a:ext cx="757489" cy="757489"/>
            <a:chOff x="551200" y="495117"/>
            <a:chExt cx="757489" cy="757489"/>
          </a:xfrm>
        </p:grpSpPr>
        <p:sp>
          <p:nvSpPr>
            <p:cNvPr id="3" name="AutoShape 3"/>
            <p:cNvSpPr/>
            <p:nvPr/>
          </p:nvSpPr>
          <p:spPr>
            <a:xfrm>
              <a:off x="551200" y="495117"/>
              <a:ext cx="757489" cy="757489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" name="Group 4"/>
          <p:cNvGrpSpPr/>
          <p:nvPr/>
        </p:nvGrpSpPr>
        <p:grpSpPr>
          <a:xfrm>
            <a:off x="572171" y="516087"/>
            <a:ext cx="715670" cy="715670"/>
            <a:chOff x="572171" y="516087"/>
            <a:chExt cx="715670" cy="715670"/>
          </a:xfrm>
        </p:grpSpPr>
        <p:sp>
          <p:nvSpPr>
            <p:cNvPr id="5" name="Freeform 5"/>
            <p:cNvSpPr/>
            <p:nvPr/>
          </p:nvSpPr>
          <p:spPr>
            <a:xfrm>
              <a:off x="572171" y="516087"/>
              <a:ext cx="715670" cy="715670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2171" y="516087"/>
              <a:ext cx="715670" cy="715670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22036" y="565953"/>
              <a:ext cx="615696" cy="615696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490568" y="1247584"/>
            <a:ext cx="1681506" cy="766756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defRPr/>
            </a:pPr>
            <a:r>
              <a:rPr lang="en-US" sz="4425" b="1">
                <a:solidFill>
                  <a:srgbClr val="FFFFFF">
                    <a:alpha val="100000"/>
                  </a:srgbClr>
                </a:solidFill>
                <a:latin typeface="黑体"/>
                <a:ea typeface="黑体"/>
                <a:cs typeface="黑体"/>
              </a:rPr>
              <a:t>目录</a:t>
            </a:r>
            <a:endParaRPr lang="en-US" sz="1100"/>
          </a:p>
        </p:txBody>
      </p:sp>
      <p:cxnSp>
        <p:nvCxnSpPr>
          <p:cNvPr id="9" name="Connector 9"/>
          <p:cNvCxnSpPr/>
          <p:nvPr/>
        </p:nvCxnSpPr>
        <p:spPr>
          <a:xfrm>
            <a:off x="4573574" y="1614170"/>
            <a:ext cx="5237390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0" name="TextBox 10"/>
          <p:cNvSpPr txBox="1"/>
          <p:nvPr/>
        </p:nvSpPr>
        <p:spPr>
          <a:xfrm>
            <a:off x="4596480" y="1789458"/>
            <a:ext cx="6562725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全科医生与专科医生的角色定位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专科医生带教全科医生的必要性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专科医生带教全科医生的方法与技巧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专科医生带教全科医生的实践案例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专科医生带教全科医生的挑战与对策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总结与反思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75" r="166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通过专科医生的带教，提高全科医生在常见病、多发病等方面的诊疗能力，促进基层医疗服务质量的提升。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提升全科医生专业水平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加强全科医生培养，有利于推动分级诊疗制度的实施，缓解看病难、看病贵等问题。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推动分级诊疗制度实施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专科医生带教全科医生课件，有助于将医学教育与临床实践紧密结合，提高医学教育的实用性和针对性。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促进医学教育与临床实践相结合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138835" y="1977064"/>
            <a:ext cx="72330" cy="723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816433" y="1969991"/>
            <a:ext cx="72330" cy="723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138835" y="4303295"/>
            <a:ext cx="72330" cy="723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816433" y="4303295"/>
            <a:ext cx="72330" cy="723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6228892" y="4370070"/>
            <a:ext cx="1623706" cy="976801"/>
          </a:xfrm>
          <a:custGeom>
            <a:rect l="l" t="t" r="r" b="b"/>
            <a:pathLst>
              <a:path w="1736725" h="884238">
                <a:moveTo>
                  <a:pt x="0" y="884238"/>
                </a:moveTo>
                <a:lnTo>
                  <a:pt x="1736725" y="884238"/>
                </a:lnTo>
                <a:lnTo>
                  <a:pt x="1736725" y="0"/>
                </a:lnTo>
              </a:path>
            </a:pathLst>
          </a:custGeom>
          <a:noFill/>
          <a:ln w="9525">
            <a:solidFill>
              <a:schemeClr val="accent1">
                <a:alpha val="100000"/>
              </a:schemeClr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173874" y="4336835"/>
            <a:ext cx="865272" cy="168353"/>
          </a:xfrm>
          <a:custGeom>
            <a:rect l="l" t="t" r="r" b="b"/>
            <a:pathLst>
              <a:path w="1819275" h="301625">
                <a:moveTo>
                  <a:pt x="1819275" y="301625"/>
                </a:moveTo>
                <a:lnTo>
                  <a:pt x="0" y="301625"/>
                </a:lnTo>
                <a:lnTo>
                  <a:pt x="0" y="0"/>
                </a:lnTo>
              </a:path>
            </a:pathLst>
          </a:custGeom>
          <a:noFill/>
          <a:ln w="9525">
            <a:solidFill>
              <a:schemeClr val="accent1">
                <a:alpha val="100000"/>
              </a:schemeClr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4189230" y="2014654"/>
            <a:ext cx="1667161" cy="416135"/>
          </a:xfrm>
          <a:custGeom>
            <a:rect l="l" t="t" r="r" b="b"/>
            <a:pathLst>
              <a:path w="1803400" h="673100">
                <a:moveTo>
                  <a:pt x="1803400" y="673100"/>
                </a:moveTo>
                <a:lnTo>
                  <a:pt x="1803400" y="0"/>
                </a:lnTo>
                <a:lnTo>
                  <a:pt x="0" y="0"/>
                </a:lnTo>
              </a:path>
            </a:pathLst>
          </a:custGeom>
          <a:noFill/>
          <a:ln w="9525">
            <a:solidFill>
              <a:schemeClr val="accent1">
                <a:alpha val="100000"/>
              </a:schemeClr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6679700" y="2014653"/>
            <a:ext cx="1172899" cy="1487049"/>
          </a:xfrm>
          <a:custGeom>
            <a:rect l="l" t="t" r="r" b="b"/>
            <a:pathLst>
              <a:path w="1736725" h="884238">
                <a:moveTo>
                  <a:pt x="0" y="884238"/>
                </a:moveTo>
                <a:lnTo>
                  <a:pt x="1736725" y="884238"/>
                </a:lnTo>
                <a:lnTo>
                  <a:pt x="1736725" y="0"/>
                </a:lnTo>
              </a:path>
            </a:pathLst>
          </a:custGeom>
          <a:noFill/>
          <a:ln w="9525">
            <a:solidFill>
              <a:schemeClr val="accent1">
                <a:alpha val="100000"/>
              </a:schemeClr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629398" y="1949322"/>
            <a:ext cx="840064" cy="1073321"/>
          </a:xfrm>
          <a:custGeom>
            <a:rect l="l" t="t" r="r" b="b"/>
            <a:pathLst>
              <a:path w="1774574" h="1097009">
                <a:moveTo>
                  <a:pt x="887287" y="0"/>
                </a:moveTo>
                <a:lnTo>
                  <a:pt x="1774574" y="1097009"/>
                </a:lnTo>
                <a:lnTo>
                  <a:pt x="0" y="1097009"/>
                </a:lnTo>
                <a:lnTo>
                  <a:pt x="887287" y="0"/>
                </a:lnTo>
                <a:close/>
              </a:path>
            </a:pathLst>
          </a:cu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281069" y="3155633"/>
            <a:ext cx="1536722" cy="757109"/>
          </a:xfrm>
          <a:custGeom>
            <a:rect l="l" t="t" r="r" b="b"/>
            <a:pathLst>
              <a:path w="3246216" h="773818">
                <a:moveTo>
                  <a:pt x="625883" y="0"/>
                </a:moveTo>
                <a:lnTo>
                  <a:pt x="2620333" y="0"/>
                </a:lnTo>
                <a:lnTo>
                  <a:pt x="3246216" y="773818"/>
                </a:lnTo>
                <a:lnTo>
                  <a:pt x="0" y="773818"/>
                </a:lnTo>
                <a:lnTo>
                  <a:pt x="625883" y="0"/>
                </a:lnTo>
                <a:close/>
              </a:path>
            </a:pathLst>
          </a:cu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4932740" y="4045732"/>
            <a:ext cx="2233381" cy="757108"/>
          </a:xfrm>
          <a:custGeom>
            <a:rect l="l" t="t" r="r" b="b"/>
            <a:pathLst>
              <a:path w="4717856" h="773817">
                <a:moveTo>
                  <a:pt x="625882" y="0"/>
                </a:moveTo>
                <a:lnTo>
                  <a:pt x="4091974" y="0"/>
                </a:lnTo>
                <a:lnTo>
                  <a:pt x="4717856" y="773817"/>
                </a:lnTo>
                <a:lnTo>
                  <a:pt x="0" y="773817"/>
                </a:lnTo>
                <a:lnTo>
                  <a:pt x="625882" y="0"/>
                </a:lnTo>
                <a:close/>
              </a:path>
            </a:pathLst>
          </a:cu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4537832" y="4935828"/>
            <a:ext cx="3023197" cy="876135"/>
          </a:xfrm>
          <a:custGeom>
            <a:rect l="l" t="t" r="r" b="b"/>
            <a:pathLst>
              <a:path w="6386287" h="895470">
                <a:moveTo>
                  <a:pt x="724278" y="0"/>
                </a:moveTo>
                <a:lnTo>
                  <a:pt x="5662010" y="0"/>
                </a:lnTo>
                <a:lnTo>
                  <a:pt x="6386287" y="895470"/>
                </a:lnTo>
                <a:lnTo>
                  <a:pt x="0" y="895470"/>
                </a:lnTo>
                <a:lnTo>
                  <a:pt x="724278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629398" y="2448724"/>
            <a:ext cx="840064" cy="477774"/>
          </a:xfrm>
          <a:prstGeom prst="rect">
            <a:avLst/>
          </a:prstGeom>
          <a:noFill/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  <a:defRPr/>
            </a:pPr>
            <a:r>
              <a:rPr lang="en-US" sz="2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5445167" y="3298956"/>
            <a:ext cx="1208526" cy="477774"/>
          </a:xfrm>
          <a:prstGeom prst="rect">
            <a:avLst/>
          </a:prstGeom>
          <a:noFill/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  <a:defRPr/>
            </a:pPr>
            <a:r>
              <a:rPr lang="en-US" sz="2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5445167" y="4180884"/>
            <a:ext cx="1208526" cy="477774"/>
          </a:xfrm>
          <a:prstGeom prst="rect">
            <a:avLst/>
          </a:prstGeom>
          <a:noFill/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  <a:defRPr/>
            </a:pPr>
            <a:r>
              <a:rPr lang="en-US" sz="2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5445167" y="5130220"/>
            <a:ext cx="1208526" cy="477774"/>
          </a:xfrm>
          <a:prstGeom prst="rect">
            <a:avLst/>
          </a:prstGeom>
          <a:noFill/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  <a:defRPr/>
            </a:pPr>
            <a:r>
              <a:rPr lang="en-US" sz="2775" b="1">
                <a:solidFill>
                  <a:srgbClr val="FD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cxnSp>
        <p:nvCxnSpPr>
          <p:cNvPr id="18" name="Connector 18"/>
          <p:cNvCxnSpPr/>
          <p:nvPr/>
        </p:nvCxnSpPr>
        <p:spPr>
          <a:xfrm flipH="1">
            <a:off x="1171596" y="3658813"/>
            <a:ext cx="2694606" cy="0"/>
          </a:xfrm>
          <a:prstGeom prst="line">
            <a:avLst/>
          </a:prstGeom>
          <a:ln w="12700">
            <a:solidFill>
              <a:schemeClr val="lt1">
                <a:lumMod val="85000"/>
              </a:schemeClr>
            </a:solidFill>
            <a:prstDash val="dash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19" name="AutoShape 19"/>
          <p:cNvSpPr/>
          <p:nvPr/>
        </p:nvSpPr>
        <p:spPr>
          <a:xfrm>
            <a:off x="1109567" y="1496662"/>
            <a:ext cx="2877312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基础知识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1109567" y="1890299"/>
            <a:ext cx="2877312" cy="146304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包括医学基础知识、临床基本技能等方面的内容，帮助全科医生巩固和加深对医学知识的理解。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1109567" y="4163029"/>
            <a:ext cx="2877312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实践技能操作</a:t>
            </a:r>
            <a:endParaRPr lang="en-US" sz="1100"/>
          </a:p>
        </p:txBody>
      </p:sp>
      <p:sp>
        <p:nvSpPr>
          <p:cNvPr id="22" name="AutoShape 22"/>
          <p:cNvSpPr/>
          <p:nvPr/>
        </p:nvSpPr>
        <p:spPr>
          <a:xfrm>
            <a:off x="1109567" y="4556666"/>
            <a:ext cx="2877312" cy="146304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通过模拟操作、案例分析等方式，帮助全科医生掌握常用的临床技能操作，如静脉采血、心电图检查等。</a:t>
            </a:r>
            <a:endParaRPr lang="en-US" sz="1100"/>
          </a:p>
        </p:txBody>
      </p:sp>
      <p:cxnSp>
        <p:nvCxnSpPr>
          <p:cNvPr id="23" name="Connector 23"/>
          <p:cNvCxnSpPr/>
          <p:nvPr/>
        </p:nvCxnSpPr>
        <p:spPr>
          <a:xfrm flipH="1">
            <a:off x="8267150" y="3658813"/>
            <a:ext cx="2694606" cy="0"/>
          </a:xfrm>
          <a:prstGeom prst="line">
            <a:avLst/>
          </a:prstGeom>
          <a:ln w="12700">
            <a:solidFill>
              <a:schemeClr val="lt1">
                <a:lumMod val="85000"/>
              </a:schemeClr>
            </a:solidFill>
            <a:prstDash val="dash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24" name="AutoShape 24"/>
          <p:cNvSpPr/>
          <p:nvPr/>
        </p:nvSpPr>
        <p:spPr>
          <a:xfrm>
            <a:off x="8205121" y="1496662"/>
            <a:ext cx="2877312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常见病、多发病诊疗</a:t>
            </a:r>
            <a:endParaRPr lang="en-US" sz="1100"/>
          </a:p>
        </p:txBody>
      </p:sp>
      <p:sp>
        <p:nvSpPr>
          <p:cNvPr id="25" name="AutoShape 25"/>
          <p:cNvSpPr/>
          <p:nvPr/>
        </p:nvSpPr>
        <p:spPr>
          <a:xfrm>
            <a:off x="8205121" y="1890299"/>
            <a:ext cx="2877312" cy="146304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重点介绍常见病、多发病的发病原因、临床表现、诊断方法和治疗措施等内容，提高全科医生对这些疾病的诊疗能力。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8205121" y="4163029"/>
            <a:ext cx="2877312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医患沟通与医德医风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8205121" y="4556666"/>
            <a:ext cx="2877312" cy="146304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强调医患沟通的重要性，介绍有效的沟通技巧和方法，同时培养全科医生的医德医风和职业素养。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课件内容概述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全科医生与专科医生的角色定位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5311" b="531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3510" b="3510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全科医生的职责与特点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基层医疗服务提供者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全科医生是基层医疗服务的核心，负责为社区居民提供基本医疗服务和健康管理。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综合性医疗服务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全科医生需要具备全面的医学知识，能够为患者提供综合性的医疗服务，包括预防、诊断、治疗等。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长期连续性服务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全科医生与患者建立长期稳定的医疗关系，提供连续性的医疗服务，关注患者的全面健康。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https://d.book118.com/848124100051006044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49</Paragraphs>
  <Slides>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baseType="lpstr" size="13">
      <vt:lpstr>Arial</vt:lpstr>
      <vt:lpstr>Calibri</vt:lpstr>
      <vt:lpstr>Microsoft Yahei</vt:lpstr>
      <vt:lpstr>黑体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2024-09-24T10:58:54.367</cp:lastPrinted>
  <dcterms:created xsi:type="dcterms:W3CDTF">2024-09-24T02:58:54Z</dcterms:created>
  <dcterms:modified xsi:type="dcterms:W3CDTF">2024-09-24T02:58:56Z</dcterms:modified>
</cp:coreProperties>
</file>