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  <p:sldMasterId id="2147483681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50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CF317-26FF-42F5-A85F-01B759C61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5D427-21F7-409E-8A1F-8954672C5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397B9-3D9F-4325-93CE-AB57737AF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17E5E-4BF1-4BD5-BB4F-304D2F8B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49D994-60A5-4527-AE95-05FCEDE1D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DA74B5-6C1E-4851-8CC1-AF1941625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25AEBB-86D4-459D-918F-64BF02F21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EECF0-9EB7-4ECC-84A0-BC2ED0B5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2E4F0-FADE-468F-A2F6-B16D6105A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59292-EC11-4E7D-96D9-97B9636E2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B56BE-F6B8-44D3-A9DF-9EAE35BD6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6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2211977" y="3622767"/>
            <a:ext cx="6214743" cy="592181"/>
          </a:xfrm>
          <a:blipFill dpi="0" rotWithShape="1">
            <a:blip r:embed="rId2"/>
            <a:stretch>
              <a:fillRect t="-2000"/>
            </a:stretch>
          </a:blipFill>
        </p:spPr>
        <p:txBody>
          <a:bodyPr anchor="ctr">
            <a:normAutofit/>
          </a:bodyPr>
          <a:lstStyle>
            <a:lvl1pPr marL="0" indent="0" algn="ctr">
              <a:buNone/>
              <a:defRPr sz="1800" baseline="0">
                <a:solidFill>
                  <a:schemeClr val="accent1"/>
                </a:solidFill>
                <a:latin typeface="Arial" pitchFamily="34" charset="0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7" name="KSO_CT1"/>
          <p:cNvSpPr>
            <a:spLocks noGrp="1"/>
          </p:cNvSpPr>
          <p:nvPr>
            <p:ph type="title" hasCustomPrompt="1"/>
          </p:nvPr>
        </p:nvSpPr>
        <p:spPr>
          <a:xfrm>
            <a:off x="2211977" y="2372498"/>
            <a:ext cx="6214743" cy="1162214"/>
          </a:xfrm>
        </p:spPr>
        <p:txBody>
          <a:bodyPr>
            <a:normAutofit/>
          </a:bodyPr>
          <a:lstStyle>
            <a:lvl1pPr algn="ctr">
              <a:defRPr sz="4000" baseline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+mj-ea"/>
              </a:defRPr>
            </a:lvl1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>0</a:t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9600" y="1130400"/>
            <a:ext cx="6678000" cy="699594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1209600" y="2181600"/>
            <a:ext cx="6678000" cy="2912400"/>
          </a:xfrm>
        </p:spPr>
        <p:txBody>
          <a:bodyPr>
            <a:normAutofit/>
          </a:bodyPr>
          <a:lstStyle>
            <a:lvl1pPr>
              <a:lnSpc>
                <a:spcPct val="140000"/>
              </a:lnSpc>
              <a:defRPr sz="2400">
                <a:solidFill>
                  <a:schemeClr val="tx1"/>
                </a:solidFill>
              </a:defRPr>
            </a:lvl1pPr>
            <a:lvl2pPr marL="803275" indent="-260350" defTabSz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tabLst>
                <a:tab pos="803275"/>
              </a:tabLst>
              <a:defRPr sz="2000">
                <a:solidFill>
                  <a:schemeClr val="tx1"/>
                </a:solidFill>
                <a:latin typeface="+mn-ea"/>
                <a:ea typeface="+mn-ea"/>
              </a:defRPr>
            </a:lvl2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ST1"/>
          <p:cNvSpPr>
            <a:spLocks noGrp="1"/>
          </p:cNvSpPr>
          <p:nvPr>
            <p:ph type="title" hasCustomPrompt="1"/>
          </p:nvPr>
        </p:nvSpPr>
        <p:spPr>
          <a:xfrm>
            <a:off x="1574006" y="1831702"/>
            <a:ext cx="5995988" cy="1235075"/>
          </a:xfrm>
        </p:spPr>
        <p:txBody>
          <a:bodyPr anchor="b">
            <a:normAutofit/>
          </a:bodyPr>
          <a:lstStyle>
            <a:lvl1pPr algn="ctr">
              <a:defRPr sz="3200" baseline="0"/>
            </a:lvl1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3" name="KSO_ST2"/>
          <p:cNvSpPr>
            <a:spLocks noGrp="1"/>
          </p:cNvSpPr>
          <p:nvPr>
            <p:ph type="body" idx="1" hasCustomPrompt="1"/>
          </p:nvPr>
        </p:nvSpPr>
        <p:spPr>
          <a:xfrm>
            <a:off x="1574006" y="3093766"/>
            <a:ext cx="5995988" cy="511583"/>
          </a:xfrm>
          <a:blipFill>
            <a:blip r:embed="rId1"/>
            <a:stretch>
              <a:fillRect t="-2000"/>
            </a:stretch>
          </a:blipFill>
        </p:spPr>
        <p:txBody>
          <a:bodyPr anchor="ctr">
            <a:normAutofit/>
          </a:bodyPr>
          <a:lstStyle>
            <a:lvl1pPr marL="0" indent="0" algn="ctr">
              <a:buNone/>
              <a:defRPr sz="1800" baseline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9600" y="752400"/>
            <a:ext cx="6721200" cy="699594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209600" y="1695600"/>
            <a:ext cx="6721200" cy="2059640"/>
          </a:xfrm>
        </p:spPr>
        <p:txBody>
          <a:bodyPr>
            <a:normAutofit/>
          </a:bodyPr>
          <a:lstStyle>
            <a:lvl1pPr>
              <a:lnSpc>
                <a:spcPct val="140000"/>
              </a:lnSpc>
              <a:defRPr sz="2400">
                <a:solidFill>
                  <a:schemeClr val="tx1"/>
                </a:solidFill>
              </a:defRPr>
            </a:lvl1pPr>
            <a:lvl2pPr marL="716280" indent="-271780" defTabSz="629920">
              <a:spcAft>
                <a:spcPct val="0"/>
              </a:spcAft>
              <a:buClrTx/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1209600" y="3877199"/>
            <a:ext cx="6721200" cy="2054043"/>
          </a:xfrm>
        </p:spPr>
        <p:txBody>
          <a:bodyPr>
            <a:normAutofit/>
          </a:bodyPr>
          <a:lstStyle>
            <a:lvl1pPr>
              <a:lnSpc>
                <a:spcPct val="140000"/>
              </a:lnSpc>
              <a:defRPr sz="2400">
                <a:solidFill>
                  <a:schemeClr val="tx1"/>
                </a:solidFill>
              </a:defRPr>
            </a:lvl1pPr>
            <a:lvl2pPr marL="716280" indent="-255905" defTabSz="0">
              <a:spcAft>
                <a:spcPct val="0"/>
              </a:spcAft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tabLst>
                <a:tab pos="901700"/>
              </a:tabLst>
              <a:defRPr sz="2000">
                <a:solidFill>
                  <a:schemeClr val="tx1"/>
                </a:solidFill>
                <a:latin typeface="+mn-ea"/>
                <a:ea typeface="+mn-ea"/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647155" y="295955"/>
            <a:ext cx="7886699" cy="717022"/>
          </a:xfrm>
        </p:spPr>
        <p:txBody>
          <a:bodyPr>
            <a:normAutofit/>
          </a:bodyPr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7155" y="1376362"/>
            <a:ext cx="3868340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647155" y="2200274"/>
            <a:ext cx="3868340" cy="3684588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  <a:lvl2pPr marL="630555" indent="-186055" defTabSz="0">
              <a:spcAft>
                <a:spcPct val="0"/>
              </a:spcAft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tabLst>
                <a:tab pos="358775"/>
              </a:tabLst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6463" y="1376362"/>
            <a:ext cx="3887391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4646463" y="2200274"/>
            <a:ext cx="3887391" cy="3684588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  <a:lvl2pPr marL="803275" indent="-260350" defTabSz="0">
              <a:spcAft>
                <a:spcPct val="0"/>
              </a:spcAft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tabLst>
                <a:tab pos="444500"/>
              </a:tabLst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09344" y="1662172"/>
            <a:ext cx="5925313" cy="885956"/>
          </a:xfrm>
        </p:spPr>
        <p:txBody>
          <a:bodyPr>
            <a:normAutofit/>
          </a:bodyPr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4000">
                <a:srgbClr val="FDFFF7"/>
              </a:gs>
              <a:gs pos="100000">
                <a:srgbClr val="FFFFFF">
                  <a:shade val="100000"/>
                  <a:satMod val="115000"/>
                  <a:alpha val="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29841" y="711200"/>
            <a:ext cx="3196800" cy="1600200"/>
          </a:xfrm>
        </p:spPr>
        <p:txBody>
          <a:bodyPr anchor="t" anchorCtr="0">
            <a:noAutofit/>
          </a:bodyPr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单击此处编辑标题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014391" y="733425"/>
            <a:ext cx="4478400" cy="54036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311400"/>
            <a:ext cx="31968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7628467" y="365125"/>
            <a:ext cx="886883" cy="5811838"/>
          </a:xfrm>
        </p:spPr>
        <p:txBody>
          <a:bodyPr vert="eaVert">
            <a:normAutofit/>
          </a:bodyPr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627797" y="365125"/>
            <a:ext cx="6907536" cy="5811838"/>
          </a:xfrm>
        </p:spPr>
        <p:txBody>
          <a:bodyPr vert="eaVert"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  <a:lvl2pPr marL="630555" indent="-271780">
              <a:buClrTx/>
              <a:buFont typeface="Arial" pitchFamily="34" charset="0"/>
              <a:buChar char="•"/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28650" y="555625"/>
            <a:ext cx="7983537" cy="5178425"/>
          </a:xfrm>
        </p:spPr>
        <p:txBody>
          <a:bodyPr>
            <a:normAutofit/>
          </a:bodyPr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4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2211977" y="3622767"/>
            <a:ext cx="6214743" cy="592181"/>
          </a:xfrm>
          <a:blipFill dpi="0" rotWithShape="1">
            <a:blip r:embed="rId2"/>
            <a:stretch>
              <a:fillRect t="-2000"/>
            </a:stretch>
          </a:blipFill>
        </p:spPr>
        <p:txBody>
          <a:bodyPr anchor="ctr">
            <a:normAutofit/>
          </a:bodyPr>
          <a:lstStyle>
            <a:lvl1pPr marL="0" indent="0" algn="ctr">
              <a:buNone/>
              <a:defRPr sz="1800" baseline="0">
                <a:solidFill>
                  <a:schemeClr val="accent1"/>
                </a:solidFill>
                <a:latin typeface="Arial" pitchFamily="34" charset="0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7" name="KSO_CT1"/>
          <p:cNvSpPr>
            <a:spLocks noGrp="1"/>
          </p:cNvSpPr>
          <p:nvPr>
            <p:ph type="title" hasCustomPrompt="1"/>
          </p:nvPr>
        </p:nvSpPr>
        <p:spPr>
          <a:xfrm>
            <a:off x="2211977" y="2372498"/>
            <a:ext cx="6214743" cy="1162214"/>
          </a:xfrm>
        </p:spPr>
        <p:txBody>
          <a:bodyPr>
            <a:normAutofit/>
          </a:bodyPr>
          <a:lstStyle>
            <a:lvl1pPr algn="ctr">
              <a:defRPr sz="4000" baseline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+mj-ea"/>
              </a:defRPr>
            </a:lvl1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>0</a:t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9600" y="1130400"/>
            <a:ext cx="6678000" cy="699594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1209600" y="2181600"/>
            <a:ext cx="6678000" cy="2912400"/>
          </a:xfrm>
        </p:spPr>
        <p:txBody>
          <a:bodyPr>
            <a:normAutofit/>
          </a:bodyPr>
          <a:lstStyle>
            <a:lvl1pPr>
              <a:lnSpc>
                <a:spcPct val="140000"/>
              </a:lnSpc>
              <a:defRPr sz="2400">
                <a:solidFill>
                  <a:schemeClr val="tx1"/>
                </a:solidFill>
              </a:defRPr>
            </a:lvl1pPr>
            <a:lvl2pPr marL="803275" indent="-260350" defTabSz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tabLst>
                <a:tab pos="803275"/>
              </a:tabLst>
              <a:defRPr sz="2000">
                <a:solidFill>
                  <a:schemeClr val="tx1"/>
                </a:solidFill>
                <a:latin typeface="+mn-ea"/>
                <a:ea typeface="+mn-ea"/>
              </a:defRPr>
            </a:lvl2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ST1"/>
          <p:cNvSpPr>
            <a:spLocks noGrp="1"/>
          </p:cNvSpPr>
          <p:nvPr>
            <p:ph type="title" hasCustomPrompt="1"/>
          </p:nvPr>
        </p:nvSpPr>
        <p:spPr>
          <a:xfrm>
            <a:off x="1574006" y="1831702"/>
            <a:ext cx="5995988" cy="1235075"/>
          </a:xfrm>
        </p:spPr>
        <p:txBody>
          <a:bodyPr anchor="b">
            <a:normAutofit/>
          </a:bodyPr>
          <a:lstStyle>
            <a:lvl1pPr algn="ctr">
              <a:defRPr sz="3200" baseline="0"/>
            </a:lvl1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3" name="KSO_ST2"/>
          <p:cNvSpPr>
            <a:spLocks noGrp="1"/>
          </p:cNvSpPr>
          <p:nvPr>
            <p:ph type="body" idx="1" hasCustomPrompt="1"/>
          </p:nvPr>
        </p:nvSpPr>
        <p:spPr>
          <a:xfrm>
            <a:off x="1574006" y="3093766"/>
            <a:ext cx="5995988" cy="511583"/>
          </a:xfrm>
          <a:blipFill>
            <a:blip r:embed="rId1"/>
            <a:stretch>
              <a:fillRect t="-2000"/>
            </a:stretch>
          </a:blipFill>
        </p:spPr>
        <p:txBody>
          <a:bodyPr anchor="ctr">
            <a:normAutofit/>
          </a:bodyPr>
          <a:lstStyle>
            <a:lvl1pPr marL="0" indent="0" algn="ctr">
              <a:buNone/>
              <a:defRPr sz="1800" baseline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fontAlgn="auto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9600" y="752400"/>
            <a:ext cx="6721200" cy="699594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209600" y="1695600"/>
            <a:ext cx="6721200" cy="2059640"/>
          </a:xfrm>
        </p:spPr>
        <p:txBody>
          <a:bodyPr>
            <a:normAutofit/>
          </a:bodyPr>
          <a:lstStyle>
            <a:lvl1pPr>
              <a:lnSpc>
                <a:spcPct val="140000"/>
              </a:lnSpc>
              <a:defRPr sz="2400">
                <a:solidFill>
                  <a:schemeClr val="tx1"/>
                </a:solidFill>
              </a:defRPr>
            </a:lvl1pPr>
            <a:lvl2pPr marL="716280" indent="-271780" defTabSz="629920">
              <a:spcAft>
                <a:spcPct val="0"/>
              </a:spcAft>
              <a:buClrTx/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1209600" y="3877199"/>
            <a:ext cx="6721200" cy="2054043"/>
          </a:xfrm>
        </p:spPr>
        <p:txBody>
          <a:bodyPr>
            <a:normAutofit/>
          </a:bodyPr>
          <a:lstStyle>
            <a:lvl1pPr>
              <a:lnSpc>
                <a:spcPct val="140000"/>
              </a:lnSpc>
              <a:defRPr sz="2400">
                <a:solidFill>
                  <a:schemeClr val="tx1"/>
                </a:solidFill>
              </a:defRPr>
            </a:lvl1pPr>
            <a:lvl2pPr marL="716280" indent="-255905" defTabSz="0">
              <a:spcAft>
                <a:spcPct val="0"/>
              </a:spcAft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tabLst>
                <a:tab pos="901700"/>
              </a:tabLst>
              <a:defRPr sz="2000">
                <a:solidFill>
                  <a:schemeClr val="tx1"/>
                </a:solidFill>
                <a:latin typeface="+mn-ea"/>
                <a:ea typeface="+mn-ea"/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647155" y="295955"/>
            <a:ext cx="7886699" cy="717022"/>
          </a:xfrm>
        </p:spPr>
        <p:txBody>
          <a:bodyPr>
            <a:normAutofit/>
          </a:bodyPr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7155" y="1376362"/>
            <a:ext cx="3868340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647155" y="2200274"/>
            <a:ext cx="3868340" cy="3684588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  <a:lvl2pPr marL="630555" indent="-186055" defTabSz="0">
              <a:spcAft>
                <a:spcPct val="0"/>
              </a:spcAft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tabLst>
                <a:tab pos="358775"/>
              </a:tabLst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6463" y="1376362"/>
            <a:ext cx="3887391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4646463" y="2200274"/>
            <a:ext cx="3887391" cy="3684588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  <a:lvl2pPr marL="803275" indent="-260350" defTabSz="0">
              <a:spcAft>
                <a:spcPct val="0"/>
              </a:spcAft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tabLst>
                <a:tab pos="444500"/>
              </a:tabLst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09344" y="1662172"/>
            <a:ext cx="5925313" cy="885956"/>
          </a:xfrm>
        </p:spPr>
        <p:txBody>
          <a:bodyPr>
            <a:normAutofit/>
          </a:bodyPr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4000">
                <a:srgbClr val="FDFFF7"/>
              </a:gs>
              <a:gs pos="100000">
                <a:srgbClr val="FFFFFF">
                  <a:shade val="100000"/>
                  <a:satMod val="115000"/>
                  <a:alpha val="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29841" y="711200"/>
            <a:ext cx="3196800" cy="1600200"/>
          </a:xfrm>
        </p:spPr>
        <p:txBody>
          <a:bodyPr anchor="t" anchorCtr="0">
            <a:noAutofit/>
          </a:bodyPr>
          <a:lstStyle>
            <a:lvl1pPr>
              <a:defRPr sz="3200"/>
            </a:lvl1pPr>
          </a:lstStyle>
          <a:p>
            <a:pPr fontAlgn="auto"/>
            <a:r>
              <a:rPr lang="zh-CN" altLang="en-US" strike="noStrike" noProof="1" smtClean="0"/>
              <a:t>单击此处编辑标题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014391" y="733425"/>
            <a:ext cx="4478400" cy="54036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311400"/>
            <a:ext cx="31968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7628467" y="365125"/>
            <a:ext cx="886883" cy="5811838"/>
          </a:xfrm>
        </p:spPr>
        <p:txBody>
          <a:bodyPr vert="eaVert">
            <a:normAutofit/>
          </a:bodyPr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627797" y="365125"/>
            <a:ext cx="6907536" cy="5811838"/>
          </a:xfrm>
        </p:spPr>
        <p:txBody>
          <a:bodyPr vert="eaVert"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  <a:lvl2pPr marL="630555" indent="-271780">
              <a:buClrTx/>
              <a:buFont typeface="Arial" pitchFamily="34" charset="0"/>
              <a:buChar char="•"/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 fontAlgn="auto"/>
            <a:r>
              <a:rPr lang="zh-CN" altLang="zh-CN" strike="noStrike" noProof="1" smtClean="0"/>
              <a:t>单击此处编辑母版文本样式</a:t>
            </a:r>
            <a:endParaRPr lang="zh-CN" altLang="zh-CN" strike="noStrike" noProof="1" smtClean="0"/>
          </a:p>
          <a:p>
            <a:pPr lvl="1" fontAlgn="auto"/>
            <a:r>
              <a:rPr lang="zh-CN" altLang="zh-CN" strike="noStrike" noProof="1" smtClean="0"/>
              <a:t>第二级</a:t>
            </a:r>
            <a:endParaRPr lang="zh-CN" altLang="zh-CN" strike="noStrike" noProof="1" smtClean="0"/>
          </a:p>
          <a:p>
            <a:pPr lvl="2" fontAlgn="auto"/>
            <a:r>
              <a:rPr lang="zh-CN" altLang="zh-CN" strike="noStrike" noProof="1" smtClean="0"/>
              <a:t>第三级</a:t>
            </a:r>
            <a:endParaRPr lang="zh-CN" altLang="zh-CN" strike="noStrike" noProof="1" smtClean="0"/>
          </a:p>
          <a:p>
            <a:pPr lvl="3" fontAlgn="auto"/>
            <a:r>
              <a:rPr lang="zh-CN" altLang="zh-CN" strike="noStrike" noProof="1" smtClean="0"/>
              <a:t>第四级</a:t>
            </a:r>
            <a:endParaRPr lang="zh-CN" altLang="zh-CN" strike="noStrike" noProof="1" smtClean="0"/>
          </a:p>
          <a:p>
            <a:pPr lvl="4" fontAlgn="auto"/>
            <a:r>
              <a:rPr lang="zh-CN" altLang="zh-CN" strike="noStrike" noProof="1" smtClean="0"/>
              <a:t>第五级</a:t>
            </a:r>
            <a:endParaRPr lang="zh-CN" altLang="zh-CN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28650" y="555625"/>
            <a:ext cx="7983537" cy="5178425"/>
          </a:xfrm>
        </p:spPr>
        <p:txBody>
          <a:bodyPr>
            <a:normAutofit/>
          </a:bodyPr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3.png" /><Relationship Id="rId12" Type="http://schemas.openxmlformats.org/officeDocument/2006/relationships/image" Target="../media/image4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31.xml" /><Relationship Id="rId11" Type="http://schemas.openxmlformats.org/officeDocument/2006/relationships/image" Target="../media/image3.png" /><Relationship Id="rId12" Type="http://schemas.openxmlformats.org/officeDocument/2006/relationships/image" Target="../media/image4.pn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3.xml" /><Relationship Id="rId3" Type="http://schemas.openxmlformats.org/officeDocument/2006/relationships/slideLayout" Target="../slideLayouts/slideLayout24.xml" /><Relationship Id="rId4" Type="http://schemas.openxmlformats.org/officeDocument/2006/relationships/slideLayout" Target="../slideLayouts/slideLayout25.xml" /><Relationship Id="rId5" Type="http://schemas.openxmlformats.org/officeDocument/2006/relationships/slideLayout" Target="../slideLayouts/slideLayout26.xml" /><Relationship Id="rId6" Type="http://schemas.openxmlformats.org/officeDocument/2006/relationships/slideLayout" Target="../slideLayouts/slideLayout27.xml" /><Relationship Id="rId7" Type="http://schemas.openxmlformats.org/officeDocument/2006/relationships/slideLayout" Target="../slideLayouts/slideLayout28.xml" /><Relationship Id="rId8" Type="http://schemas.openxmlformats.org/officeDocument/2006/relationships/slideLayout" Target="../slideLayouts/slideLayout29.xml" /><Relationship Id="rId9" Type="http://schemas.openxmlformats.org/officeDocument/2006/relationships/slideLayout" Target="../slideLayouts/slideLayout3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pic>
        <p:nvPicPr>
          <p:cNvPr id="1026" name="图片 6"/>
          <p:cNvPicPr>
            <a:picLocks noChangeAspect="1"/>
          </p:cNvPicPr>
          <p:nvPr/>
        </p:nvPicPr>
        <p:blipFill>
          <a:blip r:embed="rId11"/>
          <a:srcRect l="398" t="-2" b="11852"/>
          <a:stretch>
            <a:fillRect/>
          </a:stretch>
        </p:blipFill>
        <p:spPr>
          <a:xfrm>
            <a:off x="0" y="720725"/>
            <a:ext cx="9142413" cy="6149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4000">
                <a:srgbClr val="FDFFF7"/>
              </a:gs>
              <a:gs pos="100000">
                <a:srgbClr val="FFFFFF">
                  <a:shade val="100000"/>
                  <a:satMod val="115000"/>
                  <a:alpha val="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028" name="KSO_BT1"/>
          <p:cNvSpPr>
            <a:spLocks noGrp="1"/>
          </p:cNvSpPr>
          <p:nvPr>
            <p:ph type="title"/>
          </p:nvPr>
        </p:nvSpPr>
        <p:spPr>
          <a:xfrm>
            <a:off x="461963" y="101600"/>
            <a:ext cx="8248650" cy="700088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en-US" altLang="en-US"/>
          </a:p>
        </p:txBody>
      </p:sp>
      <p:sp>
        <p:nvSpPr>
          <p:cNvPr id="1029" name="KSO_BC1"/>
          <p:cNvSpPr>
            <a:spLocks noGrp="1"/>
          </p:cNvSpPr>
          <p:nvPr>
            <p:ph type="body" idx="5"/>
          </p:nvPr>
        </p:nvSpPr>
        <p:spPr>
          <a:xfrm>
            <a:off x="461963" y="949325"/>
            <a:ext cx="8239125" cy="5192713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 anchorCtr="0"/>
          <a:lstStyle/>
          <a:p>
            <a:pPr lvl="0" indent="-444500"/>
            <a:r>
              <a:rPr lang="zh-CN" altLang="zh-CN"/>
              <a:t>单击此处编辑母版文本样式</a:t>
            </a:r>
            <a:endParaRPr lang="zh-CN" altLang="zh-CN"/>
          </a:p>
          <a:p>
            <a:pPr lvl="1" indent="-271780"/>
            <a:r>
              <a:rPr lang="zh-CN" altLang="zh-CN"/>
              <a:t>第二级</a:t>
            </a:r>
            <a:endParaRPr lang="zh-CN" altLang="zh-CN"/>
          </a:p>
          <a:p>
            <a:pPr lvl="2" indent="-228600"/>
            <a:r>
              <a:rPr lang="zh-CN" altLang="zh-CN"/>
              <a:t>第三级</a:t>
            </a:r>
            <a:endParaRPr lang="zh-CN" altLang="zh-CN"/>
          </a:p>
          <a:p>
            <a:pPr lvl="3" indent="-228600"/>
            <a:r>
              <a:rPr lang="zh-CN" altLang="zh-CN"/>
              <a:t>第四级</a:t>
            </a:r>
            <a:endParaRPr lang="zh-CN" altLang="zh-CN"/>
          </a:p>
          <a:p>
            <a:pPr lvl="4" indent="-228600"/>
            <a:r>
              <a:rPr lang="zh-CN" altLang="zh-CN"/>
              <a:t>第五级</a:t>
            </a:r>
            <a:endParaRPr lang="zh-CN" altLang="zh-CN"/>
          </a:p>
        </p:txBody>
      </p:sp>
      <p:sp>
        <p:nvSpPr>
          <p:cNvPr id="4" name="KSO_FD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171450" lvl="0" indent="-1714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5" name="KSO_FT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171450" lvl="0" indent="-17145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KSO_FN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171450" lvl="0" indent="-17145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i="0" kern="1200" baseline="0">
          <a:solidFill>
            <a:schemeClr val="accent1">
              <a:lumMod val="50000"/>
            </a:schemeClr>
          </a:solidFill>
          <a:latin typeface="Arial" pitchFamily="34" charset="0"/>
          <a:ea typeface="+mj-ea"/>
          <a:cs typeface="+mj-cs"/>
        </a:defRPr>
      </a:lvl1pPr>
    </p:titleStyle>
    <p:bodyStyle>
      <a:lvl1pPr marL="444500" indent="-444500" algn="just" defTabSz="914400" rtl="0" eaLnBrk="1" latinLnBrk="0" hangingPunct="1">
        <a:lnSpc>
          <a:spcPct val="110000"/>
        </a:lnSpc>
        <a:spcBef>
          <a:spcPts val="1800"/>
        </a:spcBef>
        <a:spcAft>
          <a:spcPct val="0"/>
        </a:spcAft>
        <a:buClr>
          <a:srgbClr val="963B22"/>
        </a:buClr>
        <a:buSzPct val="80000"/>
        <a:buFontTx/>
        <a:buBlip>
          <a:blip r:embed="rId12"/>
        </a:buBlip>
        <a:defRPr sz="2400" kern="1200" baseline="0">
          <a:solidFill>
            <a:schemeClr val="tx1"/>
          </a:solidFill>
          <a:latin typeface="Arial" pitchFamily="34" charset="0"/>
          <a:ea typeface="+mj-ea"/>
          <a:cs typeface="+mn-cs"/>
        </a:defRPr>
      </a:lvl1pPr>
      <a:lvl2pPr marL="716280" indent="-271780" algn="just" defTabSz="914400" rtl="0" eaLnBrk="1" latinLnBrk="0" hangingPunct="1">
        <a:spcBef>
          <a:spcPct val="0"/>
        </a:spcBef>
        <a:spcAft>
          <a:spcPct val="0"/>
        </a:spcAft>
        <a:buClrTx/>
        <a:buFont typeface="Arial" pitchFamily="34" charset="0"/>
        <a:buChar char="•"/>
        <a:tabLst>
          <a:tab pos="542925"/>
        </a:tabLst>
        <a:defRPr sz="2000" kern="1200" baseline="0">
          <a:solidFill>
            <a:schemeClr val="tx1"/>
          </a:solidFill>
          <a:latin typeface="幼圆" panose="02010509060101010101" pitchFamily="49" charset="-122"/>
          <a:ea typeface="+mj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pic>
        <p:nvPicPr>
          <p:cNvPr id="2050" name="图片 6"/>
          <p:cNvPicPr>
            <a:picLocks noChangeAspect="1"/>
          </p:cNvPicPr>
          <p:nvPr/>
        </p:nvPicPr>
        <p:blipFill>
          <a:blip r:embed="rId11"/>
          <a:srcRect l="398" t="-2" b="11852"/>
          <a:stretch>
            <a:fillRect/>
          </a:stretch>
        </p:blipFill>
        <p:spPr>
          <a:xfrm>
            <a:off x="0" y="720725"/>
            <a:ext cx="9142413" cy="6149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4000">
                <a:srgbClr val="FDFFF7"/>
              </a:gs>
              <a:gs pos="100000">
                <a:srgbClr val="FFFFFF">
                  <a:shade val="100000"/>
                  <a:satMod val="115000"/>
                  <a:alpha val="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052" name="KSO_BT1"/>
          <p:cNvSpPr>
            <a:spLocks noGrp="1"/>
          </p:cNvSpPr>
          <p:nvPr>
            <p:ph type="title"/>
          </p:nvPr>
        </p:nvSpPr>
        <p:spPr>
          <a:xfrm>
            <a:off x="461963" y="101600"/>
            <a:ext cx="8248650" cy="700088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en-US" altLang="en-US"/>
          </a:p>
        </p:txBody>
      </p:sp>
      <p:sp>
        <p:nvSpPr>
          <p:cNvPr id="2053" name="KSO_BC1"/>
          <p:cNvSpPr>
            <a:spLocks noGrp="1"/>
          </p:cNvSpPr>
          <p:nvPr>
            <p:ph type="body" idx="5"/>
          </p:nvPr>
        </p:nvSpPr>
        <p:spPr>
          <a:xfrm>
            <a:off x="461963" y="949325"/>
            <a:ext cx="8239125" cy="5192713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 anchorCtr="0"/>
          <a:lstStyle/>
          <a:p>
            <a:pPr lvl="0" indent="-444500"/>
            <a:r>
              <a:rPr lang="zh-CN" altLang="zh-CN"/>
              <a:t>单击此处编辑母版文本样式</a:t>
            </a:r>
            <a:endParaRPr lang="zh-CN" altLang="zh-CN"/>
          </a:p>
          <a:p>
            <a:pPr lvl="1" indent="-271780"/>
            <a:r>
              <a:rPr lang="zh-CN" altLang="zh-CN"/>
              <a:t>第二级</a:t>
            </a:r>
            <a:endParaRPr lang="zh-CN" altLang="zh-CN"/>
          </a:p>
          <a:p>
            <a:pPr lvl="2" indent="-228600"/>
            <a:r>
              <a:rPr lang="zh-CN" altLang="zh-CN"/>
              <a:t>第三级</a:t>
            </a:r>
            <a:endParaRPr lang="zh-CN" altLang="zh-CN"/>
          </a:p>
          <a:p>
            <a:pPr lvl="3" indent="-228600"/>
            <a:r>
              <a:rPr lang="zh-CN" altLang="zh-CN"/>
              <a:t>第四级</a:t>
            </a:r>
            <a:endParaRPr lang="zh-CN" altLang="zh-CN"/>
          </a:p>
          <a:p>
            <a:pPr lvl="4" indent="-228600"/>
            <a:r>
              <a:rPr lang="zh-CN" altLang="zh-CN"/>
              <a:t>第五级</a:t>
            </a:r>
            <a:endParaRPr lang="zh-CN" altLang="zh-CN"/>
          </a:p>
        </p:txBody>
      </p:sp>
      <p:sp>
        <p:nvSpPr>
          <p:cNvPr id="4" name="KSO_FD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171450" lvl="0" indent="-1714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45704805-93DF-4705-8899-8C802267297F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  <p:sp>
        <p:nvSpPr>
          <p:cNvPr id="5" name="KSO_FT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171450" lvl="0" indent="-17145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KSO_FN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171450" lvl="0" indent="-17145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09C2A499-BA2D-4B14-A23E-F832C66777E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i="0" kern="1200" baseline="0">
          <a:solidFill>
            <a:schemeClr val="accent1">
              <a:lumMod val="50000"/>
            </a:schemeClr>
          </a:solidFill>
          <a:latin typeface="Arial" pitchFamily="34" charset="0"/>
          <a:ea typeface="+mj-ea"/>
          <a:cs typeface="+mj-cs"/>
        </a:defRPr>
      </a:lvl1pPr>
    </p:titleStyle>
    <p:bodyStyle>
      <a:lvl1pPr marL="444500" indent="-444500" algn="just" defTabSz="914400" rtl="0" eaLnBrk="1" latinLnBrk="0" hangingPunct="1">
        <a:lnSpc>
          <a:spcPct val="110000"/>
        </a:lnSpc>
        <a:spcBef>
          <a:spcPts val="1800"/>
        </a:spcBef>
        <a:spcAft>
          <a:spcPct val="0"/>
        </a:spcAft>
        <a:buClr>
          <a:srgbClr val="963B22"/>
        </a:buClr>
        <a:buSzPct val="80000"/>
        <a:buFontTx/>
        <a:buBlip>
          <a:blip r:embed="rId12"/>
        </a:buBlip>
        <a:defRPr sz="2400" kern="1200" baseline="0">
          <a:solidFill>
            <a:schemeClr val="tx1"/>
          </a:solidFill>
          <a:latin typeface="Arial" pitchFamily="34" charset="0"/>
          <a:ea typeface="+mj-ea"/>
          <a:cs typeface="+mn-cs"/>
        </a:defRPr>
      </a:lvl1pPr>
      <a:lvl2pPr marL="716280" indent="-271780" algn="just" defTabSz="914400" rtl="0" eaLnBrk="1" latinLnBrk="0" hangingPunct="1">
        <a:spcBef>
          <a:spcPct val="0"/>
        </a:spcBef>
        <a:spcAft>
          <a:spcPct val="0"/>
        </a:spcAft>
        <a:buClrTx/>
        <a:buFont typeface="Arial" pitchFamily="34" charset="0"/>
        <a:buChar char="•"/>
        <a:tabLst>
          <a:tab pos="542925"/>
        </a:tabLst>
        <a:defRPr sz="2000" kern="1200" baseline="0">
          <a:solidFill>
            <a:schemeClr val="tx1"/>
          </a:solidFill>
          <a:latin typeface="幼圆" panose="02010509060101010101" pitchFamily="49" charset="-122"/>
          <a:ea typeface="+mj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tags" Target="../tags/tag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0202013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6145"/>
          <p:cNvSpPr>
            <a:spLocks noGrp="1"/>
          </p:cNvSpPr>
          <p:nvPr>
            <p:ph type="title" hasCustomPrompt="1"/>
          </p:nvPr>
        </p:nvSpPr>
        <p:spPr>
          <a:xfrm>
            <a:off x="2211388" y="2371725"/>
            <a:ext cx="6215062" cy="1163638"/>
          </a:xfrm>
        </p:spPr>
        <p:txBody>
          <a:bodyPr lIns="91440" tIns="45720" rIns="91440" bIns="45720" anchor="ctr" anchorCtr="0"/>
          <a:lstStyle/>
          <a:p>
            <a:pPr defTabSz="914400">
              <a:buClrTx/>
              <a:buSzTx/>
              <a:buNone/>
            </a:pPr>
            <a:r>
              <a:rPr lang="zh-CN" altLang="en-US" sz="3200" kern="1200" baseline="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  <a:cs typeface="+mj-cs"/>
              </a:rPr>
              <a:t>喘病（慢性阻塞性肺疾病急性发作期）中医护理方案</a:t>
            </a:r>
            <a:endParaRPr lang="zh-CN" altLang="en-US" sz="3200" kern="1200" baseline="0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  <a:cs typeface="+mj-cs"/>
            </a:endParaRPr>
          </a:p>
        </p:txBody>
      </p:sp>
      <p:sp>
        <p:nvSpPr>
          <p:cNvPr id="8194" name="文本框 6146"/>
          <p:cNvSpPr txBox="1"/>
          <p:nvPr/>
        </p:nvSpPr>
        <p:spPr>
          <a:xfrm>
            <a:off x="3246438" y="3840163"/>
            <a:ext cx="54102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2400">
              <a:solidFill>
                <a:srgbClr val="0000FF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一、常见证候要点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9218" name="内容占位符 4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 lIns="91440" tIns="45720" rIns="91440" bIns="45720" anchor="t" anchorCtr="0"/>
          <a:lstStyle/>
          <a:p>
            <a:pPr marL="342900" indent="-342900" defTabSz="914400">
              <a:lnSpc>
                <a:spcPct val="120000"/>
              </a:lnSpc>
              <a:buSzPct val="80000"/>
              <a:buFontTx/>
              <a:buChar char="•"/>
            </a:pPr>
            <a:r>
              <a:rPr lang="zh-CN" altLang="en-US" kern="1200" baseline="0">
                <a:latin typeface="Arial" pitchFamily="34" charset="0"/>
                <a:ea typeface="+mj-ea"/>
                <a:cs typeface="+mn-cs"/>
              </a:rPr>
              <a:t>（一）外寒内饮证：受凉后出现头痛、身痛，发热畏寒，咳嗽，气急，喉中痰声漉漉，痰色白清稀，胸闷气憋。舌质淡，苔薄白，脉滑或弦紧。</a:t>
            </a:r>
            <a:endParaRPr lang="zh-CN" altLang="en-US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20000"/>
              </a:lnSpc>
              <a:buSzPct val="80000"/>
              <a:buFontTx/>
              <a:buChar char="•"/>
            </a:pPr>
            <a:endParaRPr lang="zh-CN" altLang="en-US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20000"/>
              </a:lnSpc>
              <a:buSzPct val="80000"/>
              <a:buFontTx/>
              <a:buChar char="•"/>
            </a:pPr>
            <a:r>
              <a:rPr lang="zh-CN" altLang="en-US" kern="1200" baseline="0">
                <a:latin typeface="Arial" pitchFamily="34" charset="0"/>
                <a:ea typeface="+mj-ea"/>
                <a:cs typeface="+mn-cs"/>
              </a:rPr>
              <a:t>（二）风热犯肺证：发热，恶风或恶热，头痛、肢体酸痛，咳嗽咽痛，气急，痰黄质稠。舌质红，苔薄白或黄，脉滑或脉浮数。</a:t>
            </a:r>
            <a:endParaRPr lang="zh-CN" altLang="en-US" kern="1200" baseline="0">
              <a:latin typeface="Arial" pitchFamily="34" charset="0"/>
              <a:ea typeface="+mj-ea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一、常见证候要点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5" name="内容占位符 4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>
            <a:normAutofit fontScale="90000"/>
          </a:bodyPr>
          <a:lstStyle/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zh-CN" altLang="en-US" strike="noStrike" noProof="1" smtClean="0">
                <a:latin typeface="+mn-lt"/>
                <a:ea typeface="+mn-ea"/>
              </a:rPr>
              <a:t>（三）痰浊雍肺证：咳嗽喘息，咯唾痰涎，量多色灰白，心胸憋闷，气短，不得平卧，脘痞纳少。苔白腻，脉弦滑。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zh-CN" altLang="en-US" strike="noStrike" noProof="1" smtClean="0">
                <a:latin typeface="+mn-lt"/>
                <a:ea typeface="+mn-ea"/>
              </a:rPr>
              <a:t>（四）肺气郁闭证：常因情志刺激而诱发，发时突然呼吸短促，息粗气憋，胸闷，咽中如窒，但喉中痰鸣不甚，或无痰声。平素多忧思抑郁，失眠、心悸。苔薄，脉弦。</a:t>
            </a:r>
            <a:endParaRPr lang="zh-CN" altLang="en-US" strike="noStrike" noProof="1" smtClean="0">
              <a:latin typeface="+mn-lt"/>
              <a:ea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二、常见症状</a:t>
            </a:r>
            <a:r>
              <a:rPr lang="en-US" altLang="zh-CN" kern="1200" baseline="0">
                <a:latin typeface="Arial" pitchFamily="34" charset="0"/>
                <a:ea typeface="+mj-ea"/>
                <a:cs typeface="+mj-cs"/>
              </a:rPr>
              <a:t>/</a:t>
            </a: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证候施护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11266" name="内容占位符 4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 lIns="91440" tIns="45720" rIns="91440" bIns="45720" anchor="t" anchorCtr="0"/>
          <a:lstStyle/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zh-CN" altLang="en-US" sz="2800" kern="1200" baseline="0">
                <a:latin typeface="Arial" pitchFamily="34" charset="0"/>
                <a:ea typeface="+mj-ea"/>
                <a:cs typeface="+mn-cs"/>
              </a:rPr>
              <a:t>（一）咳嗽、咳痰 </a:t>
            </a:r>
            <a:endParaRPr lang="zh-CN" altLang="en-US" sz="28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zh-CN" altLang="en-US" sz="2800" kern="1200" baseline="0">
                <a:latin typeface="Arial" pitchFamily="34" charset="0"/>
                <a:ea typeface="+mj-ea"/>
                <a:cs typeface="+mn-cs"/>
              </a:rPr>
              <a:t>（二）喘息、气短 </a:t>
            </a:r>
            <a:endParaRPr lang="zh-CN" altLang="en-US" sz="28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zh-CN" altLang="en-US" sz="2800" kern="1200" baseline="0">
                <a:latin typeface="Arial" pitchFamily="34" charset="0"/>
                <a:ea typeface="+mj-ea"/>
                <a:cs typeface="+mn-cs"/>
              </a:rPr>
              <a:t>（三) 发热</a:t>
            </a:r>
            <a:endParaRPr lang="zh-CN" altLang="en-US" sz="28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zh-CN" altLang="en-US" kern="1200" baseline="0">
                <a:latin typeface="Arial" pitchFamily="34" charset="0"/>
                <a:ea typeface="+mj-ea"/>
                <a:cs typeface="+mn-cs"/>
              </a:rPr>
              <a:t>（四）腹胀纳呆</a:t>
            </a:r>
            <a:endParaRPr lang="zh-CN" altLang="en-US" kern="1200" baseline="0">
              <a:latin typeface="Arial" pitchFamily="34" charset="0"/>
              <a:ea typeface="+mj-ea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（一）咳嗽、咳痰 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5" name="内容占位符 4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>
            <a:normAutofit fontScale="80000"/>
          </a:bodyPr>
          <a:lstStyle/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1.</a:t>
            </a:r>
            <a:r>
              <a:rPr lang="zh-CN" altLang="en-US" strike="noStrike" noProof="1" smtClean="0">
                <a:latin typeface="+mn-lt"/>
                <a:ea typeface="+mn-ea"/>
              </a:rPr>
              <a:t>保持病室空气新鲜、温湿度适宜，温度保持在</a:t>
            </a:r>
            <a:r>
              <a:rPr lang="en-US" altLang="zh-CN" strike="noStrike" noProof="1" smtClean="0">
                <a:latin typeface="+mn-lt"/>
                <a:ea typeface="+mn-ea"/>
              </a:rPr>
              <a:t>18-22℃</a:t>
            </a:r>
            <a:r>
              <a:rPr lang="zh-CN" altLang="en-US" strike="noStrike" noProof="1" smtClean="0">
                <a:latin typeface="+mn-lt"/>
                <a:ea typeface="+mn-ea"/>
              </a:rPr>
              <a:t>，湿度控制在</a:t>
            </a:r>
            <a:r>
              <a:rPr lang="en-US" altLang="zh-CN" strike="noStrike" noProof="1" smtClean="0">
                <a:latin typeface="+mn-lt"/>
                <a:ea typeface="+mn-ea"/>
              </a:rPr>
              <a:t>50%-60%</a:t>
            </a:r>
            <a:r>
              <a:rPr lang="zh-CN" altLang="en-US" strike="noStrike" noProof="1" smtClean="0">
                <a:latin typeface="+mn-lt"/>
                <a:ea typeface="+mn-ea"/>
              </a:rPr>
              <a:t>。减少环境的不良刺激，避免寒冷或干燥空气、烟尘、花粉及刺激性气体等。 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2.</a:t>
            </a:r>
            <a:r>
              <a:rPr lang="zh-CN" altLang="en-US" strike="noStrike" noProof="1" smtClean="0">
                <a:latin typeface="+mn-lt"/>
                <a:ea typeface="+mn-ea"/>
              </a:rPr>
              <a:t>使患者保持舒适体位，咳嗽胸闷者取半卧位或半坐卧位，持续性咳嗽时，可频饮温开水，以减轻咽喉部的刺激。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3.</a:t>
            </a:r>
            <a:r>
              <a:rPr lang="zh-CN" altLang="en-US" strike="noStrike" noProof="1" smtClean="0">
                <a:latin typeface="+mn-lt"/>
                <a:ea typeface="+mn-ea"/>
              </a:rPr>
              <a:t>每日清洁口腔</a:t>
            </a:r>
            <a:r>
              <a:rPr lang="en-US" altLang="zh-CN" strike="noStrike" noProof="1" smtClean="0">
                <a:latin typeface="+mn-lt"/>
                <a:ea typeface="+mn-ea"/>
              </a:rPr>
              <a:t>2</a:t>
            </a:r>
            <a:r>
              <a:rPr lang="zh-CN" altLang="en-US" strike="noStrike" noProof="1" smtClean="0">
                <a:latin typeface="+mn-lt"/>
                <a:ea typeface="+mn-ea"/>
              </a:rPr>
              <a:t>次，保持口腔卫生，有助于预防口腔感染、增进食欲。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endParaRPr lang="zh-CN" altLang="en-US" strike="noStrike" noProof="1" smtClean="0">
              <a:latin typeface="+mn-lt"/>
              <a:ea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（一）咳嗽、咳痰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5" name="内容占位符 4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>
            <a:normAutofit fontScale="80000"/>
          </a:bodyPr>
          <a:lstStyle/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4.</a:t>
            </a:r>
            <a:r>
              <a:rPr lang="zh-CN" altLang="en-US" strike="noStrike" noProof="1" smtClean="0">
                <a:latin typeface="+mn-lt"/>
                <a:ea typeface="+mn-ea"/>
              </a:rPr>
              <a:t>密切观察咳嗽的性质、程度、持续时间、规律以及咳痰的颜色、性状、量及气味，有无喘促、发绀等伴随症状。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5.</a:t>
            </a:r>
            <a:r>
              <a:rPr lang="zh-CN" altLang="en-US" strike="noStrike" noProof="1" smtClean="0">
                <a:latin typeface="+mn-lt"/>
                <a:ea typeface="+mn-ea"/>
              </a:rPr>
              <a:t>加强气道湿化，痰液粘稠时多饮水，在心肾功能正常的情况下，每天饮水</a:t>
            </a:r>
            <a:r>
              <a:rPr lang="en-US" altLang="zh-CN" strike="noStrike" noProof="1" smtClean="0">
                <a:latin typeface="+mn-lt"/>
                <a:ea typeface="+mn-ea"/>
              </a:rPr>
              <a:t>1500ml</a:t>
            </a:r>
            <a:r>
              <a:rPr lang="zh-CN" altLang="en-US" strike="noStrike" noProof="1" smtClean="0">
                <a:latin typeface="+mn-lt"/>
                <a:ea typeface="+mn-ea"/>
              </a:rPr>
              <a:t>以上，必要时遵医嘱行雾化吸入，痰液粘稠无力咳出者可行机械吸痰。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6.</a:t>
            </a:r>
            <a:r>
              <a:rPr lang="zh-CN" altLang="en-US" strike="noStrike" noProof="1" smtClean="0">
                <a:latin typeface="+mn-lt"/>
                <a:ea typeface="+mn-ea"/>
              </a:rPr>
              <a:t>协助翻身拍背，指导患者掌握有效咳嗽、咳痰、深呼吸的方法。</a:t>
            </a:r>
            <a:endParaRPr lang="zh-CN" altLang="en-US" strike="noStrike" noProof="1" smtClean="0">
              <a:latin typeface="+mn-lt"/>
              <a:ea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（一）咳嗽、咳痰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>
            <a:normAutofit fontScale="80000"/>
          </a:bodyPr>
          <a:lstStyle/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7.</a:t>
            </a:r>
            <a:r>
              <a:rPr lang="zh-CN" altLang="en-US" strike="noStrike" noProof="1" smtClean="0">
                <a:latin typeface="+mn-lt"/>
                <a:ea typeface="+mn-ea"/>
              </a:rPr>
              <a:t>指导患者正确留取痰标本，及时送检。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8.</a:t>
            </a:r>
            <a:r>
              <a:rPr lang="zh-CN" altLang="en-US" strike="noStrike" noProof="1" smtClean="0">
                <a:latin typeface="+mn-lt"/>
                <a:ea typeface="+mn-ea"/>
              </a:rPr>
              <a:t>遵医嘱给予止咳、祛痰药物，用药期间注意观察药物疗效及不良反应。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9.</a:t>
            </a:r>
            <a:r>
              <a:rPr lang="zh-CN" altLang="en-US" strike="noStrike" noProof="1" smtClean="0">
                <a:latin typeface="+mn-lt"/>
                <a:ea typeface="+mn-ea"/>
              </a:rPr>
              <a:t>耳穴贴压（耳穴埋豆）：遵医嘱耳穴贴压（耳穴埋豆），根据病情需要，可选择肺、气管、神门等穴位。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10.</a:t>
            </a:r>
            <a:r>
              <a:rPr lang="zh-CN" altLang="en-US" strike="noStrike" noProof="1" smtClean="0">
                <a:latin typeface="+mn-lt"/>
                <a:ea typeface="+mn-ea"/>
              </a:rPr>
              <a:t>穴位贴敷：遵医嘱穴位贴敷，三伏天时根据病情需要，可选择肺俞、膏盲、定喘、天突等穴位。</a:t>
            </a:r>
            <a:endParaRPr lang="zh-CN" altLang="en-US" strike="noStrike" noProof="1" smtClean="0">
              <a:latin typeface="+mn-lt"/>
              <a:ea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1"/>
          <p:cNvSpPr>
            <a:spLocks noGrp="1"/>
          </p:cNvSpPr>
          <p:nvPr>
            <p:ph type="title"/>
          </p:nvPr>
        </p:nvSpPr>
        <p:spPr>
          <a:xfrm>
            <a:off x="1209675" y="1130300"/>
            <a:ext cx="6678613" cy="700088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pic>
        <p:nvPicPr>
          <p:cNvPr id="15362" name="图片 4" descr="耳穴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0425" y="204788"/>
            <a:ext cx="4797425" cy="64500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（一）咳嗽、咳痰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16386" name="内容占位符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 lIns="91440" tIns="45720" rIns="91440" bIns="45720" anchor="t" anchorCtr="0"/>
          <a:lstStyle/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kern="1200" baseline="0">
                <a:latin typeface="Arial" pitchFamily="34" charset="0"/>
                <a:ea typeface="+mj-ea"/>
                <a:cs typeface="+mn-cs"/>
              </a:rPr>
              <a:t>11.</a:t>
            </a:r>
            <a:r>
              <a:rPr lang="zh-CN" altLang="en-US" kern="1200" baseline="0">
                <a:latin typeface="Arial" pitchFamily="34" charset="0"/>
                <a:ea typeface="+mj-ea"/>
                <a:cs typeface="+mn-cs"/>
              </a:rPr>
              <a:t>拔火罐：遵医嘱拔罐疗法，根据病情需要，可选择肺俞、膏盲、定喘、脾俞、肾俞等穴位。</a:t>
            </a:r>
            <a:endParaRPr lang="zh-CN" altLang="en-US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kern="1200" baseline="0">
                <a:latin typeface="Arial" pitchFamily="34" charset="0"/>
                <a:ea typeface="+mj-ea"/>
                <a:cs typeface="+mn-cs"/>
              </a:rPr>
              <a:t>12.</a:t>
            </a:r>
            <a:r>
              <a:rPr lang="zh-CN" altLang="en-US" kern="1200" baseline="0">
                <a:latin typeface="Arial" pitchFamily="34" charset="0"/>
                <a:ea typeface="+mj-ea"/>
                <a:cs typeface="+mn-cs"/>
              </a:rPr>
              <a:t>饮食宜清淡、易消化，少食多餐，避免油腻、辛辣刺激及海腥发物。可适当食用化痰止咳的食疗方，如杏仁、梨、陈皮粥等。</a:t>
            </a:r>
            <a:endParaRPr lang="zh-CN" altLang="en-US" kern="1200" baseline="0">
              <a:latin typeface="Arial" pitchFamily="34" charset="0"/>
              <a:ea typeface="+mj-ea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1"/>
          <p:cNvSpPr>
            <a:spLocks noGrp="1"/>
          </p:cNvSpPr>
          <p:nvPr>
            <p:ph type="title"/>
          </p:nvPr>
        </p:nvSpPr>
        <p:spPr>
          <a:xfrm>
            <a:off x="1209675" y="1130300"/>
            <a:ext cx="6678613" cy="700088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pic>
        <p:nvPicPr>
          <p:cNvPr id="17410" name="内容占位符 3" descr="人体穴位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1963" y="1130300"/>
            <a:ext cx="8339137" cy="4149725"/>
          </a:xfr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（二）喘息气短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>
            <a:normAutofit fontScale="75000"/>
          </a:bodyPr>
          <a:lstStyle/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1.</a:t>
            </a:r>
            <a:r>
              <a:rPr lang="zh-CN" altLang="en-US" strike="noStrike" noProof="1" smtClean="0">
                <a:latin typeface="+mn-lt"/>
                <a:ea typeface="+mn-ea"/>
              </a:rPr>
              <a:t>保持病室安静、整洁、空气流通、温湿度适宜，避免灰尘、刺激性气味。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2.</a:t>
            </a:r>
            <a:r>
              <a:rPr lang="zh-CN" altLang="en-US" strike="noStrike" noProof="1" smtClean="0">
                <a:latin typeface="+mn-lt"/>
                <a:ea typeface="+mn-ea"/>
              </a:rPr>
              <a:t>密切观察生命体征变化，遵医嘱给予吸氧，一般给予鼻导管、低流量、低浓度持续给氧，</a:t>
            </a:r>
            <a:r>
              <a:rPr lang="en-US" altLang="zh-CN" strike="noStrike" noProof="1" smtClean="0">
                <a:latin typeface="+mn-lt"/>
                <a:ea typeface="+mn-ea"/>
              </a:rPr>
              <a:t>1-2L/</a:t>
            </a:r>
            <a:r>
              <a:rPr lang="zh-CN" altLang="en-US" strike="noStrike" noProof="1" smtClean="0">
                <a:latin typeface="+mn-lt"/>
                <a:ea typeface="+mn-ea"/>
              </a:rPr>
              <a:t>分钟，可根据血气分析结果调整吸氧的方式和浓度，以免引起二氧化碳潴留，氧疗时间每天不少于</a:t>
            </a:r>
            <a:r>
              <a:rPr lang="en-US" altLang="zh-CN" strike="noStrike" noProof="1" smtClean="0">
                <a:latin typeface="+mn-lt"/>
                <a:ea typeface="+mn-ea"/>
              </a:rPr>
              <a:t>15</a:t>
            </a:r>
            <a:r>
              <a:rPr lang="zh-CN" altLang="en-US" strike="noStrike" noProof="1" smtClean="0">
                <a:latin typeface="+mn-lt"/>
                <a:ea typeface="+mn-ea"/>
              </a:rPr>
              <a:t>小时。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3.</a:t>
            </a:r>
            <a:r>
              <a:rPr lang="zh-CN" altLang="en-US" strike="noStrike" noProof="1" smtClean="0">
                <a:latin typeface="+mn-lt"/>
                <a:ea typeface="+mn-ea"/>
              </a:rPr>
              <a:t>根据喘息气短的程度及伴随症状，取适宜体位，如高枕卧位、半卧位或端坐位，必要时安置床上桌，以利患者休息；鼓励患者缓慢深呼吸，以减缓呼吸困难。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endParaRPr lang="zh-CN" altLang="en-US" strike="noStrike" noProof="1" smtClean="0">
              <a:latin typeface="+mn-lt"/>
              <a:ea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（二）喘息气短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19458" name="内容占位符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 lIns="91440" tIns="45720" rIns="91440" bIns="45720" anchor="t" anchorCtr="0"/>
          <a:lstStyle/>
          <a:p>
            <a:pPr marL="342900" indent="-342900" defTabSz="914400" fontAlgn="base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1800" kern="1200" baseline="0">
                <a:latin typeface="Arial" pitchFamily="34" charset="0"/>
                <a:ea typeface="+mj-ea"/>
                <a:cs typeface="+mn-cs"/>
              </a:rPr>
              <a:t>4.</a:t>
            </a:r>
            <a:r>
              <a:rPr lang="zh-CN" altLang="en-US" sz="1800" kern="1200" baseline="0">
                <a:latin typeface="Arial" pitchFamily="34" charset="0"/>
                <a:ea typeface="+mj-ea"/>
                <a:cs typeface="+mn-cs"/>
              </a:rPr>
              <a:t>密切观察患者喘息气短的程度、持续时间及有无短期内突然加重的征象，评价缺氧的程度。观察有无皮肤红润、温暖多汗、球结膜充血、搏动性头痛等二氧化碳潴留的表现。</a:t>
            </a:r>
            <a:endParaRPr lang="zh-CN" altLang="en-US" sz="18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 fontAlgn="base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1800" kern="1200" baseline="0">
                <a:latin typeface="Arial" pitchFamily="34" charset="0"/>
                <a:ea typeface="+mj-ea"/>
                <a:cs typeface="+mn-cs"/>
              </a:rPr>
              <a:t>5.</a:t>
            </a:r>
            <a:r>
              <a:rPr lang="zh-CN" altLang="en-US" sz="1800" kern="1200" baseline="0">
                <a:latin typeface="Arial" pitchFamily="34" charset="0"/>
                <a:ea typeface="+mj-ea"/>
                <a:cs typeface="+mn-cs"/>
              </a:rPr>
              <a:t>指导患者进行呼吸功能锻炼，常用的锻炼方式有缩唇呼吸、腹式呼吸等。</a:t>
            </a:r>
            <a:endParaRPr lang="zh-CN" altLang="en-US" sz="18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 fontAlgn="base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1800" kern="1200" baseline="0">
                <a:latin typeface="Arial" pitchFamily="34" charset="0"/>
                <a:ea typeface="+mj-ea"/>
                <a:cs typeface="+mn-cs"/>
              </a:rPr>
              <a:t>6.</a:t>
            </a:r>
            <a:r>
              <a:rPr lang="zh-CN" altLang="en-US" sz="1800" kern="1200" baseline="0">
                <a:latin typeface="Arial" pitchFamily="34" charset="0"/>
                <a:ea typeface="+mj-ea"/>
                <a:cs typeface="+mn-cs"/>
              </a:rPr>
              <a:t>耳穴贴压（耳穴埋豆）：遵医嘱耳穴贴压（耳穴埋豆），根据病情需要，可选择交感、心、胸、肺、皮质下等穴位。</a:t>
            </a:r>
            <a:endParaRPr lang="zh-CN" altLang="en-US" sz="1800" kern="1200" baseline="0">
              <a:latin typeface="Arial" pitchFamily="34" charset="0"/>
              <a:ea typeface="+mj-ea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（二）喘息气短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20482" name="内容占位符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 lIns="91440" tIns="45720" rIns="91440" bIns="45720" anchor="t" anchorCtr="0"/>
          <a:lstStyle/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1800" kern="1200" baseline="0">
                <a:latin typeface="Arial" pitchFamily="34" charset="0"/>
                <a:ea typeface="+mj-ea"/>
                <a:cs typeface="+mn-cs"/>
              </a:rPr>
              <a:t>7.</a:t>
            </a:r>
            <a:r>
              <a:rPr lang="zh-CN" altLang="en-US" sz="1800" kern="1200" baseline="0">
                <a:latin typeface="Arial" pitchFamily="34" charset="0"/>
                <a:ea typeface="+mj-ea"/>
                <a:cs typeface="+mn-cs"/>
              </a:rPr>
              <a:t>穴位按摩：遵医嘱穴位按摩，根据病情需要，可选择列缺、内关、气海、足三里等穴位。</a:t>
            </a:r>
            <a:endParaRPr lang="zh-CN" altLang="en-US" sz="18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1800" kern="1200" baseline="0">
                <a:latin typeface="Arial" pitchFamily="34" charset="0"/>
                <a:ea typeface="+mj-ea"/>
                <a:cs typeface="+mn-cs"/>
              </a:rPr>
              <a:t>8.</a:t>
            </a:r>
            <a:r>
              <a:rPr lang="zh-CN" altLang="en-US" sz="1800" kern="1200" baseline="0">
                <a:latin typeface="Arial" pitchFamily="34" charset="0"/>
                <a:ea typeface="+mj-ea"/>
                <a:cs typeface="+mn-cs"/>
              </a:rPr>
              <a:t>艾灸疗法：遵医嘱艾灸疗法，根据病情需要，可选择大椎、肺俞、命门、足三里、三阴交等穴位。 </a:t>
            </a:r>
            <a:endParaRPr lang="zh-CN" altLang="en-US" sz="18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1800" kern="1200" baseline="0">
                <a:latin typeface="Arial" pitchFamily="34" charset="0"/>
                <a:ea typeface="+mj-ea"/>
                <a:cs typeface="+mn-cs"/>
              </a:rPr>
              <a:t>9.</a:t>
            </a:r>
            <a:r>
              <a:rPr lang="zh-CN" altLang="en-US" sz="1800" kern="1200" baseline="0">
                <a:latin typeface="Arial" pitchFamily="34" charset="0"/>
                <a:ea typeface="+mj-ea"/>
                <a:cs typeface="+mn-cs"/>
              </a:rPr>
              <a:t>指导患者进食低碳水化合物、高脂肪、高蛋白、高维生素饮食，忌食辛辣、煎炸之品。</a:t>
            </a:r>
            <a:endParaRPr lang="zh-CN" altLang="en-US" sz="1800" kern="1200" baseline="0">
              <a:latin typeface="Arial" pitchFamily="34" charset="0"/>
              <a:ea typeface="+mj-ea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（三）发热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21506" name="内容占位符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 lIns="91440" tIns="45720" rIns="91440" bIns="45720" anchor="t" anchorCtr="0"/>
          <a:lstStyle/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1.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保持病室整洁、安静，空气清新流通，温湿度适宜。</a:t>
            </a:r>
            <a:endParaRPr lang="zh-CN" altLang="en-US" sz="20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2.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体温</a:t>
            </a: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37.5℃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以上者，每</a:t>
            </a: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6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小时测体温、脉搏、呼吸</a:t>
            </a: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1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次，体温</a:t>
            </a: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39.0℃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以上者，每</a:t>
            </a: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4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小时测体温、脉搏、呼吸</a:t>
            </a: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1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次，或遵医嘱执行。</a:t>
            </a:r>
            <a:endParaRPr lang="zh-CN" altLang="en-US" sz="20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3.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采用温水擦浴、冰袋等物理降温措施，患者汗出时，及时协助擦拭和更换衣服、被服，避免汗出当风。</a:t>
            </a:r>
            <a:endParaRPr lang="zh-CN" altLang="en-US" sz="2000" kern="1200" baseline="0">
              <a:latin typeface="Arial" pitchFamily="34" charset="0"/>
              <a:ea typeface="+mj-ea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（三）发热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>
            <a:normAutofit fontScale="90000" lnSpcReduction="20000"/>
          </a:bodyPr>
          <a:lstStyle/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z="2000" strike="noStrike" noProof="1" smtClean="0">
                <a:latin typeface="+mn-lt"/>
                <a:ea typeface="+mn-ea"/>
              </a:rPr>
              <a:t>4.</a:t>
            </a:r>
            <a:r>
              <a:rPr lang="zh-CN" altLang="en-US" sz="2000" strike="noStrike" noProof="1" smtClean="0">
                <a:latin typeface="+mn-lt"/>
                <a:ea typeface="+mn-ea"/>
              </a:rPr>
              <a:t>做好口腔护理，鼓励患者经常漱口，可用金银花液等漱口，每日饮水</a:t>
            </a:r>
            <a:r>
              <a:rPr lang="en-US" altLang="zh-CN" sz="2000" strike="noStrike" noProof="1" smtClean="0">
                <a:latin typeface="+mn-lt"/>
                <a:ea typeface="+mn-ea"/>
              </a:rPr>
              <a:t>≥2000ml</a:t>
            </a:r>
            <a:r>
              <a:rPr lang="zh-CN" altLang="en-US" sz="2000" strike="noStrike" noProof="1" smtClean="0">
                <a:latin typeface="+mn-lt"/>
                <a:ea typeface="+mn-ea"/>
              </a:rPr>
              <a:t>。</a:t>
            </a:r>
            <a:endParaRPr lang="zh-CN" altLang="en-US" sz="2000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z="2000" strike="noStrike" noProof="1" smtClean="0">
                <a:latin typeface="+mn-lt"/>
                <a:ea typeface="+mn-ea"/>
              </a:rPr>
              <a:t>5.</a:t>
            </a:r>
            <a:r>
              <a:rPr lang="zh-CN" altLang="en-US" sz="2000" strike="noStrike" noProof="1" smtClean="0">
                <a:latin typeface="+mn-lt"/>
                <a:ea typeface="+mn-ea"/>
              </a:rPr>
              <a:t>饮食以清淡、易消化、富营养为原则。多食新鲜水果和蔬菜，进食清热生津之品，如：苦瓜、冬瓜、绿豆、荸荠等，忌煎炸、肥腻、辛辣之品。</a:t>
            </a:r>
            <a:endParaRPr lang="zh-CN" altLang="en-US" sz="2000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z="2000" strike="noStrike" noProof="1" smtClean="0">
                <a:latin typeface="+mn-lt"/>
                <a:ea typeface="+mn-ea"/>
              </a:rPr>
              <a:t>6.</a:t>
            </a:r>
            <a:r>
              <a:rPr lang="zh-CN" altLang="en-US" sz="2000" strike="noStrike" noProof="1" smtClean="0">
                <a:latin typeface="+mn-lt"/>
                <a:ea typeface="+mn-ea"/>
              </a:rPr>
              <a:t>遵医嘱使用发汗解表药时，密切观察体温变化及汗出情况以及药物不良反应。</a:t>
            </a:r>
            <a:endParaRPr lang="zh-CN" altLang="en-US" sz="2000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z="2000" strike="noStrike" noProof="1" smtClean="0">
                <a:latin typeface="+mn-lt"/>
                <a:ea typeface="+mn-ea"/>
              </a:rPr>
              <a:t>7.</a:t>
            </a:r>
            <a:r>
              <a:rPr lang="zh-CN" altLang="en-US" sz="2000" strike="noStrike" noProof="1" smtClean="0">
                <a:latin typeface="+mn-lt"/>
                <a:ea typeface="+mn-ea"/>
              </a:rPr>
              <a:t>刮痧疗法：感受外邪引起的发热，遵医嘱刮痧疗法，可选择大椎、风池、肺腧、脾腧等穴位。</a:t>
            </a:r>
            <a:endParaRPr lang="zh-CN" altLang="en-US" sz="2000" strike="noStrike" noProof="1" smtClean="0">
              <a:latin typeface="+mn-lt"/>
              <a:ea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（四）腹胀纳呆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23554" name="内容占位符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 lIns="91440" tIns="45720" rIns="91440" bIns="45720" anchor="t" anchorCtr="0"/>
          <a:lstStyle/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1.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保持病室整洁、空气流通，避免刺激性气味，及时倾倒痰液，更换污染被褥、衣服，以利促进患者食欲。</a:t>
            </a:r>
            <a:endParaRPr lang="zh-CN" altLang="en-US" sz="20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2.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保持口腔清洁，去除口腔异味，咳痰后及时用温水或漱口液漱口。</a:t>
            </a:r>
            <a:endParaRPr lang="zh-CN" altLang="en-US" sz="20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3.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与患者有效沟通，积极开导，帮助其保持情绪稳定，避免不良情志刺激。</a:t>
            </a:r>
            <a:endParaRPr lang="zh-CN" altLang="en-US" sz="2000" kern="1200" baseline="0">
              <a:latin typeface="Arial" pitchFamily="34" charset="0"/>
              <a:ea typeface="+mj-ea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（四）腹胀纳呆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24578" name="内容占位符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 lIns="91440" tIns="45720" rIns="91440" bIns="45720" anchor="t" anchorCtr="0"/>
          <a:lstStyle/>
          <a:p>
            <a:pPr marL="342900" indent="-342900" defTabSz="914400" fontAlgn="base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4.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鼓励患者多运动，以促进肠蠕动，减轻腹胀。病情较轻者鼓励下床活动，可每日散步</a:t>
            </a: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20-30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分钟，或打太极拳等。病情较重者指导其在床上进行翻身、四肢活动等主动运动，或予四肢被动运动，每日顺时针按摩腹部</a:t>
            </a: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10-20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分钟。</a:t>
            </a:r>
            <a:endParaRPr lang="zh-CN" altLang="en-US" sz="2000" kern="1200" baseline="0">
              <a:latin typeface="Arial" pitchFamily="34" charset="0"/>
              <a:ea typeface="+mj-ea"/>
              <a:cs typeface="+mn-cs"/>
            </a:endParaRPr>
          </a:p>
          <a:p>
            <a:pPr marL="342900" indent="-342900" defTabSz="914400" fontAlgn="base">
              <a:lnSpc>
                <a:spcPct val="150000"/>
              </a:lnSpc>
              <a:buSzPct val="80000"/>
              <a:buFontTx/>
              <a:buChar char="•"/>
            </a:pPr>
            <a:r>
              <a:rPr lang="en-US" altLang="zh-CN" sz="2000" kern="1200" baseline="0">
                <a:latin typeface="Arial" pitchFamily="34" charset="0"/>
                <a:ea typeface="+mj-ea"/>
                <a:cs typeface="+mn-cs"/>
              </a:rPr>
              <a:t>5.</a:t>
            </a:r>
            <a:r>
              <a:rPr lang="zh-CN" altLang="en-US" sz="2000" kern="1200" baseline="0">
                <a:latin typeface="Arial" pitchFamily="34" charset="0"/>
                <a:ea typeface="+mj-ea"/>
                <a:cs typeface="+mn-cs"/>
              </a:rPr>
              <a:t>耳穴贴压（耳穴埋豆）：遵医嘱耳穴贴压（耳穴埋豆），根据病情需要，可选择脾、胃、三焦、胰、胆等穴位。</a:t>
            </a:r>
            <a:endParaRPr lang="zh-CN" altLang="en-US" sz="2000" kern="1200" baseline="0">
              <a:latin typeface="Arial" pitchFamily="34" charset="0"/>
              <a:ea typeface="+mj-ea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（四）腹胀纳呆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>
            <a:normAutofit fontScale="80000"/>
          </a:bodyPr>
          <a:lstStyle/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6.</a:t>
            </a:r>
            <a:r>
              <a:rPr lang="zh-CN" altLang="en-US" strike="noStrike" noProof="1" smtClean="0">
                <a:latin typeface="+mn-lt"/>
                <a:ea typeface="+mn-ea"/>
              </a:rPr>
              <a:t>穴位按摩：遵医嘱穴位按摩，根据病情需要，可选择足三里、中脘、内关等穴位。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7.</a:t>
            </a:r>
            <a:r>
              <a:rPr lang="zh-CN" altLang="en-US" strike="noStrike" noProof="1" smtClean="0">
                <a:latin typeface="+mn-lt"/>
                <a:ea typeface="+mn-ea"/>
              </a:rPr>
              <a:t>穴位贴敷：遵医嘱穴位贴敷，根据病情需要，可选择中脘、气海、关元、神阙穴等穴位。</a:t>
            </a:r>
            <a:endParaRPr lang="zh-CN" altLang="en-US" strike="noStrike" noProof="1" smtClean="0">
              <a:latin typeface="+mn-lt"/>
              <a:ea typeface="+mn-ea"/>
            </a:endParaRPr>
          </a:p>
          <a:p>
            <a:pPr marL="342900" indent="-342900" fontAlgn="auto">
              <a:lnSpc>
                <a:spcPct val="150000"/>
              </a:lnSpc>
              <a:buSzTx/>
              <a:buChar char="•"/>
            </a:pPr>
            <a:r>
              <a:rPr lang="en-US" altLang="zh-CN" strike="noStrike" noProof="1" smtClean="0">
                <a:latin typeface="+mn-lt"/>
                <a:ea typeface="+mn-ea"/>
              </a:rPr>
              <a:t>8.</a:t>
            </a:r>
            <a:r>
              <a:rPr lang="zh-CN" altLang="en-US" strike="noStrike" noProof="1" smtClean="0">
                <a:latin typeface="+mn-lt"/>
                <a:ea typeface="+mn-ea"/>
              </a:rPr>
              <a:t>饮食宜清淡易消化，忌肥甘厚味、甜腻之品，正餐进食量不足时，可安排少量多餐，避免在餐前和进餐时过多饮水，避免豆类、芋头、红薯等产气食物的摄入。</a:t>
            </a:r>
            <a:endParaRPr lang="zh-CN" altLang="en-US" strike="noStrike" noProof="1" smtClean="0">
              <a:latin typeface="+mn-lt"/>
              <a:ea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00113" y="401638"/>
            <a:ext cx="6678612" cy="700087"/>
          </a:xfrm>
        </p:spPr>
        <p:txBody>
          <a:bodyPr lIns="91440" tIns="45720" rIns="91440" bIns="45720" anchor="b" anchorCtr="0"/>
          <a:lstStyle/>
          <a:p>
            <a:pPr defTabSz="914400">
              <a:buNone/>
            </a:pPr>
            <a:r>
              <a:rPr lang="zh-CN" altLang="en-US" kern="1200" baseline="0">
                <a:latin typeface="Arial" pitchFamily="34" charset="0"/>
                <a:ea typeface="+mj-ea"/>
                <a:cs typeface="+mj-cs"/>
              </a:rPr>
              <a:t>三、中医特色治疗护理</a:t>
            </a:r>
            <a:endParaRPr lang="zh-CN" altLang="en-US" kern="1200" baseline="0">
              <a:latin typeface="Arial" pitchFamily="34" charset="0"/>
              <a:ea typeface="+mj-ea"/>
              <a:cs typeface="+mj-cs"/>
            </a:endParaRPr>
          </a:p>
        </p:txBody>
      </p:sp>
      <p:sp>
        <p:nvSpPr>
          <p:cNvPr id="26626" name="内容占位符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41363" y="1377950"/>
            <a:ext cx="7661275" cy="4046538"/>
          </a:xfrm>
        </p:spPr>
        <p:txBody>
          <a:bodyPr lIns="91440" tIns="45720" rIns="91440" bIns="45720" anchor="t" anchorCtr="0"/>
          <a:lstStyle/>
          <a:p>
            <a:pPr defTabSz="914400">
              <a:lnSpc>
                <a:spcPct val="150000"/>
              </a:lnSpc>
              <a:buSzPct val="80000"/>
              <a:buFontTx/>
            </a:pPr>
            <a:r>
              <a:rPr lang="zh-CN" altLang="en-US" kern="1200" baseline="0">
                <a:latin typeface="Arial" pitchFamily="34" charset="0"/>
                <a:ea typeface="+mj-ea"/>
                <a:cs typeface="+mn-cs"/>
              </a:rPr>
              <a:t>（一）药物治疗</a:t>
            </a:r>
            <a:endParaRPr lang="zh-CN" altLang="en-US" kern="1200" baseline="0">
              <a:latin typeface="Arial" pitchFamily="34" charset="0"/>
              <a:ea typeface="+mj-ea"/>
              <a:cs typeface="+mn-cs"/>
            </a:endParaRPr>
          </a:p>
          <a:p>
            <a:pPr defTabSz="914400">
              <a:lnSpc>
                <a:spcPct val="150000"/>
              </a:lnSpc>
              <a:buSzPct val="80000"/>
              <a:buFontTx/>
            </a:pPr>
            <a:r>
              <a:rPr lang="zh-CN" altLang="en-US" kern="1200" baseline="0">
                <a:latin typeface="Arial" pitchFamily="34" charset="0"/>
                <a:ea typeface="+mj-ea"/>
                <a:cs typeface="+mn-cs"/>
              </a:rPr>
              <a:t>（二）特色技术</a:t>
            </a:r>
            <a:endParaRPr lang="zh-CN" altLang="en-US" kern="1200" baseline="0">
              <a:latin typeface="Arial" pitchFamily="34" charset="0"/>
              <a:ea typeface="+mj-ea"/>
              <a:cs typeface="+mn-cs"/>
            </a:endParaRPr>
          </a:p>
          <a:p>
            <a:pPr defTabSz="914400">
              <a:lnSpc>
                <a:spcPct val="150000"/>
              </a:lnSpc>
              <a:buSzPct val="80000"/>
              <a:buFontTx/>
            </a:pPr>
            <a:r>
              <a:rPr lang="zh-CN" altLang="en-US" kern="1200" baseline="0">
                <a:latin typeface="Arial" pitchFamily="34" charset="0"/>
                <a:ea typeface="+mj-ea"/>
                <a:cs typeface="+mn-cs"/>
              </a:rPr>
              <a:t>（三）物理治疗</a:t>
            </a:r>
            <a:endParaRPr lang="zh-CN" altLang="en-US" kern="1200" baseline="0">
              <a:latin typeface="Arial" pitchFamily="34" charset="0"/>
              <a:ea typeface="+mj-ea"/>
              <a:cs typeface="+mn-cs"/>
            </a:endParaRPr>
          </a:p>
          <a:p>
            <a:pPr defTabSz="914400">
              <a:lnSpc>
                <a:spcPct val="150000"/>
              </a:lnSpc>
              <a:buSzPct val="80000"/>
              <a:buFontTx/>
            </a:pPr>
            <a:r>
              <a:rPr lang="zh-CN" altLang="en-US" kern="1200" baseline="0">
                <a:latin typeface="Arial" pitchFamily="34" charset="0"/>
                <a:ea typeface="+mj-ea"/>
                <a:cs typeface="+mn-cs"/>
              </a:rPr>
              <a:t>（四）呼吸功能锻炼 </a:t>
            </a:r>
            <a:endParaRPr lang="zh-CN" altLang="en-US" kern="1200" baseline="0">
              <a:latin typeface="Arial" pitchFamily="34" charset="0"/>
              <a:ea typeface="+mj-ea"/>
              <a:cs typeface="+mn-cs"/>
            </a:endParaRPr>
          </a:p>
          <a:p>
            <a:pPr defTabSz="914400">
              <a:lnSpc>
                <a:spcPct val="150000"/>
              </a:lnSpc>
              <a:buSzPct val="80000"/>
              <a:buFontTx/>
            </a:pPr>
            <a:endParaRPr lang="zh-CN" altLang="en-US" kern="1200" baseline="0">
              <a:latin typeface="Arial" pitchFamily="34" charset="0"/>
              <a:ea typeface="+mj-ea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https://d.book118.com/855002020131011042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EMPLATE_CATEGORY" val="custom"/>
  <p:tag name="KSO_WM_TEMPLATE_INDEX" val="104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4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7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10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13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16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19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22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25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28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31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34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37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40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43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46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8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04"/>
  <p:tag name="KSO_WM_UNIT_CLEAR" val="1"/>
  <p:tag name="KSO_WM_UNIT_COMPATIBLE" val="0"/>
  <p:tag name="KSO_WM_UNIT_HIGHLIGHT" val="0"/>
  <p:tag name="KSO_WM_UNIT_ID" val="custom104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168"/>
</p:tagLst>
</file>

<file path=ppt/tags/tag49.xml><?xml version="1.0" encoding="utf-8"?>
<p:tagLst xmlns:p="http://schemas.openxmlformats.org/presentationml/2006/main">
  <p:tag name="KSO_WM_BEAUTIFY_FLAG" val="#wm#"/>
  <p:tag name="KSO_WM_SLIDE_ID" val="custom104_2"/>
  <p:tag name="KSO_WM_SLIDE_INDEX" val="2"/>
  <p:tag name="KSO_WM_SLIDE_ITEM_CNT" val="1"/>
  <p:tag name="KSO_WM_SLIDE_LAYOUT" val="a_f"/>
  <p:tag name="KSO_WM_SLIDE_LAYOUT_CNT" val="1_1"/>
  <p:tag name="KSO_WM_SLIDE_POSITION" val="58*109"/>
  <p:tag name="KSO_WM_SLIDE_SIZE" val="603*319"/>
  <p:tag name="KSO_WM_SLIDE_TYPE" val="text"/>
  <p:tag name="KSO_WM_TAG_VERSION" val="1.0"/>
  <p:tag name="KSO_WM_TEMPLATE_CATEGORY" val="custom"/>
  <p:tag name="KSO_WM_TEMPLATE_INDEX" val="104"/>
</p:tagLst>
</file>

<file path=ppt/tags/tag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000120140530B01PPBG">
  <a:themeElements>
    <a:clrScheme name="KSO_GREEN5">
      <a:dk1>
        <a:srgbClr val="3D3F41"/>
      </a:dk1>
      <a:lt1>
        <a:srgbClr val="FFFFFF"/>
      </a:lt1>
      <a:dk2>
        <a:srgbClr val="3D3F41"/>
      </a:dk2>
      <a:lt2>
        <a:srgbClr val="FFFFFF"/>
      </a:lt2>
      <a:accent1>
        <a:srgbClr val="BABD3D"/>
      </a:accent1>
      <a:accent2>
        <a:srgbClr val="7DB359"/>
      </a:accent2>
      <a:accent3>
        <a:srgbClr val="DCAB48"/>
      </a:accent3>
      <a:accent4>
        <a:srgbClr val="6B8A4B"/>
      </a:accent4>
      <a:accent5>
        <a:srgbClr val="409BA2"/>
      </a:accent5>
      <a:accent6>
        <a:srgbClr val="B84D30"/>
      </a:accent6>
      <a:hlink>
        <a:srgbClr val="00B0F0"/>
      </a:hlink>
      <a:folHlink>
        <a:srgbClr val="AFB2B4"/>
      </a:folHlink>
    </a:clrScheme>
    <a:fontScheme name="自定义 39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3_A000120140530B01PPBG">
  <a:themeElements>
    <a:clrScheme name="KSO_GREEN5">
      <a:dk1>
        <a:srgbClr val="3D3F41"/>
      </a:dk1>
      <a:lt1>
        <a:srgbClr val="FFFFFF"/>
      </a:lt1>
      <a:dk2>
        <a:srgbClr val="3D3F41"/>
      </a:dk2>
      <a:lt2>
        <a:srgbClr val="FFFFFF"/>
      </a:lt2>
      <a:accent1>
        <a:srgbClr val="BABD3D"/>
      </a:accent1>
      <a:accent2>
        <a:srgbClr val="7DB359"/>
      </a:accent2>
      <a:accent3>
        <a:srgbClr val="DCAB48"/>
      </a:accent3>
      <a:accent4>
        <a:srgbClr val="6B8A4B"/>
      </a:accent4>
      <a:accent5>
        <a:srgbClr val="409BA2"/>
      </a:accent5>
      <a:accent6>
        <a:srgbClr val="B84D30"/>
      </a:accent6>
      <a:hlink>
        <a:srgbClr val="00B0F0"/>
      </a:hlink>
      <a:folHlink>
        <a:srgbClr val="AFB2B4"/>
      </a:folHlink>
    </a:clrScheme>
    <a:fontScheme name="自定义 39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黑体</vt:lpstr>
      <vt:lpstr>宋体</vt:lpstr>
      <vt:lpstr>幼圆</vt:lpstr>
      <vt:lpstr>华文行楷</vt:lpstr>
      <vt:lpstr>Office Theme</vt:lpstr>
      <vt:lpstr>喘病（慢性阻塞性肺疾病急性发作期）中医护理方案</vt:lpstr>
      <vt:lpstr>一、常见证候要点</vt:lpstr>
      <vt:lpstr>一、常见证候要点</vt:lpstr>
      <vt:lpstr>二、常见症状/证候施护</vt:lpstr>
      <vt:lpstr>（一）咳嗽、咳痰 </vt:lpstr>
      <vt:lpstr>（一）咳嗽、咳痰</vt:lpstr>
      <vt:lpstr>（一）咳嗽、咳痰</vt:lpstr>
      <vt:lpstr>PowerPoint Presentation</vt:lpstr>
      <vt:lpstr>（一）咳嗽、咳痰</vt:lpstr>
      <vt:lpstr>PowerPoint Presentation</vt:lpstr>
      <vt:lpstr>（二）喘息气短</vt:lpstr>
      <vt:lpstr>（二）喘息气短</vt:lpstr>
      <vt:lpstr>（二）喘息气短</vt:lpstr>
      <vt:lpstr>（三）发热</vt:lpstr>
      <vt:lpstr>（三）发热</vt:lpstr>
      <vt:lpstr>（四）腹胀纳呆</vt:lpstr>
      <vt:lpstr>（四）腹胀纳呆</vt:lpstr>
      <vt:lpstr>（四）腹胀纳呆</vt:lpstr>
      <vt:lpstr>三、中医特色治疗护理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2024-09-03T13:31:42.373</cp:lastPrinted>
  <dcterms:created xsi:type="dcterms:W3CDTF">2024-09-03T05:31:42Z</dcterms:created>
  <dcterms:modified xsi:type="dcterms:W3CDTF">2024-09-03T05:31:45Z</dcterms:modified>
</cp:coreProperties>
</file>